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7" r:id="rId4"/>
    <p:sldId id="263" r:id="rId5"/>
    <p:sldId id="272" r:id="rId6"/>
    <p:sldId id="262" r:id="rId7"/>
    <p:sldId id="258" r:id="rId8"/>
    <p:sldId id="259" r:id="rId9"/>
    <p:sldId id="261" r:id="rId10"/>
    <p:sldId id="265" r:id="rId11"/>
    <p:sldId id="266" r:id="rId12"/>
    <p:sldId id="269" r:id="rId13"/>
    <p:sldId id="270" r:id="rId14"/>
    <p:sldId id="267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4CC47B-427D-4EF4-854E-4682061817EF}" type="datetimeFigureOut">
              <a:rPr lang="ru-RU" smtClean="0"/>
              <a:pPr/>
              <a:t>02.11.2015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D6EE1-2E6D-4902-9B45-FA3D58D8B4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3614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7841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8875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2000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3445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53726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77003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9989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09202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73706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61750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52144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28894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049485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D6EE1-2E6D-4902-9B45-FA3D58D8B408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3193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0236-83B6-4DF5-9703-2CD51A3D6FAB}" type="datetimeFigureOut">
              <a:rPr lang="ru-RU" smtClean="0"/>
              <a:pPr/>
              <a:t>02.11.2015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42F0-5533-46C0-B1B4-DE8AD0EE5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0282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0236-83B6-4DF5-9703-2CD51A3D6FAB}" type="datetimeFigureOut">
              <a:rPr lang="ru-RU" smtClean="0"/>
              <a:pPr/>
              <a:t>02.11.2015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42F0-5533-46C0-B1B4-DE8AD0EE5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4651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0236-83B6-4DF5-9703-2CD51A3D6FAB}" type="datetimeFigureOut">
              <a:rPr lang="ru-RU" smtClean="0"/>
              <a:pPr/>
              <a:t>02.11.2015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42F0-5533-46C0-B1B4-DE8AD0EE5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069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0236-83B6-4DF5-9703-2CD51A3D6FAB}" type="datetimeFigureOut">
              <a:rPr lang="ru-RU" smtClean="0"/>
              <a:pPr/>
              <a:t>02.11.2015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42F0-5533-46C0-B1B4-DE8AD0EE5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0704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0236-83B6-4DF5-9703-2CD51A3D6FAB}" type="datetimeFigureOut">
              <a:rPr lang="ru-RU" smtClean="0"/>
              <a:pPr/>
              <a:t>02.11.2015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42F0-5533-46C0-B1B4-DE8AD0EE5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117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0236-83B6-4DF5-9703-2CD51A3D6FAB}" type="datetimeFigureOut">
              <a:rPr lang="ru-RU" smtClean="0"/>
              <a:pPr/>
              <a:t>02.11.2015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42F0-5533-46C0-B1B4-DE8AD0EE5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1383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0236-83B6-4DF5-9703-2CD51A3D6FAB}" type="datetimeFigureOut">
              <a:rPr lang="ru-RU" smtClean="0"/>
              <a:pPr/>
              <a:t>02.11.2015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42F0-5533-46C0-B1B4-DE8AD0EE5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9891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0236-83B6-4DF5-9703-2CD51A3D6FAB}" type="datetimeFigureOut">
              <a:rPr lang="ru-RU" smtClean="0"/>
              <a:pPr/>
              <a:t>02.11.2015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42F0-5533-46C0-B1B4-DE8AD0EE5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37099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0236-83B6-4DF5-9703-2CD51A3D6FAB}" type="datetimeFigureOut">
              <a:rPr lang="ru-RU" smtClean="0"/>
              <a:pPr/>
              <a:t>02.11.2015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42F0-5533-46C0-B1B4-DE8AD0EE5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7138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0236-83B6-4DF5-9703-2CD51A3D6FAB}" type="datetimeFigureOut">
              <a:rPr lang="ru-RU" smtClean="0"/>
              <a:pPr/>
              <a:t>02.11.2015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42F0-5533-46C0-B1B4-DE8AD0EE5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8384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0236-83B6-4DF5-9703-2CD51A3D6FAB}" type="datetimeFigureOut">
              <a:rPr lang="ru-RU" smtClean="0"/>
              <a:pPr/>
              <a:t>02.11.2015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42F0-5533-46C0-B1B4-DE8AD0EE5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2646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70236-83B6-4DF5-9703-2CD51A3D6FAB}" type="datetimeFigureOut">
              <a:rPr lang="ru-RU" smtClean="0"/>
              <a:pPr/>
              <a:t>02.11.2015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F42F0-5533-46C0-B1B4-DE8AD0EE5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410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emf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600" y="0"/>
            <a:ext cx="9115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prstClr val="black"/>
                </a:solidFill>
              </a:rPr>
              <a:t>Семья </a:t>
            </a:r>
            <a:r>
              <a:rPr lang="ru-RU" b="1" dirty="0">
                <a:solidFill>
                  <a:prstClr val="black"/>
                </a:solidFill>
              </a:rPr>
              <a:t>и брак как социальные институты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1259" y="3861048"/>
            <a:ext cx="5038813" cy="251601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16216" y="369332"/>
            <a:ext cx="2449740" cy="235175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580112" y="3964738"/>
            <a:ext cx="3253889" cy="2308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1259" y="692696"/>
            <a:ext cx="6011863" cy="23161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27492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515440" y="245592"/>
            <a:ext cx="2620963" cy="11640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812853" y="297399"/>
            <a:ext cx="3968750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971328" y="1128783"/>
            <a:ext cx="1825900" cy="64403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867640" y="1128782"/>
            <a:ext cx="1874573" cy="64403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25" name="Прямая со стрелкой 24"/>
          <p:cNvCxnSpPr>
            <a:endCxn id="5124" idx="1"/>
          </p:cNvCxnSpPr>
          <p:nvPr/>
        </p:nvCxnSpPr>
        <p:spPr>
          <a:xfrm>
            <a:off x="4136403" y="757774"/>
            <a:ext cx="676450" cy="0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endCxn id="5130" idx="0"/>
          </p:cNvCxnSpPr>
          <p:nvPr/>
        </p:nvCxnSpPr>
        <p:spPr>
          <a:xfrm>
            <a:off x="2825922" y="1128782"/>
            <a:ext cx="1953712" cy="1665468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55371" y="2794250"/>
            <a:ext cx="2448525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515440" y="3997844"/>
            <a:ext cx="1765878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728141" y="4468031"/>
            <a:ext cx="2102984" cy="1018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244648" y="4090682"/>
            <a:ext cx="1967532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9" name="Прямая со стрелкой 48"/>
          <p:cNvCxnSpPr>
            <a:stCxn id="5130" idx="2"/>
            <a:endCxn id="5132" idx="0"/>
          </p:cNvCxnSpPr>
          <p:nvPr/>
        </p:nvCxnSpPr>
        <p:spPr>
          <a:xfrm flipH="1">
            <a:off x="4779633" y="4080125"/>
            <a:ext cx="1" cy="387906"/>
          </a:xfrm>
          <a:prstGeom prst="straightConnector1">
            <a:avLst/>
          </a:prstGeom>
          <a:ln w="57150">
            <a:solidFill>
              <a:srgbClr val="FFC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5130" idx="3"/>
            <a:endCxn id="5133" idx="0"/>
          </p:cNvCxnSpPr>
          <p:nvPr/>
        </p:nvCxnSpPr>
        <p:spPr>
          <a:xfrm>
            <a:off x="6003896" y="3437188"/>
            <a:ext cx="1224518" cy="653494"/>
          </a:xfrm>
          <a:prstGeom prst="straightConnector1">
            <a:avLst/>
          </a:prstGeom>
          <a:ln w="57150">
            <a:solidFill>
              <a:srgbClr val="FFC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stCxn id="5130" idx="1"/>
            <a:endCxn id="5131" idx="0"/>
          </p:cNvCxnSpPr>
          <p:nvPr/>
        </p:nvCxnSpPr>
        <p:spPr>
          <a:xfrm flipH="1">
            <a:off x="2398379" y="3437188"/>
            <a:ext cx="1156992" cy="560656"/>
          </a:xfrm>
          <a:prstGeom prst="straightConnector1">
            <a:avLst/>
          </a:prstGeom>
          <a:ln w="57150">
            <a:solidFill>
              <a:srgbClr val="FFC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52" name="Picture 15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165304"/>
            <a:ext cx="9174922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53" name="Picture 16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3155" y="1756322"/>
            <a:ext cx="3078163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8" name="Прямая со стрелкой 97"/>
          <p:cNvCxnSpPr/>
          <p:nvPr/>
        </p:nvCxnSpPr>
        <p:spPr>
          <a:xfrm flipH="1">
            <a:off x="1742236" y="1128782"/>
            <a:ext cx="1083685" cy="627540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56" name="Picture 17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13137" y="1991830"/>
            <a:ext cx="2583578" cy="187529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59" name="Picture 20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35273" y="4726782"/>
            <a:ext cx="2159001" cy="143852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78982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767738" y="116632"/>
            <a:ext cx="3371850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91680" y="135907"/>
            <a:ext cx="2620963" cy="11640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0530" y="1805732"/>
            <a:ext cx="2682627" cy="129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54412" y="1791074"/>
            <a:ext cx="2425700" cy="1306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41844" y="3097747"/>
            <a:ext cx="2925417" cy="3970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удовлетворяют</a:t>
            </a:r>
            <a:endParaRPr lang="ru-RU" sz="2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4077072"/>
            <a:ext cx="2376264" cy="743803"/>
          </a:xfrm>
          <a:prstGeom prst="rect">
            <a:avLst/>
          </a:prstGeom>
          <a:solidFill>
            <a:srgbClr val="FF0000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bg1">
                    <a:lumMod val="95000"/>
                  </a:schemeClr>
                </a:solidFill>
              </a:rPr>
              <a:t>Личные потребности людей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03848" y="4076875"/>
            <a:ext cx="2376264" cy="743803"/>
          </a:xfrm>
          <a:prstGeom prst="rect">
            <a:avLst/>
          </a:prstGeom>
          <a:solidFill>
            <a:srgbClr val="FF0000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bg1">
                    <a:lumMod val="95000"/>
                  </a:schemeClr>
                </a:solidFill>
              </a:rPr>
              <a:t>Социально-значимые потребности общества</a:t>
            </a:r>
            <a:endParaRPr lang="ru-RU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cxnSp>
        <p:nvCxnSpPr>
          <p:cNvPr id="8" name="Прямая со стрелкой 7"/>
          <p:cNvCxnSpPr>
            <a:endCxn id="1030" idx="0"/>
          </p:cNvCxnSpPr>
          <p:nvPr/>
        </p:nvCxnSpPr>
        <p:spPr>
          <a:xfrm flipH="1">
            <a:off x="1441844" y="980728"/>
            <a:ext cx="1560317" cy="825004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endCxn id="1032" idx="0"/>
          </p:cNvCxnSpPr>
          <p:nvPr/>
        </p:nvCxnSpPr>
        <p:spPr>
          <a:xfrm>
            <a:off x="2952725" y="980728"/>
            <a:ext cx="1414537" cy="810346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1030" idx="2"/>
            <a:endCxn id="6" idx="0"/>
          </p:cNvCxnSpPr>
          <p:nvPr/>
        </p:nvCxnSpPr>
        <p:spPr>
          <a:xfrm flipH="1">
            <a:off x="1439652" y="3097747"/>
            <a:ext cx="2192" cy="979325"/>
          </a:xfrm>
          <a:prstGeom prst="straightConnector1">
            <a:avLst/>
          </a:prstGeom>
          <a:ln w="57150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1032" idx="2"/>
            <a:endCxn id="15" idx="0"/>
          </p:cNvCxnSpPr>
          <p:nvPr/>
        </p:nvCxnSpPr>
        <p:spPr>
          <a:xfrm>
            <a:off x="4367262" y="3097747"/>
            <a:ext cx="24718" cy="979128"/>
          </a:xfrm>
          <a:prstGeom prst="straightConnector1">
            <a:avLst/>
          </a:prstGeom>
          <a:ln w="57150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251520" y="4820678"/>
            <a:ext cx="2376264" cy="1704666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Любовь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Взаимопомощь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Забота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Внимание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Досуг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…..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3191489" y="4820875"/>
            <a:ext cx="2376264" cy="1704666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Патриотизм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Трудолюбие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Толерантность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Законопослушание…..</a:t>
            </a: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143975" y="3861048"/>
            <a:ext cx="2619375" cy="25336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1797876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371289" y="108287"/>
            <a:ext cx="1792199" cy="1304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15863" y="108287"/>
            <a:ext cx="2736304" cy="1584176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Функции семьи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161343" y="576339"/>
            <a:ext cx="2976765" cy="648072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Отражают систему взаимодействия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83768" y="1808820"/>
            <a:ext cx="1823073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Личности и семьи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044" y="1808820"/>
            <a:ext cx="1872208" cy="612068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Семьи и общества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27884" y="2924944"/>
            <a:ext cx="2376264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Цель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663788" y="4077072"/>
            <a:ext cx="4104456" cy="864096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Удовлетворение разнообразных потребностей членов семьи</a:t>
            </a:r>
          </a:p>
        </p:txBody>
      </p:sp>
      <p:cxnSp>
        <p:nvCxnSpPr>
          <p:cNvPr id="10" name="Прямая со стрелкой 9"/>
          <p:cNvCxnSpPr>
            <a:stCxn id="3" idx="6"/>
            <a:endCxn id="4" idx="1"/>
          </p:cNvCxnSpPr>
          <p:nvPr/>
        </p:nvCxnSpPr>
        <p:spPr>
          <a:xfrm>
            <a:off x="2752167" y="900375"/>
            <a:ext cx="409176" cy="0"/>
          </a:xfrm>
          <a:prstGeom prst="straightConnector1">
            <a:avLst/>
          </a:prstGeom>
          <a:ln w="38100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4" idx="2"/>
            <a:endCxn id="5" idx="0"/>
          </p:cNvCxnSpPr>
          <p:nvPr/>
        </p:nvCxnSpPr>
        <p:spPr>
          <a:xfrm flipH="1">
            <a:off x="3395305" y="1224411"/>
            <a:ext cx="1254421" cy="584409"/>
          </a:xfrm>
          <a:prstGeom prst="straightConnector1">
            <a:avLst/>
          </a:prstGeom>
          <a:ln w="38100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2"/>
            <a:endCxn id="7" idx="0"/>
          </p:cNvCxnSpPr>
          <p:nvPr/>
        </p:nvCxnSpPr>
        <p:spPr>
          <a:xfrm>
            <a:off x="4649726" y="1224411"/>
            <a:ext cx="1254422" cy="584409"/>
          </a:xfrm>
          <a:prstGeom prst="straightConnector1">
            <a:avLst/>
          </a:prstGeom>
          <a:ln w="38100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5" idx="2"/>
            <a:endCxn id="6" idx="0"/>
          </p:cNvCxnSpPr>
          <p:nvPr/>
        </p:nvCxnSpPr>
        <p:spPr>
          <a:xfrm>
            <a:off x="3395305" y="2384884"/>
            <a:ext cx="1320711" cy="540060"/>
          </a:xfrm>
          <a:prstGeom prst="straightConnector1">
            <a:avLst/>
          </a:prstGeom>
          <a:ln w="38100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7" idx="2"/>
            <a:endCxn id="6" idx="0"/>
          </p:cNvCxnSpPr>
          <p:nvPr/>
        </p:nvCxnSpPr>
        <p:spPr>
          <a:xfrm flipH="1">
            <a:off x="4716016" y="2420888"/>
            <a:ext cx="1188132" cy="504056"/>
          </a:xfrm>
          <a:prstGeom prst="straightConnector1">
            <a:avLst/>
          </a:prstGeom>
          <a:ln w="38100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6" idx="2"/>
            <a:endCxn id="8" idx="0"/>
          </p:cNvCxnSpPr>
          <p:nvPr/>
        </p:nvCxnSpPr>
        <p:spPr>
          <a:xfrm>
            <a:off x="4716016" y="3501008"/>
            <a:ext cx="0" cy="576064"/>
          </a:xfrm>
          <a:prstGeom prst="straightConnector1">
            <a:avLst/>
          </a:prstGeom>
          <a:ln w="38100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06" name="Прямоугольник 8205"/>
          <p:cNvSpPr/>
          <p:nvPr/>
        </p:nvSpPr>
        <p:spPr>
          <a:xfrm>
            <a:off x="7271793" y="2564904"/>
            <a:ext cx="1872207" cy="50405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Социальные</a:t>
            </a:r>
            <a:endParaRPr lang="ru-RU" dirty="0"/>
          </a:p>
        </p:txBody>
      </p:sp>
      <p:sp>
        <p:nvSpPr>
          <p:cNvPr id="47" name="Прямоугольник 46"/>
          <p:cNvSpPr/>
          <p:nvPr/>
        </p:nvSpPr>
        <p:spPr>
          <a:xfrm>
            <a:off x="179512" y="2654914"/>
            <a:ext cx="1872207" cy="50405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Индивидуальные</a:t>
            </a:r>
            <a:endParaRPr lang="ru-RU" dirty="0"/>
          </a:p>
        </p:txBody>
      </p:sp>
      <p:cxnSp>
        <p:nvCxnSpPr>
          <p:cNvPr id="8208" name="Прямая со стрелкой 8207"/>
          <p:cNvCxnSpPr>
            <a:stCxn id="5" idx="1"/>
            <a:endCxn id="47" idx="0"/>
          </p:cNvCxnSpPr>
          <p:nvPr/>
        </p:nvCxnSpPr>
        <p:spPr>
          <a:xfrm flipH="1">
            <a:off x="1115616" y="2096852"/>
            <a:ext cx="1368152" cy="55806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10" name="Прямая со стрелкой 8209"/>
          <p:cNvCxnSpPr>
            <a:stCxn id="7" idx="3"/>
            <a:endCxn id="8206" idx="0"/>
          </p:cNvCxnSpPr>
          <p:nvPr/>
        </p:nvCxnSpPr>
        <p:spPr>
          <a:xfrm>
            <a:off x="6840252" y="2114854"/>
            <a:ext cx="1367645" cy="450050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11" name="Прямоугольник 8210"/>
          <p:cNvSpPr/>
          <p:nvPr/>
        </p:nvSpPr>
        <p:spPr>
          <a:xfrm>
            <a:off x="7271793" y="3068960"/>
            <a:ext cx="1872207" cy="57606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По отношению к обществу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8212" name="Прямоугольник 8211"/>
          <p:cNvSpPr/>
          <p:nvPr/>
        </p:nvSpPr>
        <p:spPr>
          <a:xfrm>
            <a:off x="179512" y="3158970"/>
            <a:ext cx="1872207" cy="48605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По отношению к личности</a:t>
            </a:r>
          </a:p>
        </p:txBody>
      </p:sp>
      <p:sp>
        <p:nvSpPr>
          <p:cNvPr id="8213" name="Прямоугольник 8212"/>
          <p:cNvSpPr/>
          <p:nvPr/>
        </p:nvSpPr>
        <p:spPr>
          <a:xfrm>
            <a:off x="0" y="5517232"/>
            <a:ext cx="2267744" cy="36004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Репродуктивная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-18257" y="6013386"/>
            <a:ext cx="2267744" cy="36004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Социализации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-18257" y="6525826"/>
            <a:ext cx="2267744" cy="36004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Хозяйственно-бытовая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2448272" y="5517232"/>
            <a:ext cx="2267744" cy="36004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Экономическая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424228" y="6013386"/>
            <a:ext cx="2267744" cy="36004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Защитная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2448272" y="6525826"/>
            <a:ext cx="2267744" cy="36004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Социально-статусная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4968044" y="5525967"/>
            <a:ext cx="2267744" cy="36004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Эмоциональная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4968044" y="6013308"/>
            <a:ext cx="2267744" cy="36004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Духовно-нравственная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4946071" y="6532650"/>
            <a:ext cx="2267744" cy="36004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Досуговая</a:t>
            </a:r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8215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20699" y="3789040"/>
            <a:ext cx="2190148" cy="17156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8216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840252" y="3818070"/>
            <a:ext cx="2247142" cy="162370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66" name="Прямоугольник 65"/>
          <p:cNvSpPr/>
          <p:nvPr/>
        </p:nvSpPr>
        <p:spPr>
          <a:xfrm>
            <a:off x="7524073" y="5705986"/>
            <a:ext cx="1614919" cy="99986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Функция первичного социального контроля</a:t>
            </a:r>
            <a:endParaRPr lang="ru-RU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351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«</a:t>
            </a:r>
            <a:r>
              <a:rPr lang="ru-RU" sz="2800" dirty="0" err="1" smtClean="0"/>
              <a:t>Пятизвездие</a:t>
            </a:r>
            <a:r>
              <a:rPr lang="ru-RU" sz="2800" dirty="0" smtClean="0"/>
              <a:t>» функций социализации растущего в семье человека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000" dirty="0" smtClean="0"/>
              <a:t>Семья как среда развития</a:t>
            </a:r>
          </a:p>
          <a:p>
            <a:pPr eaLnBrk="1" hangingPunct="1">
              <a:defRPr/>
            </a:pPr>
            <a:r>
              <a:rPr lang="ru-RU" sz="2000" dirty="0" smtClean="0"/>
              <a:t>Семья как источник социального опыта</a:t>
            </a:r>
          </a:p>
          <a:p>
            <a:pPr eaLnBrk="1" hangingPunct="1">
              <a:defRPr/>
            </a:pPr>
            <a:r>
              <a:rPr lang="ru-RU" sz="2000" dirty="0" smtClean="0"/>
              <a:t>Семья как фактор социального </a:t>
            </a:r>
            <a:r>
              <a:rPr lang="ru-RU" sz="2000" dirty="0" err="1" smtClean="0"/>
              <a:t>научения</a:t>
            </a:r>
            <a:endParaRPr lang="ru-RU" sz="2000" dirty="0" smtClean="0"/>
          </a:p>
          <a:p>
            <a:pPr eaLnBrk="1" hangingPunct="1">
              <a:defRPr/>
            </a:pPr>
            <a:r>
              <a:rPr lang="ru-RU" sz="2000" dirty="0" smtClean="0"/>
              <a:t>Семья как регулятор поведения</a:t>
            </a:r>
          </a:p>
          <a:p>
            <a:pPr eaLnBrk="1" hangingPunct="1">
              <a:defRPr/>
            </a:pPr>
            <a:r>
              <a:rPr lang="ru-RU" sz="2000" dirty="0" smtClean="0"/>
              <a:t>Семья как фактор созидательной активности личности</a:t>
            </a:r>
          </a:p>
        </p:txBody>
      </p:sp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643174" y="3571876"/>
            <a:ext cx="4176712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47665" y="0"/>
            <a:ext cx="6264696" cy="548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Жизненный цикл семьи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764704"/>
            <a:ext cx="180020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Вступление в брак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12400" y="764704"/>
            <a:ext cx="180020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Начало деторождения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612600" y="764704"/>
            <a:ext cx="180020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Завершение деторождения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412800" y="764222"/>
            <a:ext cx="180020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Выделение из семьи последнего ребенка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213000" y="793311"/>
            <a:ext cx="193100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Смерть одного из супругов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59300" y="1484784"/>
            <a:ext cx="92033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Существует множество различных вариантов состава, или структуры, семьи: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3528" y="2132856"/>
            <a:ext cx="2388972" cy="720080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«нуклеарная семья» состоит из мужа, жены и их детей;</a:t>
            </a:r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45906" y="2996952"/>
            <a:ext cx="1944216" cy="19442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7" name="Скругленный прямоугольник 16"/>
          <p:cNvSpPr/>
          <p:nvPr/>
        </p:nvSpPr>
        <p:spPr>
          <a:xfrm>
            <a:off x="3057750" y="1916832"/>
            <a:ext cx="3098425" cy="2160240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«</a:t>
            </a:r>
            <a:r>
              <a:rPr lang="ru-RU" sz="1400" b="1" dirty="0" smtClean="0">
                <a:solidFill>
                  <a:schemeClr val="tx1"/>
                </a:solidFill>
              </a:rPr>
              <a:t>пополненная </a:t>
            </a:r>
            <a:r>
              <a:rPr lang="ru-RU" sz="1400" b="1" dirty="0">
                <a:solidFill>
                  <a:schemeClr val="tx1"/>
                </a:solidFill>
              </a:rPr>
              <a:t>семья» – увеличенный по своему составу союз: супружеская пара и их дети, плюс родители других поколений, например бабушки, дедушки, дяди, тети, живущие все вместе или в тесной близости друг от друга и составляющие структуру семьи;</a:t>
            </a:r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57900" y="4221088"/>
            <a:ext cx="2898123" cy="249490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9" name="Скругленный прямоугольник 18"/>
          <p:cNvSpPr/>
          <p:nvPr/>
        </p:nvSpPr>
        <p:spPr>
          <a:xfrm>
            <a:off x="6444208" y="1916832"/>
            <a:ext cx="2515867" cy="2736304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</a:rPr>
              <a:t>«смешанная семья» является «перестроенной» семьей, образовавшейся вследствие брака разведенных людей. Смешанная семья включает неродных родителей и неродных детей, так как дети от предыдущего брака вливаются в новую единицу семьи;</a:t>
            </a:r>
          </a:p>
        </p:txBody>
      </p:sp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498232" y="4797152"/>
            <a:ext cx="2473259" cy="178074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2067565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107504" y="332656"/>
            <a:ext cx="3096344" cy="1440160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патриархальные</a:t>
            </a:r>
            <a:r>
              <a:rPr lang="ru-RU" sz="1600" b="1" dirty="0" smtClean="0">
                <a:solidFill>
                  <a:schemeClr val="tx1"/>
                </a:solidFill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</a:rPr>
              <a:t>семьи, где главой семейного государства является отец.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94399" y="332656"/>
            <a:ext cx="2592288" cy="1440160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матриархальные</a:t>
            </a:r>
            <a:r>
              <a:rPr lang="ru-RU" sz="1600" b="1" dirty="0" smtClean="0">
                <a:solidFill>
                  <a:schemeClr val="tx1"/>
                </a:solidFill>
              </a:rPr>
              <a:t>, где наивысшим авторитетом и влиянием пользуется мать. 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174752" y="332656"/>
            <a:ext cx="2861743" cy="1512168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эгалитарные</a:t>
            </a:r>
            <a:r>
              <a:rPr lang="ru-RU" sz="1400" b="1" dirty="0" smtClean="0">
                <a:solidFill>
                  <a:schemeClr val="tx1"/>
                </a:solidFill>
              </a:rPr>
              <a:t> семьи, в которых нет четко выраженных семейных глав и где преобладает ситуативное распределение власти между отцом и матерью</a:t>
            </a:r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1519" y="1988840"/>
            <a:ext cx="4536505" cy="4658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436096" y="1988840"/>
            <a:ext cx="2852362" cy="21392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107453" y="4581128"/>
            <a:ext cx="3805859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33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38474" y="332656"/>
            <a:ext cx="7620000" cy="543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38474" y="5771431"/>
            <a:ext cx="7620000" cy="53788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Традиционная или патриархальная семья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09598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80" y="0"/>
            <a:ext cx="9139320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tx1"/>
                </a:solidFill>
              </a:rPr>
              <a:t>Брак - это исторически меняющаяся социальная форма отношений между женщиной и мужчиной, посредством которой общество упорядочивает и санкционирует их интимную</a:t>
            </a:r>
          </a:p>
          <a:p>
            <a:r>
              <a:rPr lang="ru-RU" sz="1600" b="1" dirty="0" smtClean="0">
                <a:solidFill>
                  <a:schemeClr val="tx1"/>
                </a:solidFill>
              </a:rPr>
              <a:t>жизнь. устанавливает супружески е. родительские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</a:rPr>
              <a:t>и другие родственные права и обязанности.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57912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16216" y="1196752"/>
            <a:ext cx="1894813" cy="284083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185182" y="4509120"/>
            <a:ext cx="2791931" cy="183350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61442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2274889" y="1557192"/>
            <a:ext cx="4320480" cy="2376264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Регулирование семейных отношений российским законодательством осуществляется в соответствии со следующими принципами: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25011" y="198903"/>
            <a:ext cx="2736304" cy="1224136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добровольность брачного союза мужчины и женщины;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066977" y="5445025"/>
            <a:ext cx="2736304" cy="1224136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разрешение внутрисемейных вопросов по взаимному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согласию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257551" y="3717032"/>
            <a:ext cx="2736304" cy="1224136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равенство прав супругов в семье ;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1520" y="3929694"/>
            <a:ext cx="3274925" cy="1224136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обеспечение приоритетной за щиты прав и интересов несовершеннолетних и нетрудоспособных членов семьи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228184" y="224851"/>
            <a:ext cx="2736304" cy="1224136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приоритет семейного воспитания детей, заботы об их благосостоянии и развитии</a:t>
            </a:r>
          </a:p>
        </p:txBody>
      </p:sp>
      <p:cxnSp>
        <p:nvCxnSpPr>
          <p:cNvPr id="11" name="Прямая со стрелкой 10"/>
          <p:cNvCxnSpPr>
            <a:stCxn id="3" idx="2"/>
            <a:endCxn id="4" idx="2"/>
          </p:cNvCxnSpPr>
          <p:nvPr/>
        </p:nvCxnSpPr>
        <p:spPr>
          <a:xfrm flipH="1" flipV="1">
            <a:off x="1593163" y="1423039"/>
            <a:ext cx="681726" cy="1322285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3" idx="2"/>
            <a:endCxn id="8" idx="0"/>
          </p:cNvCxnSpPr>
          <p:nvPr/>
        </p:nvCxnSpPr>
        <p:spPr>
          <a:xfrm flipH="1">
            <a:off x="1888983" y="2745324"/>
            <a:ext cx="385906" cy="118437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3" idx="6"/>
            <a:endCxn id="9" idx="2"/>
          </p:cNvCxnSpPr>
          <p:nvPr/>
        </p:nvCxnSpPr>
        <p:spPr>
          <a:xfrm flipV="1">
            <a:off x="6595369" y="1448987"/>
            <a:ext cx="1000967" cy="129633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3" idx="6"/>
            <a:endCxn id="6" idx="0"/>
          </p:cNvCxnSpPr>
          <p:nvPr/>
        </p:nvCxnSpPr>
        <p:spPr>
          <a:xfrm>
            <a:off x="6595369" y="2745324"/>
            <a:ext cx="1030334" cy="971708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3" idx="4"/>
            <a:endCxn id="5" idx="0"/>
          </p:cNvCxnSpPr>
          <p:nvPr/>
        </p:nvCxnSpPr>
        <p:spPr>
          <a:xfrm>
            <a:off x="4435129" y="3933456"/>
            <a:ext cx="0" cy="1511569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51470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74753"/>
          <a:stretch/>
        </p:blipFill>
        <p:spPr bwMode="auto">
          <a:xfrm>
            <a:off x="1619672" y="116632"/>
            <a:ext cx="5791200" cy="2539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7584" y="2996952"/>
            <a:ext cx="7822502" cy="110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7294" y="4217377"/>
            <a:ext cx="9118335" cy="568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449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308" y="2799282"/>
            <a:ext cx="8953180" cy="2911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20114"/>
            <a:ext cx="8964488" cy="283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308" y="5710912"/>
            <a:ext cx="9145016" cy="114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73343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" y="-20924"/>
            <a:ext cx="9144000" cy="244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62234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" y="13684"/>
            <a:ext cx="9355783" cy="684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06980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5008" y="0"/>
            <a:ext cx="8928992" cy="1802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1836957"/>
            <a:ext cx="9144000" cy="2143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4583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371</Words>
  <Application>Microsoft Office PowerPoint</Application>
  <PresentationFormat>Экран (4:3)</PresentationFormat>
  <Paragraphs>77</Paragraphs>
  <Slides>15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«Пятизвездие» функций социализации растущего в семье человека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Леонид</dc:creator>
  <cp:lastModifiedBy>user</cp:lastModifiedBy>
  <cp:revision>66</cp:revision>
  <dcterms:created xsi:type="dcterms:W3CDTF">2011-03-13T02:10:28Z</dcterms:created>
  <dcterms:modified xsi:type="dcterms:W3CDTF">2015-11-02T12:08:12Z</dcterms:modified>
</cp:coreProperties>
</file>