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9" r:id="rId5"/>
    <p:sldId id="280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81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</p:sldIdLst>
  <p:sldSz cx="9144000" cy="6858000" type="screen4x3"/>
  <p:notesSz cx="6858000" cy="99456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590" autoAdjust="0"/>
  </p:normalViewPr>
  <p:slideViewPr>
    <p:cSldViewPr>
      <p:cViewPr varScale="1">
        <p:scale>
          <a:sx n="86" d="100"/>
          <a:sy n="86" d="100"/>
        </p:scale>
        <p:origin x="-150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488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D5672-9490-444B-B503-0CF0B000CA16}" type="datetimeFigureOut">
              <a:rPr lang="ru-RU" smtClean="0"/>
              <a:pPr/>
              <a:t>30.10.2019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18E66-2416-426E-BF64-8811083C9C6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875514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D5672-9490-444B-B503-0CF0B000CA16}" type="datetimeFigureOut">
              <a:rPr lang="ru-RU" smtClean="0"/>
              <a:pPr/>
              <a:t>30.10.2019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18E66-2416-426E-BF64-8811083C9C6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459247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D5672-9490-444B-B503-0CF0B000CA16}" type="datetimeFigureOut">
              <a:rPr lang="ru-RU" smtClean="0"/>
              <a:pPr/>
              <a:t>30.10.2019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18E66-2416-426E-BF64-8811083C9C6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642293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D5672-9490-444B-B503-0CF0B000CA16}" type="datetimeFigureOut">
              <a:rPr lang="ru-RU" smtClean="0"/>
              <a:pPr/>
              <a:t>30.10.2019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18E66-2416-426E-BF64-8811083C9C6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3173598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D5672-9490-444B-B503-0CF0B000CA16}" type="datetimeFigureOut">
              <a:rPr lang="ru-RU" smtClean="0"/>
              <a:pPr/>
              <a:t>30.10.2019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18E66-2416-426E-BF64-8811083C9C6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615469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D5672-9490-444B-B503-0CF0B000CA16}" type="datetimeFigureOut">
              <a:rPr lang="ru-RU" smtClean="0"/>
              <a:pPr/>
              <a:t>30.10.2019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18E66-2416-426E-BF64-8811083C9C6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595653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D5672-9490-444B-B503-0CF0B000CA16}" type="datetimeFigureOut">
              <a:rPr lang="ru-RU" smtClean="0"/>
              <a:pPr/>
              <a:t>30.10.2019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18E66-2416-426E-BF64-8811083C9C6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004490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D5672-9490-444B-B503-0CF0B000CA16}" type="datetimeFigureOut">
              <a:rPr lang="ru-RU" smtClean="0"/>
              <a:pPr/>
              <a:t>30.10.2019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18E66-2416-426E-BF64-8811083C9C6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938503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D5672-9490-444B-B503-0CF0B000CA16}" type="datetimeFigureOut">
              <a:rPr lang="ru-RU" smtClean="0"/>
              <a:pPr/>
              <a:t>30.10.2019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18E66-2416-426E-BF64-8811083C9C6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0822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D5672-9490-444B-B503-0CF0B000CA16}" type="datetimeFigureOut">
              <a:rPr lang="ru-RU" smtClean="0"/>
              <a:pPr/>
              <a:t>30.10.2019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18E66-2416-426E-BF64-8811083C9C6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86336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D5672-9490-444B-B503-0CF0B000CA16}" type="datetimeFigureOut">
              <a:rPr lang="ru-RU" smtClean="0"/>
              <a:pPr/>
              <a:t>30.10.2019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18E66-2416-426E-BF64-8811083C9C6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847228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FD5672-9490-444B-B503-0CF0B000CA16}" type="datetimeFigureOut">
              <a:rPr lang="ru-RU" smtClean="0"/>
              <a:pPr/>
              <a:t>30.10.2019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F18E66-2416-426E-BF64-8811083C9C6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20873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&#1087;&#1089;&#1080;&#1093;&#1086;&#1083;&#1086;&#1075;&#1080;&#1103;-&#1078;&#1077;&#1085;&#1089;&#1090;&#1074;&#1077;&#1085;&#1085;&#1086;&#1089;&#1090;&#1080;.&#1088;&#1092;/luchshie-kachestva-zhenshhiny" TargetMode="Externa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&#1087;&#1089;&#1080;&#1093;&#1086;&#1083;&#1086;&#1075;&#1080;&#1103;-&#1078;&#1077;&#1085;&#1089;&#1090;&#1074;&#1077;&#1085;&#1085;&#1086;&#1089;&#1090;&#1080;.&#1088;&#1092;/kak-prosit-muzhchinu" TargetMode="External"/><Relationship Id="rId2" Type="http://schemas.openxmlformats.org/officeDocument/2006/relationships/hyperlink" Target="http://&#1087;&#1089;&#1080;&#1093;&#1086;&#1083;&#1086;&#1075;&#1080;&#1103;-&#1078;&#1077;&#1085;&#1089;&#1090;&#1074;&#1077;&#1085;&#1085;&#1086;&#1089;&#1090;&#1080;.&#1088;&#1092;/druzhba-semyami-golaya-pravda" TargetMode="Externa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&#1087;&#1089;&#1080;&#1093;&#1086;&#1083;&#1086;&#1075;&#1080;&#1103;-&#1078;&#1077;&#1085;&#1089;&#1090;&#1074;&#1077;&#1085;&#1085;&#1086;&#1089;&#1090;&#1080;.&#1088;&#1092;/7-voprosov-sebe-ob-izbrannike" TargetMode="Externa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20689"/>
            <a:ext cx="7772400" cy="1728191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Психология супружеской совместимости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204864"/>
            <a:ext cx="6400800" cy="3433936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6" name="Рисунок 5" descr="счастливая семья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8123" y="2132856"/>
            <a:ext cx="8136904" cy="4464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2982275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064896" cy="864096"/>
          </a:xfrm>
        </p:spPr>
        <p:txBody>
          <a:bodyPr>
            <a:noAutofit/>
          </a:bodyPr>
          <a:lstStyle/>
          <a:p>
            <a:r>
              <a:rPr lang="ru-RU" sz="2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В психологический  </a:t>
            </a:r>
            <a:r>
              <a:rPr lang="ru-RU" sz="2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уровень </a:t>
            </a:r>
            <a:r>
              <a:rPr lang="ru-RU" sz="2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совместимости также входит тип поведения супругов в браке. </a:t>
            </a:r>
            <a:r>
              <a:rPr lang="ru-RU" sz="2400" b="1" spc="300" dirty="0" err="1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Sager</a:t>
            </a:r>
            <a:r>
              <a:rPr lang="ru-RU" sz="2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(1976) предлагает следующие классификации типов поведения в браке:</a:t>
            </a:r>
            <a:br>
              <a:rPr lang="ru-RU" sz="2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</a:br>
            <a:endParaRPr lang="ru-RU" sz="24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47500" lnSpcReduction="20000"/>
          </a:bodyPr>
          <a:lstStyle/>
          <a:p>
            <a:r>
              <a:rPr lang="ru-RU" dirty="0"/>
              <a:t>- Партнер, ориентированный на равноправие: ожидает равных прав и равных обязанностей.</a:t>
            </a:r>
          </a:p>
          <a:p>
            <a:r>
              <a:rPr lang="ru-RU" dirty="0"/>
              <a:t>- Романтический партнер: ожидает любви, важное значение для него имеют сентиментальные символы. Он чувствует себя обманутым, когда партнер отказывается играть с ним в эти романтические игры.</a:t>
            </a:r>
          </a:p>
          <a:p>
            <a:r>
              <a:rPr lang="ru-RU" dirty="0"/>
              <a:t>- «Родительский» партнер с удовольствием заботится о другом, воспитывает его, тогда как этот другой занимает «детскую» позицию.</a:t>
            </a:r>
          </a:p>
          <a:p>
            <a:r>
              <a:rPr lang="ru-RU" dirty="0"/>
              <a:t>- «Детский партнер» - привносит в супружество некоторую спонтанность, непосредственность и радость, но одновременно приобретает власть над другими путем проявления слабости и беспомощности.</a:t>
            </a:r>
          </a:p>
          <a:p>
            <a:r>
              <a:rPr lang="ru-RU" dirty="0"/>
              <a:t>- Рациональный партнер: следит за проявлением эмоций, точно соблюдает права и обязанности. Ответственен, трезв в оценках. Хорошо приспосабливается к жизни, несмотря на то, что партнер не ведет себя таким же образом.</a:t>
            </a:r>
          </a:p>
          <a:p>
            <a:r>
              <a:rPr lang="ru-RU" dirty="0"/>
              <a:t>- Товарищеский партнер хочет быть сотоварищем и ищет для себя такого же спутника, с которым мог бы разделить повседневные заботы. Не претендует на романтическую любовь и принимает как неизбежное обычные тяготы семейной жизни.</a:t>
            </a:r>
          </a:p>
          <a:p>
            <a:r>
              <a:rPr lang="ru-RU" dirty="0"/>
              <a:t>- Независимый партнер сохраняет в браке определенную дистанцию по отношению к своему партнеру, стремится избежать излишней интимности в отношениях и хочет, чтобы партнер относился с уважением к этим требованиям.</a:t>
            </a:r>
          </a:p>
          <a:p>
            <a:r>
              <a:rPr lang="ru-RU" dirty="0"/>
              <a:t>Некоторые партнерские комбинации вполне конгруэнтны (например, независимый с независимым или с рациональным), другие комплементарны (родительский с детским), третьи конфликтны (романтический с независимым).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825567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404664"/>
            <a:ext cx="8064896" cy="59093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Жена, страстно мечтающая о любви и эмоционально холодный муж. В типичном случае приходится лечить жену по поводу нервозов и депрессии. Жена подчеркивает, что способна на глубокие чувства, разговорчива, нередко обладает вкусом, художественными наклонностями, может быть даже одаренной и привлекательной. Муж в таком браке обычно интеллигентен, образован, обладает чувством ответственности, успешно продвигается по службе и пользуется уважением в обществе. У него преобладает примитивная защита своего «я», его эго и суперэго доминирует в ущерб либидо, он имеет фиксированную ригидную структуру психики.</a:t>
            </a:r>
          </a:p>
          <a:p>
            <a:r>
              <a:rPr lang="ru-RU" dirty="0">
                <a:solidFill>
                  <a:srgbClr val="C00000"/>
                </a:solidFill>
              </a:rPr>
              <a:t>Муж, который видит в своей жене мать. Как правило, такие мужья нуждаются в помощи психотерапевта, когда в супружеской жизни наступает кризис и наступают невротические нарушения. Обычно такой муж имеет любовницу, на которой хотел бы женится, но обстоятельства препятствуют выполнению его планов. Жены похожи на мать в отношении надежности, последовательности и терпения.</a:t>
            </a:r>
          </a:p>
          <a:p>
            <a:r>
              <a:rPr lang="ru-RU" dirty="0">
                <a:solidFill>
                  <a:srgbClr val="7030A0"/>
                </a:solidFill>
              </a:rPr>
              <a:t>Браки с двусторонней зависимостью. Речь идет о союзе, в котором «оба не умеют плавать и топят друг друга, толкая под воду». </a:t>
            </a:r>
            <a:r>
              <a:rPr lang="ru-RU" dirty="0" err="1">
                <a:solidFill>
                  <a:srgbClr val="7030A0"/>
                </a:solidFill>
              </a:rPr>
              <a:t>Berman</a:t>
            </a:r>
            <a:r>
              <a:rPr lang="ru-RU" dirty="0">
                <a:solidFill>
                  <a:srgbClr val="7030A0"/>
                </a:solidFill>
              </a:rPr>
              <a:t> </a:t>
            </a:r>
            <a:r>
              <a:rPr lang="ru-RU" dirty="0" err="1">
                <a:solidFill>
                  <a:srgbClr val="7030A0"/>
                </a:solidFill>
              </a:rPr>
              <a:t>Lief</a:t>
            </a:r>
            <a:r>
              <a:rPr lang="ru-RU" dirty="0">
                <a:solidFill>
                  <a:srgbClr val="7030A0"/>
                </a:solidFill>
              </a:rPr>
              <a:t> характеризует такой брак как союз, где оба зависимы и незрелы. Оба супруга мечтают о любви, и каждый из них думает, что в супружестве он дает больше, нежели получает. Никто из них не догадывается проявить достаточный интерес к проблемам другого.</a:t>
            </a:r>
          </a:p>
        </p:txBody>
      </p:sp>
    </p:spTree>
    <p:extLst>
      <p:ext uri="{BB962C8B-B14F-4D97-AF65-F5344CB8AC3E}">
        <p14:creationId xmlns="" xmlns:p14="http://schemas.microsoft.com/office/powerpoint/2010/main" val="2317630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35280" cy="1282154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2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Паранойяльные супружеские отношения. Супруги могут, например, чрезмерно ревновать друг друга или иметь такие проявления по отношению к окружающим. Различают два типа таких браков:</a:t>
            </a:r>
            <a:br>
              <a:rPr lang="ru-RU" sz="2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endParaRPr lang="ru-RU" sz="2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r>
              <a:rPr lang="ru-RU" dirty="0"/>
              <a:t>1. Муж с паранойяльными проявлениями и жена со склонностью к депрессии. Муж ревнивый, подозрительный, враждебно настроенный. У жены низкая самооценка, она легко позволяет обвинять себя, считает, что не найдет себе никого лучше. Может воспринимать мужа как повторение отца, который ее не признавал или отказался от нее.</a:t>
            </a:r>
          </a:p>
          <a:p>
            <a:r>
              <a:rPr lang="ru-RU" dirty="0"/>
              <a:t>2. Муж склонен к депрессии, а жена - к паранойяльному поведению. Ревнивая жена выбирает мужа, склонного к депрессии. Подозрительность жены служит мужу оправданием в том, что он не должен стремиться к контактам с окружающим миром, который представляется ему угрожающим”. </a:t>
            </a:r>
          </a:p>
        </p:txBody>
      </p:sp>
    </p:spTree>
    <p:extLst>
      <p:ext uri="{BB962C8B-B14F-4D97-AF65-F5344CB8AC3E}">
        <p14:creationId xmlns="" xmlns:p14="http://schemas.microsoft.com/office/powerpoint/2010/main" val="752811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143000"/>
          </a:xfrm>
        </p:spPr>
        <p:txBody>
          <a:bodyPr>
            <a:no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sz="2000" dirty="0"/>
              <a:t>В статье Олейника «Исследование уровней совместимости в молодой семье» приводятся некоторые выводы по изучению психологического уровня совместимости по методике </a:t>
            </a:r>
            <a:r>
              <a:rPr lang="ru-RU" sz="2000" dirty="0" err="1"/>
              <a:t>Лири</a:t>
            </a:r>
            <a:r>
              <a:rPr lang="ru-RU" sz="2000" dirty="0"/>
              <a:t>:</a:t>
            </a:r>
            <a:endParaRPr lang="ru-RU" sz="20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r>
              <a:rPr lang="ru-RU" dirty="0"/>
              <a:t>При сходстве характеров партнеров в паре женщины более адекватно оценивают своего партнера;</a:t>
            </a:r>
          </a:p>
          <a:p>
            <a:r>
              <a:rPr lang="ru-RU" dirty="0"/>
              <a:t>Психологическая удовлетворенность мужчин, вступающих в брак, выше, если характеры партнеров сходны;</a:t>
            </a:r>
          </a:p>
          <a:p>
            <a:r>
              <a:rPr lang="ru-RU" dirty="0"/>
              <a:t>В благополучных семьях психологическая удовлетворенность одного из партнеров тесно связана с психологической удовлетворенностью другого;</a:t>
            </a:r>
          </a:p>
          <a:p>
            <a:r>
              <a:rPr lang="ru-RU" dirty="0"/>
              <a:t>Знание характерологических особенностей супругов позволяет прогнозировать развитие их дальнейших отношений.</a:t>
            </a:r>
          </a:p>
          <a:p>
            <a:r>
              <a:rPr lang="ru-RU" dirty="0"/>
              <a:t>Для сохранения брака важна тенденция </a:t>
            </a:r>
            <a:r>
              <a:rPr lang="ru-RU"/>
              <a:t>к </a:t>
            </a:r>
            <a:r>
              <a:rPr lang="ru-RU" smtClean="0"/>
              <a:t>симбиотическим </a:t>
            </a:r>
            <a:r>
              <a:rPr lang="ru-RU" dirty="0"/>
              <a:t>отношениям по типу: «Я не могу жить без тебя». Таких людей называют однолюбами, настолько они привязываются к своему партнеру. Пожалуй, самый счастливый вариант - когда сходятся два однолюба.</a:t>
            </a:r>
          </a:p>
        </p:txBody>
      </p:sp>
    </p:spTree>
    <p:extLst>
      <p:ext uri="{BB962C8B-B14F-4D97-AF65-F5344CB8AC3E}">
        <p14:creationId xmlns="" xmlns:p14="http://schemas.microsoft.com/office/powerpoint/2010/main" val="1369787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457200" y="2492895"/>
            <a:ext cx="8229600" cy="3633267"/>
          </a:xfrm>
        </p:spPr>
        <p:txBody>
          <a:bodyPr>
            <a:normAutofit fontScale="77500" lnSpcReduction="20000"/>
          </a:bodyPr>
          <a:lstStyle/>
          <a:p>
            <a:endParaRPr lang="ru-RU" dirty="0"/>
          </a:p>
          <a:p>
            <a:endParaRPr lang="ru-RU" sz="2800" dirty="0" smtClean="0"/>
          </a:p>
          <a:p>
            <a:r>
              <a:rPr lang="ru-RU" sz="2800" dirty="0" smtClean="0"/>
              <a:t>Коррекция </a:t>
            </a:r>
            <a:r>
              <a:rPr lang="ru-RU" sz="2800" dirty="0"/>
              <a:t>психологической несовместимости эффективна на первых этапах супружества. Нередко бывает достаточно простого информирования партнеров об их личностных особенностях, выработки приемлемых способов обращения друг с другом. Хороший эффект оказывает включение в пару третьих лиц: рождение детей или проживание с психологически приемлемыми родственниками. Понимание специфики своей пары помогает супругам легче относиться к рекомендации - периодически отдыхать друг от друга (на досуге, в компаниях друзей и т.д.).</a:t>
            </a:r>
          </a:p>
          <a:p>
            <a:endParaRPr lang="ru-RU" dirty="0"/>
          </a:p>
        </p:txBody>
      </p:sp>
      <p:pic>
        <p:nvPicPr>
          <p:cNvPr id="6" name="Рисунок 5" descr="Лечим других. Работа с биополем Блог Тони Шумак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9" y="116632"/>
            <a:ext cx="8352928" cy="3024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4412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r"/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>"</a:t>
            </a:r>
            <a:r>
              <a:rPr lang="ru-RU" sz="2000" b="1" dirty="0"/>
              <a:t>Хорошо подобранная пара та, </a:t>
            </a:r>
            <a:br>
              <a:rPr lang="ru-RU" sz="2000" b="1" dirty="0"/>
            </a:br>
            <a:r>
              <a:rPr lang="ru-RU" sz="2000" b="1" dirty="0"/>
              <a:t>в которой оба супруга одновременно </a:t>
            </a:r>
            <a:br>
              <a:rPr lang="ru-RU" sz="2000" b="1" dirty="0"/>
            </a:br>
            <a:r>
              <a:rPr lang="ru-RU" sz="2000" b="1" dirty="0"/>
              <a:t>ощущают потребности в скандале" </a:t>
            </a:r>
            <a:br>
              <a:rPr lang="ru-RU" sz="2000" b="1" dirty="0"/>
            </a:br>
            <a:r>
              <a:rPr lang="ru-RU" sz="2000" b="1" dirty="0"/>
              <a:t>Жюль </a:t>
            </a:r>
            <a:r>
              <a:rPr lang="ru-RU" sz="2000" b="1" dirty="0" err="1"/>
              <a:t>Ренар</a:t>
            </a:r>
            <a:r>
              <a:rPr lang="ru-RU" sz="2000" b="1" dirty="0"/>
              <a:t>.</a:t>
            </a:r>
            <a:r>
              <a:rPr lang="ru-RU" sz="2000" dirty="0"/>
              <a:t/>
            </a:r>
            <a:br>
              <a:rPr lang="ru-RU" sz="2000" dirty="0"/>
            </a:b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ru-RU" dirty="0"/>
              <a:t>Семья постепенно вырабатывает правила, например, что супруги не изменяют друг другу, не обсуждают их принадлежность разным религиям, не применяют физическое насилие во время споров, умеют прощать и забывать обиды и так далее. Во время спора важно показывать уважение к позиции партнера, не акцентировать внимание на ошибках и просчетах. Спор не должен задевать самооценку супруга.</a:t>
            </a:r>
          </a:p>
          <a:p>
            <a:pPr lvl="0"/>
            <a:r>
              <a:rPr lang="ru-RU" dirty="0"/>
              <a:t>Использование смеха и юмора при выяснении истинного положения вещей, а также чтобы избежать скуки и отчуждения.</a:t>
            </a:r>
          </a:p>
          <a:p>
            <a:pPr lvl="0"/>
            <a:r>
              <a:rPr lang="ru-RU" dirty="0"/>
              <a:t>Создание друг для друга комфортных условий, а также оказание эмоциональной и других видов помощи, поддержки.</a:t>
            </a:r>
          </a:p>
          <a:p>
            <a:pPr lvl="0"/>
            <a:r>
              <a:rPr lang="ru-RU" dirty="0"/>
              <a:t>Сохранение романтических представлений о любви, не смотря на встречу с отрезвляющими условиями реальности. Эта задача отражает способность каждого из партнеров соединять воедино два образа супруга и супруги: идеализированный образ, сложившийся во время ухаживания, в который органически вписаны реалистичные изменения произошедшие с самим человеком и его половиной в течение многих лет супружества. Эта задача, может быть, очень сходна с задачей сохранения любви на протяжении жизненного пути, так как обеспечивает психологический механизм сдерживания разочарования среднего и старшего возраста.</a:t>
            </a:r>
          </a:p>
          <a:p>
            <a:pPr marL="0" indent="0">
              <a:buNone/>
            </a:pPr>
            <a:r>
              <a:rPr lang="ru-RU" dirty="0"/>
              <a:t>Семейные отношения основываются также на ценностях, глубоко разделяемых обоими партнерами. Постановка и решение перечисленных задач на протяжении всего жизненного цикла, приспособление к постоянным изменениям и делают брачные отношения эмоционально богатыми и </a:t>
            </a:r>
            <a:r>
              <a:rPr lang="ru-RU" dirty="0" smtClean="0"/>
              <a:t>насыщенными.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822063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Поучительная история</a:t>
            </a:r>
            <a:endParaRPr lang="ru-RU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47500" lnSpcReduction="20000"/>
          </a:bodyPr>
          <a:lstStyle/>
          <a:p>
            <a:r>
              <a:rPr lang="ru-RU" dirty="0"/>
              <a:t>Муж и жена прожили вместе 60 лет. Не было у них секретов друг от друга, только одна тайна была у жены. На верхней полке в ее шкафу стояла коробка из-под обуви, в которую муж никогда не заглядывал. И уже став очень старой, жена слегла, она решила рассказать свой секрет и попросила мужа принести коробку. Когда муж принёс коробку и открыл ее, внутри он увидел две очень красивые вязаные куклы и пачку денег, 25 000. — Что это? — спросил изумленный муж. — Знаешь, перед нашей свадьбой моя любимая бабушка открыла мне секрет счастливой семейной жизни. Она сказала: «Если ты рассердишься на мужа, то никогда не спорь, а пойди и свяжи одну куклу.» На глаза мужа навернулись слезы, ведь в коробке было всего две куклы. Тогда он спросил: — Ответь, что это за деньги? Ведь ты не откладывала их из тех денег, что мы тратили на хозяйство? — Я накопила их, продавая кукол</a:t>
            </a:r>
            <a:r>
              <a:rPr lang="ru-RU" dirty="0" smtClean="0"/>
              <a:t>…</a:t>
            </a:r>
            <a:r>
              <a:rPr lang="ru-RU" dirty="0"/>
              <a:t>  </a:t>
            </a:r>
            <a:r>
              <a:rPr lang="ru-RU" dirty="0" smtClean="0"/>
              <a:t>“ </a:t>
            </a:r>
          </a:p>
          <a:p>
            <a:endParaRPr lang="ru-RU" dirty="0"/>
          </a:p>
          <a:p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Американский </a:t>
            </a:r>
            <a:r>
              <a:rPr lang="ru-RU" dirty="0"/>
              <a:t>писатель Вуд писал: «удачный брак это нечто гораздо большее, чем умение найти подходящего человека, это и способность самому быть таким человеком»”. </a:t>
            </a: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r>
              <a:rPr lang="ru-RU" dirty="0" smtClean="0"/>
              <a:t>“</a:t>
            </a:r>
            <a:r>
              <a:rPr lang="ru-RU" dirty="0"/>
              <a:t>Любовь – стихийная сила, она приходит и уходит сама. Совместимость – чаще всего плод нашей воли и чувств, сознания и поведения. Создавать ее приходится без перерывов: ведь люди все время меняются, </a:t>
            </a:r>
            <a:r>
              <a:rPr lang="ru-RU" dirty="0" smtClean="0"/>
              <a:t>делается </a:t>
            </a:r>
            <a:r>
              <a:rPr lang="ru-RU" dirty="0"/>
              <a:t>другими уклад жизни, привычки, характеры, взгляды, пристрастия, и ко всем этим переменам надо приспосабливаться”. </a:t>
            </a:r>
          </a:p>
        </p:txBody>
      </p:sp>
    </p:spTree>
    <p:extLst>
      <p:ext uri="{BB962C8B-B14F-4D97-AF65-F5344CB8AC3E}">
        <p14:creationId xmlns="" xmlns:p14="http://schemas.microsoft.com/office/powerpoint/2010/main" val="3126395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Можно ли измерить психологическую совместимость тестами?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опросник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межличностной совместимости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Т.Лири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трёхфакторная гипотеза психологической совместимости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У.Шутца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(а также созданный на её основе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опросник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FIRO-B) </a:t>
            </a:r>
          </a:p>
          <a:p>
            <a:pPr marL="0" indent="0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гипотеза Г. Ю.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Айзенка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 совместимости темпераментов</a:t>
            </a:r>
          </a:p>
          <a:p>
            <a:pPr marL="0" indent="0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гипотеза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Акоффа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Эмери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 совместимости установок</a:t>
            </a:r>
          </a:p>
          <a:p>
            <a:pPr marL="0" indent="0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методика ДМО (диагностика межличностных отношений) Л. Н.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Собчик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79512" y="548680"/>
            <a:ext cx="8856984" cy="590931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dirty="0"/>
              <a:t>Тест на совместимость </a:t>
            </a:r>
            <a:r>
              <a:rPr lang="ru-RU" dirty="0" smtClean="0"/>
              <a:t>пары.</a:t>
            </a:r>
            <a:endParaRPr lang="ru-RU" dirty="0"/>
          </a:p>
          <a:p>
            <a:r>
              <a:rPr lang="ru-RU" dirty="0"/>
              <a:t>Этот тест содержит 60 вопросов. Отвечать нужно да или нет. Отвечать нужно паре. Отдельно и мужчине. И женщине. Чем больше ответов «да», тем больше шансов на крепкий и здоровый союз. То есть если пара ответила да на один и тот же вопрос, ей засчитывается балл. Если оба ответили нет – минус один балл. Если ответили да-нет или нет-да, баллы не учитываются.</a:t>
            </a:r>
          </a:p>
          <a:p>
            <a:pPr lvl="0"/>
            <a:r>
              <a:rPr lang="ru-RU" dirty="0"/>
              <a:t>-</a:t>
            </a:r>
            <a:r>
              <a:rPr lang="ru-RU" dirty="0" smtClean="0"/>
              <a:t>Муж </a:t>
            </a:r>
            <a:r>
              <a:rPr lang="ru-RU" dirty="0"/>
              <a:t>должен быть главой семьи</a:t>
            </a:r>
          </a:p>
          <a:p>
            <a:pPr lvl="0"/>
            <a:r>
              <a:rPr lang="ru-RU" dirty="0" smtClean="0"/>
              <a:t>-Муж </a:t>
            </a:r>
            <a:r>
              <a:rPr lang="ru-RU" dirty="0"/>
              <a:t>должен зарабатывать больше жены</a:t>
            </a:r>
          </a:p>
          <a:p>
            <a:pPr lvl="0"/>
            <a:r>
              <a:rPr lang="ru-RU" dirty="0" smtClean="0"/>
              <a:t>-Деньги </a:t>
            </a:r>
            <a:r>
              <a:rPr lang="ru-RU" dirty="0"/>
              <a:t>– не самое главное в жизни</a:t>
            </a:r>
          </a:p>
          <a:p>
            <a:pPr lvl="0"/>
            <a:r>
              <a:rPr lang="ru-RU" dirty="0" smtClean="0"/>
              <a:t>-Жена </a:t>
            </a:r>
            <a:r>
              <a:rPr lang="ru-RU" dirty="0"/>
              <a:t>не обязана работать, но обязана быть хорошей хозяйкой</a:t>
            </a:r>
          </a:p>
          <a:p>
            <a:pPr lvl="0"/>
            <a:r>
              <a:rPr lang="ru-RU" dirty="0" smtClean="0"/>
              <a:t>-Я </a:t>
            </a:r>
            <a:r>
              <a:rPr lang="ru-RU" dirty="0"/>
              <a:t>предпочитаю совместный отдых, а не по отдельности</a:t>
            </a:r>
          </a:p>
          <a:p>
            <a:pPr lvl="0"/>
            <a:r>
              <a:rPr lang="ru-RU" dirty="0" smtClean="0"/>
              <a:t>-Мы едим, чтобы жить, а не живем, чтобы есть</a:t>
            </a:r>
          </a:p>
          <a:p>
            <a:pPr lvl="0"/>
            <a:r>
              <a:rPr lang="ru-RU" dirty="0">
                <a:hlinkClick r:id="rId2"/>
              </a:rPr>
              <a:t>-</a:t>
            </a:r>
            <a:r>
              <a:rPr lang="ru-RU" dirty="0" smtClean="0">
                <a:hlinkClick r:id="rId2"/>
              </a:rPr>
              <a:t>Счастье </a:t>
            </a:r>
            <a:r>
              <a:rPr lang="ru-RU" dirty="0">
                <a:hlinkClick r:id="rId2"/>
              </a:rPr>
              <a:t>в браке</a:t>
            </a:r>
            <a:r>
              <a:rPr lang="ru-RU" dirty="0"/>
              <a:t> – это результат труда супругов, а не везение</a:t>
            </a:r>
          </a:p>
          <a:p>
            <a:pPr lvl="0"/>
            <a:r>
              <a:rPr lang="ru-RU" dirty="0"/>
              <a:t>-</a:t>
            </a:r>
            <a:r>
              <a:rPr lang="ru-RU" dirty="0" smtClean="0"/>
              <a:t>Обеспечивать </a:t>
            </a:r>
            <a:r>
              <a:rPr lang="ru-RU" dirty="0"/>
              <a:t>семью и платить по счетам должен муж</a:t>
            </a:r>
          </a:p>
          <a:p>
            <a:pPr lvl="0"/>
            <a:r>
              <a:rPr lang="ru-RU" dirty="0" smtClean="0"/>
              <a:t>-В </a:t>
            </a:r>
            <a:r>
              <a:rPr lang="ru-RU" dirty="0"/>
              <a:t>семье должен быть общий бюджет</a:t>
            </a:r>
          </a:p>
          <a:p>
            <a:pPr lvl="0"/>
            <a:r>
              <a:rPr lang="ru-RU" dirty="0" smtClean="0"/>
              <a:t>-Я </a:t>
            </a:r>
            <a:r>
              <a:rPr lang="ru-RU" dirty="0"/>
              <a:t>предпочитаю ужинать дома со своей семьей</a:t>
            </a:r>
          </a:p>
          <a:p>
            <a:pPr lvl="0"/>
            <a:r>
              <a:rPr lang="ru-RU" dirty="0" smtClean="0"/>
              <a:t>-Я </a:t>
            </a:r>
            <a:r>
              <a:rPr lang="ru-RU" dirty="0"/>
              <a:t>люблю делать подарки</a:t>
            </a:r>
          </a:p>
          <a:p>
            <a:pPr lvl="0"/>
            <a:r>
              <a:rPr lang="ru-RU" dirty="0" smtClean="0"/>
              <a:t>-Ради </a:t>
            </a:r>
            <a:r>
              <a:rPr lang="ru-RU" dirty="0"/>
              <a:t>семьи я готов потерять работу</a:t>
            </a:r>
          </a:p>
          <a:p>
            <a:pPr lvl="0"/>
            <a:r>
              <a:rPr lang="ru-RU" dirty="0" smtClean="0"/>
              <a:t>-Я </a:t>
            </a:r>
            <a:r>
              <a:rPr lang="ru-RU" dirty="0"/>
              <a:t>уважаю женщин</a:t>
            </a:r>
          </a:p>
          <a:p>
            <a:pPr lvl="0"/>
            <a:r>
              <a:rPr lang="ru-RU" dirty="0" smtClean="0"/>
              <a:t>-Я </a:t>
            </a:r>
            <a:r>
              <a:rPr lang="ru-RU" dirty="0"/>
              <a:t>почитаю старших</a:t>
            </a:r>
          </a:p>
          <a:p>
            <a:pPr lvl="0"/>
            <a:r>
              <a:rPr lang="ru-RU" dirty="0" smtClean="0"/>
              <a:t>-Я </a:t>
            </a:r>
            <a:r>
              <a:rPr lang="ru-RU" dirty="0"/>
              <a:t>готов(а) вступиться за </a:t>
            </a:r>
            <a:r>
              <a:rPr lang="ru-RU" dirty="0" smtClean="0"/>
              <a:t>младших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336028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260649"/>
            <a:ext cx="8424936" cy="646330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ru-RU" dirty="0" smtClean="0"/>
              <a:t>-Мой </a:t>
            </a:r>
            <a:r>
              <a:rPr lang="ru-RU" dirty="0"/>
              <a:t>дом – моя крепость</a:t>
            </a:r>
          </a:p>
          <a:p>
            <a:pPr lvl="0"/>
            <a:r>
              <a:rPr lang="ru-RU" dirty="0" smtClean="0"/>
              <a:t>-У </a:t>
            </a:r>
            <a:r>
              <a:rPr lang="ru-RU" dirty="0"/>
              <a:t>супругов не должно быть друзей противоположного пола</a:t>
            </a:r>
          </a:p>
          <a:p>
            <a:pPr lvl="0"/>
            <a:r>
              <a:rPr lang="ru-RU" dirty="0" smtClean="0"/>
              <a:t>-Влюбленность </a:t>
            </a:r>
            <a:r>
              <a:rPr lang="ru-RU" dirty="0"/>
              <a:t>– это игра гормонов, когда-то пройдет</a:t>
            </a:r>
          </a:p>
          <a:p>
            <a:pPr lvl="0"/>
            <a:r>
              <a:rPr lang="ru-RU" dirty="0" smtClean="0"/>
              <a:t>-Любовь </a:t>
            </a:r>
            <a:r>
              <a:rPr lang="ru-RU" dirty="0"/>
              <a:t>– это работа над отношениями</a:t>
            </a:r>
          </a:p>
          <a:p>
            <a:pPr lvl="0"/>
            <a:r>
              <a:rPr lang="ru-RU" dirty="0" smtClean="0"/>
              <a:t>-Проблемы </a:t>
            </a:r>
            <a:r>
              <a:rPr lang="ru-RU" dirty="0"/>
              <a:t>возникают тогда, когда супруги не хотят друг другу уступить</a:t>
            </a:r>
          </a:p>
          <a:p>
            <a:pPr lvl="0"/>
            <a:r>
              <a:rPr lang="ru-RU" dirty="0" smtClean="0"/>
              <a:t>-Если </a:t>
            </a:r>
            <a:r>
              <a:rPr lang="ru-RU" dirty="0"/>
              <a:t>я обижу партнера, я попрошу прощения</a:t>
            </a:r>
          </a:p>
          <a:p>
            <a:pPr lvl="0"/>
            <a:r>
              <a:rPr lang="ru-RU" dirty="0" smtClean="0"/>
              <a:t>-Если </a:t>
            </a:r>
            <a:r>
              <a:rPr lang="ru-RU" dirty="0"/>
              <a:t>партнер не прав, я готов(а) уступить ради мира в семье</a:t>
            </a:r>
          </a:p>
          <a:p>
            <a:pPr lvl="0"/>
            <a:r>
              <a:rPr lang="ru-RU" dirty="0" smtClean="0"/>
              <a:t>-Я </a:t>
            </a:r>
            <a:r>
              <a:rPr lang="ru-RU" dirty="0"/>
              <a:t>не позволю кому-то разрушить мой брак</a:t>
            </a:r>
          </a:p>
          <a:p>
            <a:pPr lvl="0"/>
            <a:r>
              <a:rPr lang="ru-RU" dirty="0" smtClean="0"/>
              <a:t>-Я </a:t>
            </a:r>
            <a:r>
              <a:rPr lang="ru-RU" dirty="0"/>
              <a:t>не люблю шумные компании</a:t>
            </a:r>
          </a:p>
          <a:p>
            <a:pPr lvl="0"/>
            <a:r>
              <a:rPr lang="ru-RU" dirty="0" smtClean="0"/>
              <a:t>-Я </a:t>
            </a:r>
            <a:r>
              <a:rPr lang="ru-RU" dirty="0"/>
              <a:t>люблю советоваться со своим партнером</a:t>
            </a:r>
          </a:p>
          <a:p>
            <a:pPr lvl="0"/>
            <a:r>
              <a:rPr lang="ru-RU" dirty="0" smtClean="0"/>
              <a:t>-Я </a:t>
            </a:r>
            <a:r>
              <a:rPr lang="ru-RU" dirty="0"/>
              <a:t>веду духовный образ жизни (верую в Бога, молюсь ему, жертвую и т.п.)</a:t>
            </a:r>
          </a:p>
          <a:p>
            <a:pPr lvl="0"/>
            <a:r>
              <a:rPr lang="ru-RU" dirty="0" smtClean="0"/>
              <a:t>-Семью</a:t>
            </a:r>
            <a:r>
              <a:rPr lang="ru-RU" dirty="0"/>
              <a:t>, богатство, детей дает Бог</a:t>
            </a:r>
          </a:p>
          <a:p>
            <a:pPr lvl="0"/>
            <a:r>
              <a:rPr lang="ru-RU" dirty="0" smtClean="0"/>
              <a:t>-Перед </a:t>
            </a:r>
            <a:r>
              <a:rPr lang="ru-RU" dirty="0"/>
              <a:t>свадьбой мне важно получить родительское благословение</a:t>
            </a:r>
          </a:p>
          <a:p>
            <a:pPr lvl="0"/>
            <a:r>
              <a:rPr lang="ru-RU" dirty="0" smtClean="0"/>
              <a:t>-У </a:t>
            </a:r>
            <a:r>
              <a:rPr lang="ru-RU" dirty="0"/>
              <a:t>меня хорошие отношения с мамой</a:t>
            </a:r>
          </a:p>
          <a:p>
            <a:pPr lvl="0"/>
            <a:r>
              <a:rPr lang="ru-RU" dirty="0" smtClean="0"/>
              <a:t>-Я </a:t>
            </a:r>
            <a:r>
              <a:rPr lang="ru-RU" dirty="0"/>
              <a:t>уважаю своего отца</a:t>
            </a:r>
          </a:p>
          <a:p>
            <a:pPr lvl="0"/>
            <a:r>
              <a:rPr lang="ru-RU" dirty="0" smtClean="0"/>
              <a:t>-Родителей </a:t>
            </a:r>
            <a:r>
              <a:rPr lang="ru-RU" dirty="0"/>
              <a:t>партнера нужно почитать и я это делаю</a:t>
            </a:r>
          </a:p>
          <a:p>
            <a:pPr lvl="0"/>
            <a:r>
              <a:rPr lang="ru-RU" dirty="0" smtClean="0"/>
              <a:t>-Я </a:t>
            </a:r>
            <a:r>
              <a:rPr lang="ru-RU" dirty="0"/>
              <a:t>люблю заботиться о детях</a:t>
            </a:r>
          </a:p>
          <a:p>
            <a:pPr lvl="0"/>
            <a:r>
              <a:rPr lang="ru-RU" dirty="0" smtClean="0"/>
              <a:t>-Дети </a:t>
            </a:r>
            <a:r>
              <a:rPr lang="ru-RU" dirty="0"/>
              <a:t>от прошлых браков партнера будут мне как родные</a:t>
            </a:r>
          </a:p>
          <a:p>
            <a:pPr lvl="0"/>
            <a:r>
              <a:rPr lang="ru-RU" dirty="0" smtClean="0"/>
              <a:t>-Моим </a:t>
            </a:r>
            <a:r>
              <a:rPr lang="ru-RU" dirty="0"/>
              <a:t>детям не нужна няня, им нужна мама</a:t>
            </a:r>
          </a:p>
          <a:p>
            <a:pPr lvl="0"/>
            <a:r>
              <a:rPr lang="ru-RU" dirty="0" smtClean="0"/>
              <a:t>-Я </a:t>
            </a:r>
            <a:r>
              <a:rPr lang="ru-RU" dirty="0"/>
              <a:t>научу своего ребенка быть щедрым и бескорыстным с друзьями</a:t>
            </a:r>
          </a:p>
          <a:p>
            <a:pPr lvl="0"/>
            <a:r>
              <a:rPr lang="ru-RU" dirty="0" smtClean="0"/>
              <a:t>-Я </a:t>
            </a:r>
            <a:r>
              <a:rPr lang="ru-RU" dirty="0"/>
              <a:t>с удовольствием проведу с ребенком свободное время</a:t>
            </a:r>
          </a:p>
          <a:p>
            <a:pPr lvl="0"/>
            <a:r>
              <a:rPr lang="ru-RU" dirty="0" smtClean="0"/>
              <a:t>-В </a:t>
            </a:r>
            <a:r>
              <a:rPr lang="ru-RU" dirty="0"/>
              <a:t>воспитании главное – подавать пример ребенку своим поведением и </a:t>
            </a:r>
            <a:r>
              <a:rPr lang="ru-RU" dirty="0" smtClean="0"/>
              <a:t>отношением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9194638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rgbClr val="00B050"/>
                </a:solidFill>
              </a:rPr>
              <a:t>Понятие совместимости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83568" y="1412776"/>
            <a:ext cx="7992888" cy="480131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>
                <a:solidFill>
                  <a:srgbClr val="00B050"/>
                </a:solidFill>
              </a:rPr>
              <a:t>Совместимость</a:t>
            </a:r>
            <a:r>
              <a:rPr lang="ru-RU" dirty="0"/>
              <a:t> - значит близость, похожесть или такая разница, когда </a:t>
            </a:r>
            <a:r>
              <a:rPr lang="ru-RU" dirty="0" smtClean="0"/>
              <a:t>            характеры</a:t>
            </a:r>
            <a:r>
              <a:rPr lang="ru-RU" dirty="0"/>
              <a:t>, привычки не враждебны, а дополняют друг </a:t>
            </a:r>
            <a:r>
              <a:rPr lang="ru-RU" dirty="0" smtClean="0"/>
              <a:t>друга.</a:t>
            </a:r>
          </a:p>
          <a:p>
            <a:endParaRPr lang="ru-RU" dirty="0" smtClean="0"/>
          </a:p>
          <a:p>
            <a:r>
              <a:rPr lang="ru-RU" dirty="0" smtClean="0"/>
              <a:t>В </a:t>
            </a:r>
            <a:r>
              <a:rPr lang="ru-RU" dirty="0"/>
              <a:t>20-е гг. XIX в Теодор Ван де </a:t>
            </a:r>
            <a:r>
              <a:rPr lang="ru-RU" dirty="0" err="1"/>
              <a:t>Велде</a:t>
            </a:r>
            <a:r>
              <a:rPr lang="ru-RU" dirty="0"/>
              <a:t>, немецкий сексолог, писал: «Статистика показывает, что … выбор супруга совершается под знаком контраста, дополнения». 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В </a:t>
            </a:r>
            <a:r>
              <a:rPr lang="ru-RU" dirty="0"/>
              <a:t>60-е гг. французские психологи Андре </a:t>
            </a:r>
            <a:r>
              <a:rPr lang="ru-RU" dirty="0" err="1"/>
              <a:t>ле</a:t>
            </a:r>
            <a:r>
              <a:rPr lang="ru-RU" dirty="0"/>
              <a:t> </a:t>
            </a:r>
            <a:r>
              <a:rPr lang="ru-RU" dirty="0" err="1"/>
              <a:t>Талл</a:t>
            </a:r>
            <a:r>
              <a:rPr lang="ru-RU" dirty="0"/>
              <a:t> и Сюзанна Симон, авторы труда «Характеры и супружеское счастье», отстаивали `закон дополнительности' в выборе пары. По всеобщему мнению, говорили они, два существа притягиваются своей непохожестью, их влечет то, чем они дополняют друг друга. Именно эта разница, как у кремня и огнива, рождает в людях искру любви. 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/>
              <a:t>Американский писатель Вуд писал: «удачный брак это нечто гораздо большее, чем умение найти подходящего человека, это и способность самому быть таким человеком». </a:t>
            </a:r>
          </a:p>
        </p:txBody>
      </p:sp>
    </p:spTree>
    <p:extLst>
      <p:ext uri="{BB962C8B-B14F-4D97-AF65-F5344CB8AC3E}">
        <p14:creationId xmlns="" xmlns:p14="http://schemas.microsoft.com/office/powerpoint/2010/main" val="873850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188640"/>
            <a:ext cx="8280920" cy="646330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ru-RU" dirty="0" smtClean="0"/>
              <a:t>-Нельзя </a:t>
            </a:r>
            <a:r>
              <a:rPr lang="ru-RU" dirty="0"/>
              <a:t>потакать детским капризам</a:t>
            </a:r>
          </a:p>
          <a:p>
            <a:pPr lvl="0"/>
            <a:r>
              <a:rPr lang="ru-RU" dirty="0" smtClean="0"/>
              <a:t>-Я </a:t>
            </a:r>
            <a:r>
              <a:rPr lang="ru-RU" dirty="0"/>
              <a:t>не употребляю ругательные слова, не срываюсь на близких</a:t>
            </a:r>
          </a:p>
          <a:p>
            <a:pPr lvl="0"/>
            <a:r>
              <a:rPr lang="ru-RU" dirty="0" smtClean="0"/>
              <a:t>-Если </a:t>
            </a:r>
            <a:r>
              <a:rPr lang="ru-RU" dirty="0"/>
              <a:t>ребенок провинится, я дам ему шанс исправиться</a:t>
            </a:r>
          </a:p>
          <a:p>
            <a:pPr lvl="0"/>
            <a:r>
              <a:rPr lang="ru-RU" dirty="0" smtClean="0"/>
              <a:t>-Я </a:t>
            </a:r>
            <a:r>
              <a:rPr lang="ru-RU" dirty="0"/>
              <a:t>не приемлю физические наказания для детей</a:t>
            </a:r>
          </a:p>
          <a:p>
            <a:pPr lvl="0"/>
            <a:r>
              <a:rPr lang="ru-RU" dirty="0" smtClean="0"/>
              <a:t>-Для </a:t>
            </a:r>
            <a:r>
              <a:rPr lang="ru-RU" dirty="0"/>
              <a:t>меня половая близость – не самое важное в жизни</a:t>
            </a:r>
          </a:p>
          <a:p>
            <a:pPr lvl="0"/>
            <a:r>
              <a:rPr lang="ru-RU" dirty="0" smtClean="0"/>
              <a:t>-Я </a:t>
            </a:r>
            <a:r>
              <a:rPr lang="ru-RU" dirty="0"/>
              <a:t>не стану заставлять партнера, если он не хочет близости</a:t>
            </a:r>
          </a:p>
          <a:p>
            <a:pPr lvl="0"/>
            <a:r>
              <a:rPr lang="ru-RU" dirty="0" smtClean="0"/>
              <a:t>-Если </a:t>
            </a:r>
            <a:r>
              <a:rPr lang="ru-RU" dirty="0"/>
              <a:t>партнер уедет, я буду ждать его в одиночестве</a:t>
            </a:r>
          </a:p>
          <a:p>
            <a:pPr lvl="0"/>
            <a:r>
              <a:rPr lang="ru-RU" dirty="0" smtClean="0"/>
              <a:t>-Размеры </a:t>
            </a:r>
            <a:r>
              <a:rPr lang="ru-RU" dirty="0"/>
              <a:t>не имеют значения</a:t>
            </a:r>
          </a:p>
          <a:p>
            <a:pPr lvl="0"/>
            <a:r>
              <a:rPr lang="ru-RU" dirty="0" smtClean="0"/>
              <a:t>-Для </a:t>
            </a:r>
            <a:r>
              <a:rPr lang="ru-RU" dirty="0"/>
              <a:t>меня супружеская верность – это свято</a:t>
            </a:r>
          </a:p>
          <a:p>
            <a:pPr lvl="0"/>
            <a:r>
              <a:rPr lang="ru-RU" dirty="0" smtClean="0"/>
              <a:t>-Моральная </a:t>
            </a:r>
            <a:r>
              <a:rPr lang="ru-RU" dirty="0"/>
              <a:t>измена – это тоже измена</a:t>
            </a:r>
          </a:p>
          <a:p>
            <a:pPr lvl="0"/>
            <a:r>
              <a:rPr lang="ru-RU" dirty="0" smtClean="0"/>
              <a:t>-Я</a:t>
            </a:r>
            <a:r>
              <a:rPr lang="ru-RU" dirty="0"/>
              <a:t> </a:t>
            </a:r>
            <a:r>
              <a:rPr lang="ru-RU" dirty="0">
                <a:hlinkClick r:id="rId2"/>
              </a:rPr>
              <a:t>не люблю светских поцелуев</a:t>
            </a:r>
            <a:endParaRPr lang="ru-RU" dirty="0"/>
          </a:p>
          <a:p>
            <a:pPr lvl="0"/>
            <a:r>
              <a:rPr lang="ru-RU" dirty="0" smtClean="0"/>
              <a:t>-Я </a:t>
            </a:r>
            <a:r>
              <a:rPr lang="ru-RU" dirty="0"/>
              <a:t>не стесняюсь говорить откровенно о своих желаниях партнеру</a:t>
            </a:r>
          </a:p>
          <a:p>
            <a:pPr lvl="0"/>
            <a:r>
              <a:rPr lang="ru-RU" dirty="0" smtClean="0"/>
              <a:t>-У </a:t>
            </a:r>
            <a:r>
              <a:rPr lang="ru-RU" dirty="0"/>
              <a:t>меня нет, и не будет тайн от моего партнера</a:t>
            </a:r>
          </a:p>
          <a:p>
            <a:pPr lvl="0"/>
            <a:r>
              <a:rPr lang="ru-RU" dirty="0" smtClean="0"/>
              <a:t>-Я </a:t>
            </a:r>
            <a:r>
              <a:rPr lang="ru-RU" dirty="0"/>
              <a:t>терпимо отношусь к недостаткам других </a:t>
            </a:r>
            <a:r>
              <a:rPr lang="ru-RU" dirty="0" smtClean="0"/>
              <a:t>людей</a:t>
            </a:r>
          </a:p>
          <a:p>
            <a:pPr lvl="0"/>
            <a:r>
              <a:rPr lang="ru-RU" dirty="0" smtClean="0"/>
              <a:t>-Если </a:t>
            </a:r>
            <a:r>
              <a:rPr lang="ru-RU" dirty="0"/>
              <a:t>у человека что-то не получается, виноват он, а не кто-то другой</a:t>
            </a:r>
          </a:p>
          <a:p>
            <a:pPr lvl="0"/>
            <a:r>
              <a:rPr lang="ru-RU" dirty="0" smtClean="0"/>
              <a:t>-Мне </a:t>
            </a:r>
            <a:r>
              <a:rPr lang="ru-RU" dirty="0"/>
              <a:t>нравятся целомудренные женщины</a:t>
            </a:r>
          </a:p>
          <a:p>
            <a:pPr lvl="0"/>
            <a:r>
              <a:rPr lang="ru-RU" dirty="0" smtClean="0"/>
              <a:t>-Мне </a:t>
            </a:r>
            <a:r>
              <a:rPr lang="ru-RU" dirty="0"/>
              <a:t>нравятся мужчины, которые не бегают за каждой юбкой</a:t>
            </a:r>
          </a:p>
          <a:p>
            <a:pPr lvl="0"/>
            <a:r>
              <a:rPr lang="ru-RU" dirty="0" smtClean="0"/>
              <a:t>-Все</a:t>
            </a:r>
            <a:r>
              <a:rPr lang="ru-RU" dirty="0"/>
              <a:t> </a:t>
            </a:r>
            <a:r>
              <a:rPr lang="ru-RU" dirty="0">
                <a:hlinkClick r:id="rId3"/>
              </a:rPr>
              <a:t>женщины нуждаются в помощи</a:t>
            </a:r>
            <a:endParaRPr lang="ru-RU" dirty="0"/>
          </a:p>
          <a:p>
            <a:pPr lvl="0"/>
            <a:r>
              <a:rPr lang="ru-RU" dirty="0" smtClean="0"/>
              <a:t>-И </a:t>
            </a:r>
            <a:r>
              <a:rPr lang="ru-RU" dirty="0"/>
              <a:t>женщине, и мужчине важно ухаживать за внешностью</a:t>
            </a:r>
          </a:p>
          <a:p>
            <a:pPr lvl="0"/>
            <a:r>
              <a:rPr lang="ru-RU" dirty="0" smtClean="0"/>
              <a:t>-Мужчинам </a:t>
            </a:r>
            <a:r>
              <a:rPr lang="ru-RU" dirty="0"/>
              <a:t>важно достигать чего-то в жизни</a:t>
            </a:r>
          </a:p>
          <a:p>
            <a:pPr lvl="0"/>
            <a:r>
              <a:rPr lang="ru-RU" dirty="0" smtClean="0"/>
              <a:t>-Жена </a:t>
            </a:r>
            <a:r>
              <a:rPr lang="ru-RU" dirty="0"/>
              <a:t>должна вдохновлять мужа</a:t>
            </a:r>
          </a:p>
          <a:p>
            <a:pPr lvl="0"/>
            <a:r>
              <a:rPr lang="ru-RU" dirty="0" smtClean="0"/>
              <a:t>-Хочется </a:t>
            </a:r>
            <a:r>
              <a:rPr lang="ru-RU" dirty="0"/>
              <a:t>с одним и тем же человеком дожить до глубокой старости</a:t>
            </a:r>
          </a:p>
          <a:p>
            <a:pPr lvl="0"/>
            <a:r>
              <a:rPr lang="ru-RU" dirty="0" smtClean="0"/>
              <a:t>-Я </a:t>
            </a:r>
            <a:r>
              <a:rPr lang="ru-RU" dirty="0"/>
              <a:t>не хочу показывать свои отношения на </a:t>
            </a:r>
            <a:r>
              <a:rPr lang="ru-RU" dirty="0" smtClean="0"/>
              <a:t>публике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507773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548680"/>
            <a:ext cx="8424936" cy="424731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/>
              <a:t>Что показал ваш тест на совместимость пары?</a:t>
            </a:r>
          </a:p>
          <a:p>
            <a:r>
              <a:rPr lang="ru-RU" b="1" dirty="0"/>
              <a:t>От 50 до 60 баллов</a:t>
            </a:r>
            <a:r>
              <a:rPr lang="ru-RU" dirty="0"/>
              <a:t> – поздравляем! Изначально у вас есть </a:t>
            </a:r>
            <a:r>
              <a:rPr lang="ru-RU" dirty="0">
                <a:hlinkClick r:id="rId2"/>
              </a:rPr>
              <a:t>предрасположенность к совместимости</a:t>
            </a:r>
            <a:r>
              <a:rPr lang="ru-RU" dirty="0"/>
              <a:t> и долговременному браку. Но расслабляться не стоит, посмотрите пункты, которые не учтены, ищите другие способы укрепления отношений.</a:t>
            </a:r>
          </a:p>
          <a:p>
            <a:r>
              <a:rPr lang="ru-RU" b="1" dirty="0"/>
              <a:t>От 40 до 50</a:t>
            </a:r>
            <a:r>
              <a:rPr lang="ru-RU" dirty="0"/>
              <a:t> – увы, все не так прекрасно, как вам бы того хотелось. Требуется доработка «пробелов».</a:t>
            </a:r>
          </a:p>
          <a:p>
            <a:r>
              <a:rPr lang="ru-RU" b="1" dirty="0"/>
              <a:t>От 30 до 40</a:t>
            </a:r>
            <a:r>
              <a:rPr lang="ru-RU" dirty="0"/>
              <a:t> – совместимость на уровне ниже среднего, требуется серьезная работа в паре.</a:t>
            </a:r>
          </a:p>
          <a:p>
            <a:r>
              <a:rPr lang="ru-RU" b="1" dirty="0"/>
              <a:t>Ниже 30</a:t>
            </a:r>
            <a:r>
              <a:rPr lang="ru-RU" dirty="0"/>
              <a:t> – не отчаивайтесь, вам помогут обучение в области построения отношений и применение этих знаний на практике, работайте над собой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ru-RU" dirty="0"/>
              <a:t>Автор-составитель приносит свои извинения, если ваши ожидания не </a:t>
            </a:r>
            <a:r>
              <a:rPr lang="ru-RU" dirty="0" err="1" smtClean="0"/>
              <a:t>опр</a:t>
            </a:r>
            <a:endParaRPr lang="ru-RU" dirty="0" smtClean="0"/>
          </a:p>
          <a:p>
            <a:r>
              <a:rPr lang="ru-RU" dirty="0" err="1" smtClean="0"/>
              <a:t>авдались</a:t>
            </a:r>
            <a:r>
              <a:rPr lang="ru-RU" dirty="0" smtClean="0"/>
              <a:t> </a:t>
            </a:r>
            <a:r>
              <a:rPr lang="ru-RU" dirty="0"/>
              <a:t>по поводу теста на совместимость пары. Как видите, он не развлекательного плана, а взывает к разуму. </a:t>
            </a:r>
            <a:endParaRPr lang="ru-RU" dirty="0" smtClean="0"/>
          </a:p>
          <a:p>
            <a:pPr algn="r"/>
            <a:r>
              <a:rPr lang="ru-RU" dirty="0"/>
              <a:t> Людмила Пономаренко</a:t>
            </a:r>
          </a:p>
        </p:txBody>
      </p:sp>
    </p:spTree>
    <p:extLst>
      <p:ext uri="{BB962C8B-B14F-4D97-AF65-F5344CB8AC3E}">
        <p14:creationId xmlns="" xmlns:p14="http://schemas.microsoft.com/office/powerpoint/2010/main" val="792429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0"/>
            <a:ext cx="8136904" cy="59093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b="1" dirty="0"/>
              <a:t>Тест: Супружеская совместимость</a:t>
            </a:r>
          </a:p>
          <a:p>
            <a:r>
              <a:rPr lang="ru-RU" dirty="0"/>
              <a:t>Заполните тест сами и попросите это сделать партнера. Оцените каждое утверждение по следующей схеме: 1 балл - совершенно согласен/согласна, 2 - согласен/согласна, 3 - затрудняюсь ответить, 4 - не согласен/не согласна, 5 - совершенно не согласен/не согласна. 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Просуммируйте </a:t>
            </a:r>
            <a:r>
              <a:rPr lang="ru-RU" dirty="0"/>
              <a:t>баллы 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1-18: Вы любите своего партнера, он подходит вам в личностном плане. Вам с ним легко и надежно. Поздравляем, такое взаимопонимание - большая редкость. 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19-30: Вы не жалеете, что сделали этот выбор. Но без ссор - что за семейная жизнь! Вы та самая пара, про которую говорят: “Милые бранятся - только тешатся”. И все-таки тешьтесь себе на здоровье, только более приятными способами. И постарайтесь, прежде чем сказать партнеру “нет”, понять его просьбу, чувства, высказывания. 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31-50: Скорее всего, вам вдвоем трудно ужиться под одной крышей. В ваших ответах прослеживается несовместимость. Может быть, вы в кризисе, а может быть, просто ошиблись - во всех случаях это надо обсудить с партнером.</a:t>
            </a:r>
          </a:p>
        </p:txBody>
      </p:sp>
    </p:spTree>
    <p:extLst>
      <p:ext uri="{BB962C8B-B14F-4D97-AF65-F5344CB8AC3E}">
        <p14:creationId xmlns="" xmlns:p14="http://schemas.microsoft.com/office/powerpoint/2010/main" val="3887874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16632"/>
            <a:ext cx="8352928" cy="618630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/>
              <a:t>1. Мой партнер старается понять мою точку зрения, даже когда не согласен со мной. 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2. Наши взгляды на жизнь во многом совпадают. 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3. Моя семья и друзья считают, что мой партнер мне подходит. 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4. Нет ничего принципиального, что бы мне хотелось изменить в моем партнере. 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5. Когда мы не вместе, я часто с любовью думаю о моем партнере. 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6. Из всех романов, которые у меня были, этот - самый лучший. 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7. Я уверен/а, что так же дорог/а моему партнеру, как и он/она мне. 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8. Мне легко хранить верность своему партнеру. 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9. Меня устраивают частота и разнообразие нашей половой жизни. 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10. Вместе мы справимся с любым кризисом, который устроит нам жизнь 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571840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2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Психологические игры</a:t>
            </a:r>
            <a:br>
              <a:rPr lang="ru-RU" sz="2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ru-RU" sz="2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женские игры, разрушающие супружеские отношения.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r>
              <a:rPr lang="ru-RU" dirty="0"/>
              <a:t>МИЛЫЙ, Я СПРАВЛЮСЬ САМА!  </a:t>
            </a:r>
          </a:p>
          <a:p>
            <a:r>
              <a:rPr lang="ru-RU" b="1" dirty="0"/>
              <a:t>Ситуация.</a:t>
            </a:r>
            <a:r>
              <a:rPr lang="ru-RU" dirty="0"/>
              <a:t> Муж приходит домой усталый и после сытного ужина заваливается на диван. Жена тоже устала и, перемыв горы посуды, злится: "Я тоже за весь день умоталась!” Но вслух она этого не говорит, а решает заставить мужа в знак компенсации тоже внести свою лепту в семейное хозяйство, например повесить книжную полку (починить кран и т.п.). Ссылаясь на еле живое состояние, муж отказывается. Жена ласково соглашается и предлагает мужу отдыхать (гнев в ней так и кипит, но голос остается по-прежнему медовым). Грохоча полкой об углы комнаты, жена начинает привешивать полку на глазах у лежащего на диване мужа.</a:t>
            </a:r>
          </a:p>
          <a:p>
            <a:pPr marL="0" indent="0">
              <a:buNone/>
            </a:pPr>
            <a:r>
              <a:rPr lang="ru-RU" dirty="0" smtClean="0"/>
              <a:t>      Она </a:t>
            </a:r>
            <a:r>
              <a:rPr lang="ru-RU" dirty="0"/>
              <a:t>краснеет от напряжения, вбивая в стену гвоздь и придерживая </a:t>
            </a:r>
            <a:r>
              <a:rPr lang="ru-RU" dirty="0" smtClean="0"/>
              <a:t>   коленом </a:t>
            </a:r>
            <a:r>
              <a:rPr lang="ru-RU" dirty="0"/>
              <a:t>полку. Муж со вздохом начинает вставать с дивана, но жена елейным голосом его останавливает: "Лежи, лежи, милый, я все сама!” Короче, полка срывается и больно ударяет жену по голове. Она отшвыривает ее в сторону и, рыдая, убегает в ванную. </a:t>
            </a:r>
          </a:p>
          <a:p>
            <a:pPr marL="0" indent="0">
              <a:buNone/>
            </a:pPr>
            <a:r>
              <a:rPr lang="ru-RU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706052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332656"/>
            <a:ext cx="8064896" cy="5262979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b="1" dirty="0"/>
              <a:t>Цель игры.</a:t>
            </a:r>
            <a:r>
              <a:rPr lang="ru-RU" dirty="0"/>
              <a:t> Заставить мужа испытывать чувство вины, мол, какой я скотина: она, бедная, трудится, а я лежу себе брюхом кверху. А она, ангел мой, даже слова не скажет. Мало кто из мужчин выдерживает такой мощный и продуманный натиск до конца. Те, кто послабее, включаются в работу практически сразу. Более стойкие ломаются на слезах, начинают утешать, получая в ответ истерику на тему: "Ты меня совсем не жалеешь”. </a:t>
            </a:r>
          </a:p>
          <a:p>
            <a:r>
              <a:rPr lang="ru-RU" dirty="0"/>
              <a:t> </a:t>
            </a:r>
          </a:p>
          <a:p>
            <a:r>
              <a:rPr lang="ru-RU" b="1" dirty="0"/>
              <a:t>Как остановить игру.</a:t>
            </a:r>
            <a:r>
              <a:rPr lang="ru-RU" dirty="0"/>
              <a:t> Взять да повесить полку. Но если не хотите или не можете, просто подойдите к объятой порывом к непосильному труду жене, обнимите, поцелуйте, сделайте комплимент, скажите, что знаете, что она очень устала, и, когда она успокоится, назначьте точную дату и время вешания полки. После чего займите жену чем-нибудь более интересным. </a:t>
            </a:r>
            <a:endParaRPr lang="ru-RU" dirty="0" smtClean="0"/>
          </a:p>
          <a:p>
            <a:endParaRPr lang="ru-RU" dirty="0"/>
          </a:p>
          <a:p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Фильм  </a:t>
            </a:r>
            <a:r>
              <a:rPr lang="en-US" sz="2400" dirty="0" smtClean="0">
                <a:solidFill>
                  <a:schemeClr val="accent4">
                    <a:lumMod val="50000"/>
                  </a:schemeClr>
                </a:solidFill>
              </a:rPr>
              <a:t>“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По </a:t>
            </a:r>
            <a:r>
              <a:rPr lang="ru-RU" sz="2400" dirty="0">
                <a:solidFill>
                  <a:schemeClr val="accent4">
                    <a:lumMod val="50000"/>
                  </a:schemeClr>
                </a:solidFill>
              </a:rPr>
              <a:t>признакам 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совместимости</a:t>
            </a:r>
            <a:r>
              <a:rPr lang="en-US" sz="2400" dirty="0" smtClean="0">
                <a:solidFill>
                  <a:schemeClr val="accent4">
                    <a:lumMod val="50000"/>
                  </a:schemeClr>
                </a:solidFill>
              </a:rPr>
              <a:t>”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  2012г</a:t>
            </a:r>
            <a:endParaRPr lang="en-US" sz="2400" dirty="0" smtClean="0">
              <a:solidFill>
                <a:schemeClr val="accent4">
                  <a:lumMod val="50000"/>
                </a:schemeClr>
              </a:solidFill>
            </a:endParaRPr>
          </a:p>
          <a:p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Режиссер    Брайан Фогель</a:t>
            </a:r>
            <a:endParaRPr lang="ru-RU" sz="2400" dirty="0">
              <a:solidFill>
                <a:schemeClr val="accent4">
                  <a:lumMod val="50000"/>
                </a:schemeClr>
              </a:solidFill>
            </a:endParaRPr>
          </a:p>
          <a:p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257759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Уровни совместимости</a:t>
            </a:r>
            <a:br>
              <a:rPr lang="ru-RU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ru-RU" sz="27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Н. Н. </a:t>
            </a:r>
            <a:r>
              <a:rPr lang="ru-RU" sz="27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Обозова</a:t>
            </a:r>
            <a:r>
              <a:rPr lang="ru-RU" sz="27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.</a:t>
            </a:r>
            <a:br>
              <a:rPr lang="ru-RU" sz="27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endParaRPr lang="ru-RU" sz="27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ru-RU" sz="3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1) духовная совместимость </a:t>
            </a:r>
            <a:r>
              <a:rPr lang="ru-RU" dirty="0"/>
              <a:t>-- характеризует согласованность целеполагающих компонентов поведения партнеров: установок, ценностных ориентации, потребностей, интересов, взглядов, оценок, мнений и т. д. (основная закономерность духовной совместимости -- сходство, подобие духовных укладов супругов);</a:t>
            </a:r>
          </a:p>
          <a:p>
            <a:r>
              <a:rPr lang="ru-RU" sz="3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2) персональная совместимость </a:t>
            </a:r>
            <a:r>
              <a:rPr lang="ru-RU" sz="3800" dirty="0"/>
              <a:t>-- </a:t>
            </a:r>
            <a:r>
              <a:rPr lang="ru-RU" dirty="0"/>
              <a:t>характеризует соответствие структурно-динамических особенностей партнеров: свойств темперамента, характера, эмоционально-волевой сферы: один из критериев персональной совместимости -- бесконфликтное распределение межличностных ролей. Основная закономерность этого аспекта совместимости супругов -- дополнительность структурных характеристик партнеров;</a:t>
            </a:r>
          </a:p>
          <a:p>
            <a:r>
              <a:rPr lang="ru-RU" sz="3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3) семейно-бытовая совместимость </a:t>
            </a:r>
            <a:r>
              <a:rPr lang="ru-RU" dirty="0"/>
              <a:t>-- функциональные особенности брачных партнеров: согласованность представлений о функциях семьи и соответствующем укладе, согласованность ролевых ожиданий и притязаний при реализации этих функций. Критерий -- эффективность воспитания детей;</a:t>
            </a:r>
          </a:p>
          <a:p>
            <a:r>
              <a:rPr lang="ru-RU" sz="3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4) физиологическая совместимость </a:t>
            </a:r>
            <a:r>
              <a:rPr lang="ru-RU" dirty="0"/>
              <a:t>- признаками физической, в том числе сексуальной, совместимости является гармония ласк мужчины и женщины, телесного контакта, удовлетворенность от близости».</a:t>
            </a:r>
          </a:p>
          <a:p>
            <a:pPr marL="0" indent="0">
              <a:buNone/>
            </a:pPr>
            <a:endParaRPr lang="ru-RU" dirty="0"/>
          </a:p>
          <a:p>
            <a:r>
              <a:rPr lang="ru-RU" dirty="0" smtClean="0"/>
              <a:t>Всесторонняя </a:t>
            </a:r>
            <a:r>
              <a:rPr lang="ru-RU" dirty="0"/>
              <a:t>совместимость бывает очень редко. Куда чаще встречается неполная совместимость, и ее обычно хватает для хороших отношений, если только бережно к ней относиться.</a:t>
            </a:r>
          </a:p>
        </p:txBody>
      </p:sp>
    </p:spTree>
    <p:extLst>
      <p:ext uri="{BB962C8B-B14F-4D97-AF65-F5344CB8AC3E}">
        <p14:creationId xmlns="" xmlns:p14="http://schemas.microsoft.com/office/powerpoint/2010/main" val="1742922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 </a:t>
            </a:r>
            <a:r>
              <a:rPr lang="ru-RU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Подходы к</a:t>
            </a:r>
            <a:r>
              <a:rPr lang="ru-RU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ru-RU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изучению проблемы супружеской совместимости.</a:t>
            </a:r>
            <a:endParaRPr lang="ru-RU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1800" dirty="0" smtClean="0"/>
              <a:t>Исходя из выделенных А. Н. </a:t>
            </a:r>
            <a:r>
              <a:rPr lang="ru-RU" sz="1800" dirty="0" err="1" smtClean="0"/>
              <a:t>Обозовой</a:t>
            </a:r>
            <a:r>
              <a:rPr lang="ru-RU" sz="1800" dirty="0" smtClean="0"/>
              <a:t> аспектов супружеской совместимости, все исследования по этой проблеме можно разделить на три группы:    </a:t>
            </a:r>
          </a:p>
          <a:p>
            <a:pPr marL="0" indent="0">
              <a:buNone/>
            </a:pPr>
            <a:r>
              <a:rPr lang="ru-RU" sz="1800" dirty="0" smtClean="0"/>
              <a:t>          </a:t>
            </a:r>
          </a:p>
          <a:p>
            <a:r>
              <a:rPr lang="ru-RU" sz="1800" dirty="0" smtClean="0"/>
              <a:t>1</a:t>
            </a:r>
            <a:r>
              <a:rPr lang="ru-RU" sz="1800" dirty="0"/>
              <a:t>. Структурный подход ориентирован на изучение персональной совместимости — соотношение различных статических характеристик супругов: характерологических, интеллектуальных, мотивационных и т. п. В этом случае совместимость супругов выражается в способности образовать гармоничную пару: структуру, обладающую признаками целостности</a:t>
            </a:r>
            <a:r>
              <a:rPr lang="ru-RU" sz="1800" dirty="0" smtClean="0"/>
              <a:t>, уравновешенности</a:t>
            </a:r>
            <a:r>
              <a:rPr lang="ru-RU" sz="1800" dirty="0"/>
              <a:t>, завершенности. Основанием для подобных исследований послужила гипотеза Р. </a:t>
            </a:r>
            <a:r>
              <a:rPr lang="ru-RU" sz="1800" dirty="0" err="1"/>
              <a:t>Винча</a:t>
            </a:r>
            <a:r>
              <a:rPr lang="ru-RU" sz="1800" dirty="0"/>
              <a:t> о так называемой </a:t>
            </a:r>
            <a:r>
              <a:rPr lang="ru-RU" sz="1800" dirty="0" err="1"/>
              <a:t>комплементарности</a:t>
            </a:r>
            <a:r>
              <a:rPr lang="ru-RU" sz="1800" dirty="0"/>
              <a:t> (</a:t>
            </a:r>
            <a:r>
              <a:rPr lang="ru-RU" sz="1800" dirty="0" err="1" smtClean="0"/>
              <a:t>взаимодополнении</a:t>
            </a:r>
            <a:r>
              <a:rPr lang="ru-RU" sz="1800" dirty="0" smtClean="0"/>
              <a:t> ), </a:t>
            </a:r>
            <a:r>
              <a:rPr lang="ru-RU" sz="1800" dirty="0"/>
              <a:t>по которой потребности партнеров, членов малой группы (в данном случае такой группой является семья), должны дополнять друг друга по качеству их личностных свойств</a:t>
            </a:r>
            <a:r>
              <a:rPr lang="ru-RU" sz="1800" dirty="0" smtClean="0"/>
              <a:t>.           </a:t>
            </a:r>
          </a:p>
          <a:p>
            <a:endParaRPr lang="ru-RU" sz="1800" dirty="0" smtClean="0"/>
          </a:p>
          <a:p>
            <a:r>
              <a:rPr lang="ru-RU" sz="1800" dirty="0" smtClean="0"/>
              <a:t>2</a:t>
            </a:r>
            <a:r>
              <a:rPr lang="ru-RU" sz="1800" dirty="0"/>
              <a:t>. Функциональный подход основан на представлении личности через ее роли и функции в группе. Применительно к супружеству функциональный подход выражается в исследовании соотношения психологических семейных ролей супругов, их представлений о семье.</a:t>
            </a:r>
            <a:r>
              <a:rPr lang="ru-RU" sz="1800" dirty="0" smtClean="0"/>
              <a:t>                                                                                                  </a:t>
            </a:r>
            <a:endParaRPr lang="ru-RU" sz="1800" dirty="0"/>
          </a:p>
        </p:txBody>
      </p:sp>
    </p:spTree>
    <p:extLst>
      <p:ext uri="{BB962C8B-B14F-4D97-AF65-F5344CB8AC3E}">
        <p14:creationId xmlns="" xmlns:p14="http://schemas.microsoft.com/office/powerpoint/2010/main" val="6351210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ru-RU" sz="27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Американский </a:t>
            </a:r>
            <a:r>
              <a:rPr lang="ru-RU" sz="27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психотерапевт К. </a:t>
            </a:r>
            <a:r>
              <a:rPr lang="ru-RU" sz="27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Роджерс</a:t>
            </a:r>
            <a:r>
              <a:rPr lang="ru-RU" sz="27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ru-RU" sz="27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выделил такие положительные характеристики благополучных семейных отношений как</a:t>
            </a:r>
            <a:r>
              <a:rPr lang="ru-RU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r>
              <a:rPr lang="ru-RU" dirty="0"/>
              <a:t>преданность и сотрудничество;</a:t>
            </a:r>
          </a:p>
          <a:p>
            <a:r>
              <a:rPr lang="ru-RU" dirty="0" smtClean="0"/>
              <a:t>общение</a:t>
            </a:r>
            <a:r>
              <a:rPr lang="ru-RU" dirty="0"/>
              <a:t>, предполагающее открытое самовыражение;</a:t>
            </a:r>
          </a:p>
          <a:p>
            <a:r>
              <a:rPr lang="ru-RU" dirty="0" smtClean="0"/>
              <a:t>гибкость </a:t>
            </a:r>
            <a:r>
              <a:rPr lang="ru-RU" dirty="0"/>
              <a:t>отношений;</a:t>
            </a:r>
          </a:p>
          <a:p>
            <a:r>
              <a:rPr lang="ru-RU" dirty="0" smtClean="0"/>
              <a:t> </a:t>
            </a:r>
            <a:r>
              <a:rPr lang="ru-RU" dirty="0"/>
              <a:t>самостоятельность.</a:t>
            </a:r>
          </a:p>
          <a:p>
            <a:pPr marL="0" indent="0">
              <a:buNone/>
            </a:pPr>
            <a:r>
              <a:rPr lang="ru-RU" dirty="0"/>
              <a:t>Он исходил из того, что семейные отношения представляют собой процесс развития всех членов семьи. Особую роль в укреплении семейных отношений он отводил совместному переживанию радости в семье, аутентичности отношений и толерантности членов семьи друг к другу.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4574582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7030A0"/>
                </a:solidFill>
              </a:rPr>
              <a:t>Брачная </a:t>
            </a:r>
            <a:r>
              <a:rPr lang="ru-RU" dirty="0">
                <a:solidFill>
                  <a:srgbClr val="7030A0"/>
                </a:solidFill>
              </a:rPr>
              <a:t>пара - это союз: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>
                <a:solidFill>
                  <a:srgbClr val="7030A0"/>
                </a:solidFill>
              </a:rPr>
              <a:t>- хозяйственно-бытовой </a:t>
            </a:r>
            <a:r>
              <a:rPr lang="ru-RU" dirty="0"/>
              <a:t>(функция потребления </a:t>
            </a:r>
            <a:r>
              <a:rPr lang="ru-RU" dirty="0" smtClean="0"/>
              <a:t>и </a:t>
            </a:r>
            <a:r>
              <a:rPr lang="ru-RU" dirty="0"/>
              <a:t>бытового обслуживания);</a:t>
            </a:r>
          </a:p>
          <a:p>
            <a:r>
              <a:rPr lang="ru-RU" dirty="0">
                <a:solidFill>
                  <a:srgbClr val="7030A0"/>
                </a:solidFill>
              </a:rPr>
              <a:t>- сексуальный </a:t>
            </a:r>
            <a:r>
              <a:rPr lang="ru-RU" dirty="0"/>
              <a:t>(функция полового удовлетворения);</a:t>
            </a:r>
          </a:p>
          <a:p>
            <a:r>
              <a:rPr lang="ru-RU" dirty="0">
                <a:solidFill>
                  <a:srgbClr val="7030A0"/>
                </a:solidFill>
              </a:rPr>
              <a:t>- психологический </a:t>
            </a:r>
            <a:r>
              <a:rPr lang="ru-RU" dirty="0"/>
              <a:t>(функция моральной и эмоциональной поддержки, организации досуга и создания среды для самореализации и развития личности);</a:t>
            </a:r>
          </a:p>
          <a:p>
            <a:r>
              <a:rPr lang="ru-RU" dirty="0">
                <a:solidFill>
                  <a:srgbClr val="7030A0"/>
                </a:solidFill>
              </a:rPr>
              <a:t>- семейный </a:t>
            </a:r>
            <a:r>
              <a:rPr lang="ru-RU" dirty="0"/>
              <a:t>(функция рождения и воспитания детей). </a:t>
            </a:r>
          </a:p>
        </p:txBody>
      </p:sp>
    </p:spTree>
    <p:extLst>
      <p:ext uri="{BB962C8B-B14F-4D97-AF65-F5344CB8AC3E}">
        <p14:creationId xmlns="" xmlns:p14="http://schemas.microsoft.com/office/powerpoint/2010/main" val="300075478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Психологический уровень совместимости</a:t>
            </a:r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r>
              <a:rPr lang="ru-RU" dirty="0" smtClean="0"/>
              <a:t>Предполагает </a:t>
            </a:r>
            <a:r>
              <a:rPr lang="ru-RU" dirty="0"/>
              <a:t>совмещение темпераментов, характеров, потребностей, мотивов поведения супругов. “Психологический уровень супружеских отношений имеет много общего с интимно-исповедальной формой дружбы и любовными отношениями (например, добрачные отношения молодоженов). Известно, что главной функцией этих видов межличностных отношений является избирательный контакт, способствующий наиболее полному самовыражению личности, поддерживающий и стимулирующий развитие ее неповторимой индивидуальности, дает терапевтический эффект понимания, одобрения, принятия личности, является источником моральной и эмоциональной поддержки. При детальном изучении психологической совместимости в браке были обнаружены две основные закономерности: совместимые партнеры характеризовались подобием одних и контрастом других личностных черт. При этом черты, обусловленные скорее природными факторами (например, черты темперамента), у совместимых партнеров обнаруживают тенденцию к контрасту (по опроснику </a:t>
            </a:r>
            <a:r>
              <a:rPr lang="ru-RU" dirty="0" err="1"/>
              <a:t>Кеттелла</a:t>
            </a:r>
            <a:r>
              <a:rPr lang="ru-RU" dirty="0"/>
              <a:t> такими оказались факторы </a:t>
            </a:r>
            <a:r>
              <a:rPr lang="ru-RU" dirty="0" err="1"/>
              <a:t>шизотомии</a:t>
            </a:r>
            <a:r>
              <a:rPr lang="ru-RU" dirty="0"/>
              <a:t> А, реализма I, доверчивости а, тревожности О, консерватизма Q1, смелости Н, </a:t>
            </a:r>
            <a:r>
              <a:rPr lang="ru-RU" dirty="0" err="1"/>
              <a:t>доминантности</a:t>
            </a:r>
            <a:r>
              <a:rPr lang="ru-RU" dirty="0"/>
              <a:t> Е, искушенности N). Те же характеристики, которые зависят от прижизненных влияний, у совместимых партнеров оказались подобными (интеллектуальность В, беспечность F, практичность М). </a:t>
            </a:r>
          </a:p>
        </p:txBody>
      </p:sp>
    </p:spTree>
    <p:extLst>
      <p:ext uri="{BB962C8B-B14F-4D97-AF65-F5344CB8AC3E}">
        <p14:creationId xmlns="" xmlns:p14="http://schemas.microsoft.com/office/powerpoint/2010/main" val="2885176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476672"/>
            <a:ext cx="8064896" cy="618630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/>
              <a:t>В исследовании </a:t>
            </a:r>
            <a:r>
              <a:rPr lang="ru-RU" b="1" dirty="0"/>
              <a:t>Т. В. Андреевой</a:t>
            </a:r>
            <a:r>
              <a:rPr lang="ru-RU" dirty="0"/>
              <a:t> и </a:t>
            </a:r>
            <a:r>
              <a:rPr lang="ru-RU" b="1" dirty="0"/>
              <a:t>А. В. Толстовой</a:t>
            </a:r>
            <a:r>
              <a:rPr lang="ru-RU" dirty="0"/>
              <a:t> изучалось </a:t>
            </a:r>
            <a:r>
              <a:rPr lang="ru-RU" b="1" dirty="0"/>
              <a:t>влияние особенностей темперамента и других факторов на совместимость супругов</a:t>
            </a:r>
            <a:r>
              <a:rPr lang="ru-RU" dirty="0"/>
              <a:t>. Объектом исследования были хорошо адаптированные люди (учителя, инженеры, рабочие), живущие в стабильном первом браке. Опрошены сорок супружеских пар (80 человек), стаж брака был свыше 5 лет. В этих супружеских союзах никогда не поднимался вопрос о разводе, супруги прекрасно кооперировались. Получены как общие закономерности, касающиеся совместимости супругов, так и особенности проблем конкретных супружеских пар, при разном соотношении темпераментных особенностей</a:t>
            </a:r>
            <a:r>
              <a:rPr lang="ru-RU" dirty="0" smtClean="0"/>
              <a:t>.</a:t>
            </a:r>
          </a:p>
          <a:p>
            <a:r>
              <a:rPr lang="ru-RU" dirty="0" smtClean="0"/>
              <a:t>Прежде </a:t>
            </a:r>
            <a:r>
              <a:rPr lang="ru-RU" dirty="0"/>
              <a:t>всего выяснилось, что в стабильном браке с достаточно большим стажем живут супруги с самым разным сочетанием темпераментов. Наиболее высокая удовлетворенность браком и семейными отношениями наблюдается в тех парах, в которых супруги обладают противоположным темпераментом (сангвиник—меланхолик, флегматик—холерик). Обнаружено, что партнеры с противоположными темпераментами статистически значимо чаще вступают в брак по взаимной любви в сочетании с таким мотивом, как общие интересы, взгляды</a:t>
            </a:r>
            <a:r>
              <a:rPr lang="ru-RU" dirty="0" smtClean="0"/>
              <a:t>.</a:t>
            </a:r>
          </a:p>
          <a:p>
            <a:r>
              <a:rPr lang="ru-RU" dirty="0"/>
              <a:t>В семьях, в которых </a:t>
            </a:r>
            <a:r>
              <a:rPr lang="ru-RU" b="1" dirty="0"/>
              <a:t>супруги обладают одинаковыми темпераментами</a:t>
            </a:r>
            <a:r>
              <a:rPr lang="ru-RU" dirty="0"/>
              <a:t> (по </a:t>
            </a:r>
            <a:r>
              <a:rPr lang="ru-RU" dirty="0" smtClean="0"/>
              <a:t>данным</a:t>
            </a:r>
            <a:r>
              <a:rPr lang="ru-RU" dirty="0"/>
              <a:t>, в особенности если в паре встречается такое сочетание, как флегматик-флегматик), отношения наиболее сложные. В данных семьях часто случаются временные разрывы отношений между супругами, причем даже наличие детей не является сдерживающим фактором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175824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147248" cy="115699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2400" dirty="0"/>
              <a:t>Подведем некоторый промежуточный итог по законам </a:t>
            </a:r>
            <a:r>
              <a:rPr lang="ru-RU" sz="2400" dirty="0" smtClean="0"/>
              <a:t>совместимости.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>Лучше всего совмещаются люди:</a:t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r>
              <a:rPr lang="ru-RU" dirty="0"/>
              <a:t>с полярным темпераментом, близкой половой силой и глубоким духовным родством;</a:t>
            </a:r>
          </a:p>
          <a:p>
            <a:r>
              <a:rPr lang="ru-RU" dirty="0"/>
              <a:t>- со средним развитием психологических и нервных свойств (умеренные экстраверты и интроверты): это люди со средними показателями возбудимости, активности и долготы ощущений;</a:t>
            </a:r>
          </a:p>
          <a:p>
            <a:r>
              <a:rPr lang="ru-RU" dirty="0"/>
              <a:t>- с мягкими и </a:t>
            </a:r>
            <a:r>
              <a:rPr lang="ru-RU" dirty="0" err="1" smtClean="0"/>
              <a:t>насытимыми</a:t>
            </a:r>
            <a:r>
              <a:rPr lang="ru-RU" dirty="0" smtClean="0"/>
              <a:t> ощущениями.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Труднее </a:t>
            </a:r>
            <a:r>
              <a:rPr lang="ru-RU" dirty="0"/>
              <a:t>совместимы люди с высоким развитием своих главных нервно-психологических свойств: крайние интроверты экстраверты, очень возбудимые и активные; люди с жесткими и </a:t>
            </a:r>
            <a:r>
              <a:rPr lang="ru-RU" dirty="0" smtClean="0"/>
              <a:t>не </a:t>
            </a:r>
            <a:r>
              <a:rPr lang="ru-RU" dirty="0" err="1" smtClean="0"/>
              <a:t>насытимыми</a:t>
            </a:r>
            <a:r>
              <a:rPr lang="ru-RU" dirty="0" smtClean="0"/>
              <a:t> </a:t>
            </a:r>
            <a:r>
              <a:rPr lang="ru-RU" dirty="0"/>
              <a:t>ощущениями.</a:t>
            </a:r>
          </a:p>
        </p:txBody>
      </p:sp>
    </p:spTree>
    <p:extLst>
      <p:ext uri="{BB962C8B-B14F-4D97-AF65-F5344CB8AC3E}">
        <p14:creationId xmlns="" xmlns:p14="http://schemas.microsoft.com/office/powerpoint/2010/main" val="2706749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сихология супружеской совместимости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Психология супружеской совместимости</Template>
  <TotalTime>6</TotalTime>
  <Words>2553</Words>
  <Application>Microsoft Office PowerPoint</Application>
  <PresentationFormat>Экран (4:3)</PresentationFormat>
  <Paragraphs>178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Психология супружеской совместимости</vt:lpstr>
      <vt:lpstr>Психология супружеской совместимости</vt:lpstr>
      <vt:lpstr>Понятие совместимости</vt:lpstr>
      <vt:lpstr>Уровни совместимости Н. Н. Обозова. </vt:lpstr>
      <vt:lpstr> Подходы к изучению проблемы супружеской совместимости.</vt:lpstr>
      <vt:lpstr>Американский психотерапевт К. Роджерс выделил такие положительные характеристики благополучных семейных отношений как:</vt:lpstr>
      <vt:lpstr>Брачная пара - это союз:</vt:lpstr>
      <vt:lpstr>Психологический уровень совместимости</vt:lpstr>
      <vt:lpstr>Слайд 8</vt:lpstr>
      <vt:lpstr>Подведем некоторый промежуточный итог по законам совместимости. Лучше всего совмещаются люди: </vt:lpstr>
      <vt:lpstr>В психологический  уровень совместимости также входит тип поведения супругов в браке. Sager (1976) предлагает следующие классификации типов поведения в браке: </vt:lpstr>
      <vt:lpstr>Слайд 11</vt:lpstr>
      <vt:lpstr>Паранойяльные супружеские отношения. Супруги могут, например, чрезмерно ревновать друг друга или иметь такие проявления по отношению к окружающим. Различают два типа таких браков: </vt:lpstr>
      <vt:lpstr>В статье Олейника «Исследование уровней совместимости в молодой семье» приводятся некоторые выводы по изучению психологического уровня совместимости по методике Лири:</vt:lpstr>
      <vt:lpstr> </vt:lpstr>
      <vt:lpstr> "Хорошо подобранная пара та,  в которой оба супруга одновременно  ощущают потребности в скандале"  Жюль Ренар. </vt:lpstr>
      <vt:lpstr>Поучительная история</vt:lpstr>
      <vt:lpstr>Можно ли измерить психологическую совместимость тестами? </vt:lpstr>
      <vt:lpstr>Слайд 18</vt:lpstr>
      <vt:lpstr>Слайд 19</vt:lpstr>
      <vt:lpstr>Слайд 20</vt:lpstr>
      <vt:lpstr>Слайд 21</vt:lpstr>
      <vt:lpstr>Слайд 22</vt:lpstr>
      <vt:lpstr>Слайд 23</vt:lpstr>
      <vt:lpstr>Психологические игры женские игры, разрушающие супружеские отношения.</vt:lpstr>
      <vt:lpstr>Слайд 25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Психология супружеской совместимости</dc:title>
  <dc:creator>Marina</dc:creator>
  <cp:lastModifiedBy>Marina</cp:lastModifiedBy>
  <cp:revision>2</cp:revision>
  <cp:lastPrinted>2014-10-11T14:01:00Z</cp:lastPrinted>
  <dcterms:created xsi:type="dcterms:W3CDTF">2016-11-17T14:24:14Z</dcterms:created>
  <dcterms:modified xsi:type="dcterms:W3CDTF">2019-10-30T12:51:40Z</dcterms:modified>
</cp:coreProperties>
</file>