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1" r:id="rId4"/>
    <p:sldId id="257" r:id="rId5"/>
    <p:sldId id="264" r:id="rId6"/>
    <p:sldId id="265" r:id="rId7"/>
    <p:sldId id="262" r:id="rId8"/>
    <p:sldId id="258" r:id="rId9"/>
    <p:sldId id="259" r:id="rId10"/>
    <p:sldId id="267" r:id="rId11"/>
    <p:sldId id="268" r:id="rId12"/>
    <p:sldId id="284" r:id="rId13"/>
    <p:sldId id="269" r:id="rId14"/>
    <p:sldId id="270" r:id="rId15"/>
    <p:sldId id="272" r:id="rId16"/>
    <p:sldId id="271" r:id="rId17"/>
    <p:sldId id="285" r:id="rId18"/>
    <p:sldId id="286" r:id="rId19"/>
    <p:sldId id="287" r:id="rId20"/>
    <p:sldId id="288" r:id="rId21"/>
    <p:sldId id="289" r:id="rId22"/>
    <p:sldId id="290" r:id="rId23"/>
    <p:sldId id="291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42C73-41DD-4FD8-B74A-4DBDAF47F1EA}" type="datetimeFigureOut">
              <a:rPr lang="ru-RU" smtClean="0"/>
              <a:t>14.12.2014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56F1A-C08A-41E5-BE0E-3DAF3FAD1A0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42C73-41DD-4FD8-B74A-4DBDAF47F1EA}" type="datetimeFigureOut">
              <a:rPr lang="ru-RU" smtClean="0"/>
              <a:t>14.12.2014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56F1A-C08A-41E5-BE0E-3DAF3FAD1A0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42C73-41DD-4FD8-B74A-4DBDAF47F1EA}" type="datetimeFigureOut">
              <a:rPr lang="ru-RU" smtClean="0"/>
              <a:t>14.12.2014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56F1A-C08A-41E5-BE0E-3DAF3FAD1A0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42C73-41DD-4FD8-B74A-4DBDAF47F1EA}" type="datetimeFigureOut">
              <a:rPr lang="ru-RU" smtClean="0"/>
              <a:t>14.12.2014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56F1A-C08A-41E5-BE0E-3DAF3FAD1A0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42C73-41DD-4FD8-B74A-4DBDAF47F1EA}" type="datetimeFigureOut">
              <a:rPr lang="ru-RU" smtClean="0"/>
              <a:t>14.12.2014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56F1A-C08A-41E5-BE0E-3DAF3FAD1A0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42C73-41DD-4FD8-B74A-4DBDAF47F1EA}" type="datetimeFigureOut">
              <a:rPr lang="ru-RU" smtClean="0"/>
              <a:t>14.12.2014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56F1A-C08A-41E5-BE0E-3DAF3FAD1A0C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42C73-41DD-4FD8-B74A-4DBDAF47F1EA}" type="datetimeFigureOut">
              <a:rPr lang="ru-RU" smtClean="0"/>
              <a:t>14.12.2014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56F1A-C08A-41E5-BE0E-3DAF3FAD1A0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42C73-41DD-4FD8-B74A-4DBDAF47F1EA}" type="datetimeFigureOut">
              <a:rPr lang="ru-RU" smtClean="0"/>
              <a:t>14.12.2014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56F1A-C08A-41E5-BE0E-3DAF3FAD1A0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42C73-41DD-4FD8-B74A-4DBDAF47F1EA}" type="datetimeFigureOut">
              <a:rPr lang="ru-RU" smtClean="0"/>
              <a:t>14.12.2014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56F1A-C08A-41E5-BE0E-3DAF3FAD1A0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42C73-41DD-4FD8-B74A-4DBDAF47F1EA}" type="datetimeFigureOut">
              <a:rPr lang="ru-RU" smtClean="0"/>
              <a:t>14.12.2014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E56F1A-C08A-41E5-BE0E-3DAF3FAD1A0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42C73-41DD-4FD8-B74A-4DBDAF47F1EA}" type="datetimeFigureOut">
              <a:rPr lang="ru-RU" smtClean="0"/>
              <a:t>14.12.2014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56F1A-C08A-41E5-BE0E-3DAF3FAD1A0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F2042C73-41DD-4FD8-B74A-4DBDAF47F1EA}" type="datetimeFigureOut">
              <a:rPr lang="ru-RU" smtClean="0"/>
              <a:t>14.12.2014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1E56F1A-C08A-41E5-BE0E-3DAF3FAD1A0C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psylist.net/" TargetMode="External"/><Relationship Id="rId7" Type="http://schemas.openxmlformats.org/officeDocument/2006/relationships/hyperlink" Target="http://www.mirpozitiva.ru/" TargetMode="External"/><Relationship Id="rId2" Type="http://schemas.openxmlformats.org/officeDocument/2006/relationships/hyperlink" Target="http://vashpsixolog.ru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psychov.net/" TargetMode="External"/><Relationship Id="rId5" Type="http://schemas.openxmlformats.org/officeDocument/2006/relationships/hyperlink" Target="http://psychologi.net.ru/" TargetMode="External"/><Relationship Id="rId4" Type="http://schemas.openxmlformats.org/officeDocument/2006/relationships/hyperlink" Target="http://www.infoster.ru/psychology/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 rot="19140000">
            <a:off x="529855" y="1821844"/>
            <a:ext cx="5648623" cy="1204306"/>
          </a:xfrm>
        </p:spPr>
        <p:txBody>
          <a:bodyPr/>
          <a:lstStyle/>
          <a:p>
            <a:r>
              <a:rPr lang="ru-RU" dirty="0" smtClean="0"/>
              <a:t>Супружеские конфликты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17983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/>
              <a:t>Тактики разрешения конфликтов. В.А. </a:t>
            </a:r>
            <a:r>
              <a:rPr lang="ru-RU" sz="2000" dirty="0" err="1"/>
              <a:t>Сысенко</a:t>
            </a:r>
            <a:r>
              <a:rPr lang="ru-RU" sz="2000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	поддерживать чувство личного достоинства мужа и жены.</a:t>
            </a:r>
          </a:p>
          <a:p>
            <a:r>
              <a:rPr lang="ru-RU" dirty="0"/>
              <a:t>2.	постоянно демонстрировать взаимное уважение и почтение.</a:t>
            </a:r>
          </a:p>
          <a:p>
            <a:r>
              <a:rPr lang="ru-RU" dirty="0"/>
              <a:t>3.	стараться вызвать энтузиазм у другого супруга, сдерживать и усмирять в себе проявление злобы, гнева.</a:t>
            </a:r>
          </a:p>
          <a:p>
            <a:r>
              <a:rPr lang="ru-RU" dirty="0"/>
              <a:t>4.	не акцентировать внимание на ошибках и просчетах своего спутника жизни.</a:t>
            </a:r>
          </a:p>
          <a:p>
            <a:r>
              <a:rPr lang="ru-RU" dirty="0"/>
              <a:t>5.	не упрекать прошлым вообще и прошлыми ошибками в частности.</a:t>
            </a:r>
          </a:p>
          <a:p>
            <a:r>
              <a:rPr lang="ru-RU" dirty="0"/>
              <a:t>6.	шуткой или любым отвлекающим приемом снимать или приостанавливать нарастающее психическое напряжение.</a:t>
            </a:r>
          </a:p>
          <a:p>
            <a:r>
              <a:rPr lang="ru-RU" dirty="0"/>
              <a:t>7.	не терзать себя и партнера подозрениями в неверности и измене, сдерживать себя в проявлениях ревности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74010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Дин </a:t>
            </a:r>
            <a:r>
              <a:rPr lang="ru-RU" dirty="0" err="1"/>
              <a:t>Делис</a:t>
            </a:r>
            <a:r>
              <a:rPr lang="ru-RU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1.	следует винить ситуацию, а не друг друга.</a:t>
            </a:r>
          </a:p>
          <a:p>
            <a:r>
              <a:rPr lang="ru-RU" sz="3200" dirty="0"/>
              <a:t>2.	следует сопереживать супругу.</a:t>
            </a:r>
          </a:p>
          <a:p>
            <a:r>
              <a:rPr lang="ru-RU" sz="3200" dirty="0"/>
              <a:t>3.	следует договариваться о восстановлении равновесия, избегая неопределенной неискренности.</a:t>
            </a: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2739702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ru-RU" dirty="0" smtClean="0"/>
          </a:p>
          <a:p>
            <a:r>
              <a:rPr lang="ru-RU" sz="2800" dirty="0"/>
              <a:t>К</a:t>
            </a:r>
            <a:r>
              <a:rPr lang="ru-RU" sz="2800" dirty="0" smtClean="0"/>
              <a:t>онфликт </a:t>
            </a:r>
            <a:r>
              <a:rPr lang="ru-RU" sz="2800" dirty="0"/>
              <a:t>– это норма, его протекание, его форма зависит только от вас двоих, и она может быть предельно интеллигентной и спокойной, если вы этого хотите. Самое главное, что вы можете научиться делать – решать конфликты, а не замалчивать их и проглатывать. </a:t>
            </a:r>
            <a:endParaRPr lang="ru-RU" sz="2800" dirty="0" smtClean="0"/>
          </a:p>
          <a:p>
            <a:r>
              <a:rPr lang="ru-RU" sz="2800" dirty="0" smtClean="0"/>
              <a:t>(</a:t>
            </a:r>
            <a:r>
              <a:rPr lang="ru-RU" sz="2800" dirty="0"/>
              <a:t>Антон </a:t>
            </a:r>
            <a:r>
              <a:rPr lang="ru-RU" sz="2800" dirty="0" err="1" smtClean="0"/>
              <a:t>Несвитский</a:t>
            </a:r>
            <a:r>
              <a:rPr lang="ru-RU" sz="2800" dirty="0"/>
              <a:t> - Психолог-консультант, индивидуальные и семейные </a:t>
            </a:r>
            <a:r>
              <a:rPr lang="ru-RU" sz="2800" dirty="0" smtClean="0"/>
              <a:t>консультации)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6667855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Притча «</a:t>
            </a:r>
            <a:r>
              <a:rPr lang="ru-RU" dirty="0"/>
              <a:t>Самая ценная семейная мудрость»</a:t>
            </a:r>
          </a:p>
        </p:txBody>
      </p:sp>
      <p:pic>
        <p:nvPicPr>
          <p:cNvPr id="4" name="Объект 3" descr="Притча «Соловьиное пение»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4637" y="1194594"/>
            <a:ext cx="6076950" cy="33909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013656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00628"/>
            <a:ext cx="9144000" cy="5757372"/>
          </a:xfrm>
        </p:spPr>
        <p:txBody>
          <a:bodyPr>
            <a:normAutofit/>
          </a:bodyPr>
          <a:lstStyle/>
          <a:p>
            <a:r>
              <a:rPr lang="ru-RU" dirty="0"/>
              <a:t>Однажды шел по дороге старый мудрый человек, разглядывал природу и любовался весенними яркими красками. Тут он увидел мужчину, который нес на плечах необъятно огромный груз. Было заметно, как у него от такой тяжести подкашиваются ноги. </a:t>
            </a:r>
          </a:p>
          <a:p>
            <a:endParaRPr lang="ru-RU" dirty="0"/>
          </a:p>
          <a:p>
            <a:r>
              <a:rPr lang="ru-RU" dirty="0"/>
              <a:t>- Почему ты обрекаешь себя на такой тяжкий труд и страдания? – </a:t>
            </a:r>
            <a:r>
              <a:rPr lang="ru-RU" dirty="0" err="1"/>
              <a:t>спросилстарик</a:t>
            </a:r>
            <a:r>
              <a:rPr lang="ru-RU" dirty="0"/>
              <a:t>. </a:t>
            </a:r>
          </a:p>
          <a:p>
            <a:endParaRPr lang="ru-RU" dirty="0"/>
          </a:p>
          <a:p>
            <a:r>
              <a:rPr lang="ru-RU" dirty="0"/>
              <a:t>- Я страдаю для того, чтобы мои внуки и дети были счастливыми, - ответил бедолага. - Мой прадед обрекал себя на тяжкий труд ради деда, дед - ради отца, отец - ради меня, а я буду страдать ради счастья моих детей. </a:t>
            </a:r>
          </a:p>
          <a:p>
            <a:endParaRPr lang="ru-RU" dirty="0"/>
          </a:p>
          <a:p>
            <a:r>
              <a:rPr lang="ru-RU" dirty="0"/>
              <a:t>- А кто-то в вашей семье был счастливым? - поинтересовался мудрый собеседник. </a:t>
            </a:r>
          </a:p>
          <a:p>
            <a:endParaRPr lang="ru-RU" dirty="0"/>
          </a:p>
          <a:p>
            <a:r>
              <a:rPr lang="ru-RU" dirty="0"/>
              <a:t>- Пока ещё нет, но дети и внуки наверняка станут счастливыми! - мечтательно воскликнул мужчина. </a:t>
            </a:r>
          </a:p>
          <a:p>
            <a:endParaRPr lang="ru-RU" dirty="0"/>
          </a:p>
          <a:p>
            <a:r>
              <a:rPr lang="ru-RU" dirty="0"/>
              <a:t>- К сожалению, неграмотный не может научить читать, а крот никогда не воспитает орла! - вздохнул старый мудрый человек. - Сперва нужно научиться самому быть счастливым, только тогда ты сможешь научить детей счастью. Это и будет твой самый ценный подарок.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22137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 descr="Притча «Как на нас влияют слова?»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7487" y="1127919"/>
            <a:ext cx="6191250" cy="35242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173548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2400" dirty="0"/>
              <a:t>Беседуют два приятеля:</a:t>
            </a:r>
          </a:p>
          <a:p>
            <a:r>
              <a:rPr lang="ru-RU" sz="2400" dirty="0"/>
              <a:t>- Моя жена такая неопрятная и неаккуратная! Я ей все время об этом говорю, но с каждым годом все становится только хуже и хуже. </a:t>
            </a:r>
          </a:p>
          <a:p>
            <a:endParaRPr lang="ru-RU" sz="2400" dirty="0"/>
          </a:p>
          <a:p>
            <a:r>
              <a:rPr lang="ru-RU" sz="2400" dirty="0"/>
              <a:t>На что второй ему отвечает:</a:t>
            </a:r>
          </a:p>
          <a:p>
            <a:r>
              <a:rPr lang="ru-RU" sz="2400" dirty="0"/>
              <a:t>- А моя такая умница и замечательная хозяйка! И с каждым годом становится все лучше и лучше! Я ей тоже постоянно об этом говорю.</a:t>
            </a:r>
          </a:p>
          <a:p>
            <a:r>
              <a:rPr lang="ru-RU" sz="2400" dirty="0"/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857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Методы диагностики супружеских отношений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00628"/>
            <a:ext cx="9144000" cy="5757372"/>
          </a:xfrm>
        </p:spPr>
        <p:txBody>
          <a:bodyPr>
            <a:normAutofit/>
          </a:bodyPr>
          <a:lstStyle/>
          <a:p>
            <a:pPr>
              <a:buAutoNum type="arabicPeriod"/>
            </a:pPr>
            <a:r>
              <a:rPr lang="ru-RU" sz="1800" dirty="0" smtClean="0"/>
              <a:t>Методика </a:t>
            </a:r>
            <a:r>
              <a:rPr lang="ru-RU" sz="1800" dirty="0"/>
              <a:t>«Взаимодействие супругов в конфликтной ситуации» </a:t>
            </a:r>
            <a:r>
              <a:rPr lang="ru-RU" sz="1800" dirty="0" err="1"/>
              <a:t>Ю.Е.Алешиной</a:t>
            </a:r>
            <a:r>
              <a:rPr lang="ru-RU" sz="1800" dirty="0"/>
              <a:t>, </a:t>
            </a:r>
            <a:r>
              <a:rPr lang="ru-RU" sz="1800" dirty="0" err="1"/>
              <a:t>Л.Я.Гозмана</a:t>
            </a:r>
            <a:r>
              <a:rPr lang="ru-RU" sz="1800" dirty="0"/>
              <a:t>, Е. </a:t>
            </a:r>
            <a:r>
              <a:rPr lang="ru-RU" sz="1800" dirty="0" err="1" smtClean="0"/>
              <a:t>М.Дубовской</a:t>
            </a:r>
            <a:endParaRPr lang="ru-RU" sz="1800" dirty="0" smtClean="0"/>
          </a:p>
          <a:p>
            <a:pPr>
              <a:buAutoNum type="arabicPeriod"/>
            </a:pPr>
            <a:r>
              <a:rPr lang="ru-RU" sz="1800" dirty="0"/>
              <a:t>МЕТОДИКА «ОБЩЕНИЕ В СЕМЬЕ» (АЛЕШИНА Ю.Е., ГОЗМАН Л.Я., ДУБОВСКАЯ Е.М</a:t>
            </a:r>
            <a:r>
              <a:rPr lang="ru-RU" sz="1800" dirty="0" smtClean="0"/>
              <a:t>.)</a:t>
            </a:r>
          </a:p>
          <a:p>
            <a:pPr>
              <a:buAutoNum type="arabicPeriod"/>
            </a:pPr>
            <a:r>
              <a:rPr lang="ru-RU" sz="1800" dirty="0"/>
              <a:t>Методика «Семейная </a:t>
            </a:r>
            <a:r>
              <a:rPr lang="ru-RU" sz="1800" dirty="0" err="1"/>
              <a:t>социограмма</a:t>
            </a:r>
            <a:r>
              <a:rPr lang="ru-RU" sz="1800" dirty="0" smtClean="0"/>
              <a:t>» </a:t>
            </a:r>
          </a:p>
          <a:p>
            <a:pPr>
              <a:buAutoNum type="arabicPeriod"/>
            </a:pPr>
            <a:r>
              <a:rPr lang="ru-RU" sz="1800" dirty="0"/>
              <a:t>Опросник "Ролевые ожидания и притязания в браке" (РОП</a:t>
            </a:r>
            <a:r>
              <a:rPr lang="ru-RU" sz="1800" dirty="0" smtClean="0"/>
              <a:t>)</a:t>
            </a:r>
          </a:p>
          <a:p>
            <a:pPr>
              <a:buAutoNum type="arabicPeriod"/>
            </a:pPr>
            <a:r>
              <a:rPr lang="ru-RU" sz="1800" dirty="0"/>
              <a:t>Диагностика семейных </a:t>
            </a:r>
            <a:r>
              <a:rPr lang="ru-RU" sz="1800" dirty="0" smtClean="0"/>
              <a:t>взаимоотношений (Э.Г</a:t>
            </a:r>
            <a:r>
              <a:rPr lang="ru-RU" sz="1800" dirty="0"/>
              <a:t>. </a:t>
            </a:r>
            <a:r>
              <a:rPr lang="ru-RU" sz="1800" dirty="0" err="1"/>
              <a:t>Эйдемиллер</a:t>
            </a:r>
            <a:r>
              <a:rPr lang="ru-RU" sz="1800" dirty="0"/>
              <a:t> и В. </a:t>
            </a:r>
            <a:r>
              <a:rPr lang="ru-RU" sz="1800" dirty="0" err="1"/>
              <a:t>Юстицкис</a:t>
            </a:r>
            <a:r>
              <a:rPr lang="ru-RU" sz="1800" dirty="0" smtClean="0"/>
              <a:t>)</a:t>
            </a:r>
          </a:p>
          <a:p>
            <a:pPr>
              <a:buAutoNum type="arabicPeriod"/>
            </a:pPr>
            <a:r>
              <a:rPr lang="ru-RU" sz="1800" dirty="0"/>
              <a:t>опросник удовлетворенности браком (В. В. </a:t>
            </a:r>
            <a:r>
              <a:rPr lang="ru-RU" sz="1800" dirty="0" err="1"/>
              <a:t>Столин</a:t>
            </a:r>
            <a:r>
              <a:rPr lang="ru-RU" sz="1800" dirty="0"/>
              <a:t>, Г. П. Бутенко, Т. Л. Романова</a:t>
            </a:r>
            <a:r>
              <a:rPr lang="ru-RU" sz="1800" dirty="0" smtClean="0"/>
              <a:t>);</a:t>
            </a:r>
            <a:endParaRPr lang="ru-RU" sz="1800" dirty="0"/>
          </a:p>
          <a:p>
            <a:pPr>
              <a:buAutoNum type="arabicPeriod"/>
            </a:pPr>
            <a:r>
              <a:rPr lang="ru-RU" sz="1800" dirty="0" smtClean="0"/>
              <a:t>опросник </a:t>
            </a:r>
            <a:r>
              <a:rPr lang="ru-RU" sz="1800" dirty="0"/>
              <a:t>“</a:t>
            </a:r>
            <a:r>
              <a:rPr lang="ru-RU" sz="1800" dirty="0" err="1"/>
              <a:t>Шкалалюбви</a:t>
            </a:r>
            <a:r>
              <a:rPr lang="ru-RU" sz="1800" dirty="0"/>
              <a:t> и симпатии” (3. Рубин, модификация Л. Я. </a:t>
            </a:r>
            <a:r>
              <a:rPr lang="ru-RU" sz="1800" dirty="0" err="1"/>
              <a:t>Гоз-мана</a:t>
            </a:r>
            <a:r>
              <a:rPr lang="ru-RU" sz="1800" dirty="0"/>
              <a:t> и Ю. Е. Алешиной</a:t>
            </a:r>
            <a:r>
              <a:rPr lang="ru-RU" sz="1800" dirty="0" smtClean="0"/>
              <a:t>);</a:t>
            </a:r>
            <a:endParaRPr lang="ru-RU" sz="1800" dirty="0"/>
          </a:p>
          <a:p>
            <a:pPr>
              <a:buAutoNum type="arabicPeriod"/>
            </a:pPr>
            <a:r>
              <a:rPr lang="ru-RU" sz="1800" dirty="0" smtClean="0"/>
              <a:t>опросник </a:t>
            </a:r>
            <a:r>
              <a:rPr lang="ru-RU" sz="1800" dirty="0"/>
              <a:t>“Понимание, эмоциональное притяжение, авторитетность” (ПЭА) (А. Н. Волкова, модификация В. И. </a:t>
            </a:r>
            <a:r>
              <a:rPr lang="ru-RU" sz="1800" dirty="0" err="1"/>
              <a:t>Слепковой</a:t>
            </a:r>
            <a:r>
              <a:rPr lang="ru-RU" sz="1800" dirty="0" smtClean="0"/>
              <a:t>).</a:t>
            </a:r>
          </a:p>
          <a:p>
            <a:pPr>
              <a:buAutoNum type="arabicPeriod"/>
            </a:pPr>
            <a:r>
              <a:rPr lang="ru-RU" sz="1800" dirty="0"/>
              <a:t>опросник “Измерение установок в семейной паре” (Ю. Е. Алешина, Л. Я. Гозман</a:t>
            </a:r>
            <a:r>
              <a:rPr lang="ru-RU" sz="1800" dirty="0" smtClean="0"/>
              <a:t>).</a:t>
            </a:r>
          </a:p>
          <a:p>
            <a:pPr>
              <a:buAutoNum type="arabicPeriod"/>
            </a:pPr>
            <a:r>
              <a:rPr lang="ru-RU" sz="1800" dirty="0"/>
              <a:t>опросник “Реакция супругов на конфликт” (А. С. Кочарян, Г. С. </a:t>
            </a:r>
            <a:r>
              <a:rPr lang="ru-RU" sz="1800" dirty="0" err="1"/>
              <a:t>Коча-рян</a:t>
            </a:r>
            <a:r>
              <a:rPr lang="ru-RU" sz="1800" dirty="0"/>
              <a:t>, А. В. Киричук</a:t>
            </a:r>
            <a:r>
              <a:rPr lang="ru-RU" sz="1800" dirty="0" smtClean="0"/>
              <a:t>)</a:t>
            </a:r>
          </a:p>
          <a:p>
            <a:pPr>
              <a:buAutoNum type="arabicPeriod"/>
            </a:pPr>
            <a:r>
              <a:rPr lang="ru-RU" sz="1800" dirty="0"/>
              <a:t>методика “Диагностика межличностных отношений” (Т. </a:t>
            </a:r>
            <a:r>
              <a:rPr lang="ru-RU" sz="1800" dirty="0" err="1"/>
              <a:t>Лири</a:t>
            </a:r>
            <a:r>
              <a:rPr lang="ru-RU" sz="1800" dirty="0"/>
              <a:t>, в адаптации Л. Н. </a:t>
            </a:r>
            <a:r>
              <a:rPr lang="ru-RU" sz="1800" dirty="0" err="1"/>
              <a:t>Собчик</a:t>
            </a:r>
            <a:r>
              <a:rPr lang="ru-RU" sz="1800" dirty="0"/>
              <a:t>).</a:t>
            </a:r>
          </a:p>
          <a:p>
            <a:pPr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11461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сайты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AutoNum type="arabicPeriod"/>
            </a:pP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://vashpsixolog.ru</a:t>
            </a:r>
            <a:r>
              <a:rPr lang="en-US" dirty="0" smtClean="0">
                <a:hlinkClick r:id="rId2"/>
              </a:rPr>
              <a:t>/</a:t>
            </a:r>
            <a:r>
              <a:rPr lang="ru-RU" dirty="0" smtClean="0"/>
              <a:t> </a:t>
            </a:r>
          </a:p>
          <a:p>
            <a:pPr>
              <a:buAutoNum type="arabicPeriod"/>
            </a:pPr>
            <a:r>
              <a:rPr lang="en-US" dirty="0" smtClean="0"/>
              <a:t> </a:t>
            </a:r>
            <a:r>
              <a:rPr lang="ru-RU" dirty="0" smtClean="0"/>
              <a:t> </a:t>
            </a:r>
            <a:r>
              <a:rPr lang="en-US" dirty="0">
                <a:hlinkClick r:id="rId3"/>
              </a:rPr>
              <a:t>http://psylist.net</a:t>
            </a:r>
            <a:r>
              <a:rPr lang="en-US" dirty="0" smtClean="0">
                <a:hlinkClick r:id="rId3"/>
              </a:rPr>
              <a:t>/</a:t>
            </a:r>
            <a:r>
              <a:rPr lang="ru-RU" dirty="0" smtClean="0"/>
              <a:t> </a:t>
            </a:r>
          </a:p>
          <a:p>
            <a:pPr>
              <a:buAutoNum type="arabicPeriod"/>
            </a:pPr>
            <a:r>
              <a:rPr lang="en-US" dirty="0">
                <a:hlinkClick r:id="rId4"/>
              </a:rPr>
              <a:t>http://www.infoster.ru/psychology</a:t>
            </a:r>
            <a:r>
              <a:rPr lang="en-US" dirty="0" smtClean="0">
                <a:hlinkClick r:id="rId4"/>
              </a:rPr>
              <a:t>/</a:t>
            </a:r>
            <a:r>
              <a:rPr lang="ru-RU" dirty="0" smtClean="0"/>
              <a:t> </a:t>
            </a:r>
          </a:p>
          <a:p>
            <a:pPr>
              <a:buAutoNum type="arabicPeriod"/>
            </a:pPr>
            <a:r>
              <a:rPr lang="en-US" dirty="0"/>
              <a:t>	</a:t>
            </a:r>
            <a:r>
              <a:rPr lang="en-US" dirty="0" smtClean="0">
                <a:hlinkClick r:id="rId5"/>
              </a:rPr>
              <a:t>http://psychologi.net.ru/</a:t>
            </a:r>
            <a:r>
              <a:rPr lang="ru-RU" dirty="0" smtClean="0"/>
              <a:t> </a:t>
            </a:r>
          </a:p>
          <a:p>
            <a:pPr>
              <a:buAutoNum type="arabicPeriod"/>
            </a:pPr>
            <a:r>
              <a:rPr lang="en-US" dirty="0">
                <a:hlinkClick r:id="rId6"/>
              </a:rPr>
              <a:t>http://psychov.net</a:t>
            </a:r>
            <a:r>
              <a:rPr lang="en-US" dirty="0" smtClean="0">
                <a:hlinkClick r:id="rId6"/>
              </a:rPr>
              <a:t>/</a:t>
            </a:r>
            <a:r>
              <a:rPr lang="ru-RU" dirty="0" smtClean="0"/>
              <a:t> </a:t>
            </a:r>
          </a:p>
          <a:p>
            <a:pPr>
              <a:buAutoNum type="arabicPeriod"/>
            </a:pPr>
            <a:r>
              <a:rPr lang="en-US" dirty="0">
                <a:hlinkClick r:id="rId7"/>
              </a:rPr>
              <a:t>http://www.mirpozitiva.ru</a:t>
            </a:r>
            <a:r>
              <a:rPr lang="en-US" dirty="0" smtClean="0">
                <a:hlinkClick r:id="rId7"/>
              </a:rPr>
              <a:t>/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65296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Р. Скиннер. </a:t>
            </a:r>
            <a:r>
              <a:rPr lang="ru-RU"/>
              <a:t>«Семья и как в ней уцелеть»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Екатерина\Desktop\semya_i_kak_v_ney.jpe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156638"/>
            <a:ext cx="3384376" cy="3856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4906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супружеский конфликт </a:t>
            </a:r>
            <a:r>
              <a:rPr lang="ru-RU" dirty="0" err="1"/>
              <a:t>Конфликт</a:t>
            </a:r>
            <a:r>
              <a:rPr lang="ru-RU" dirty="0"/>
              <a:t> – это: 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0" dirty="0" smtClean="0"/>
              <a:t>- </a:t>
            </a:r>
            <a:r>
              <a:rPr lang="ru-RU" b="0" dirty="0"/>
              <a:t>биполярное явление (противостояние двух начал), проявляющее себя в активности сторон, направленной на преодоление противоречий, </a:t>
            </a:r>
          </a:p>
          <a:p>
            <a:r>
              <a:rPr lang="ru-RU" b="0" dirty="0"/>
              <a:t>- одна из форм нормального человеческого взаимодействия, не всегда приводит к разрушению, </a:t>
            </a:r>
          </a:p>
          <a:p>
            <a:r>
              <a:rPr lang="ru-RU" b="0" dirty="0"/>
              <a:t>- стимул к изменениям, это вызов, требующий творческой реакции, </a:t>
            </a:r>
          </a:p>
          <a:p>
            <a:r>
              <a:rPr lang="ru-RU" b="0" dirty="0"/>
              <a:t>- осознанное столкновение, противоборство минимум двух людей, их взаимно противоположных, исключающих друг друга потребностей, интересов, целей, установок, существенно значимых для личности.</a:t>
            </a:r>
          </a:p>
          <a:p>
            <a:endParaRPr lang="ru-RU" b="0" dirty="0"/>
          </a:p>
        </p:txBody>
      </p:sp>
    </p:spTree>
    <p:extLst>
      <p:ext uri="{BB962C8B-B14F-4D97-AF65-F5344CB8AC3E}">
        <p14:creationId xmlns:p14="http://schemas.microsoft.com/office/powerpoint/2010/main" val="42123757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 Виктор </a:t>
            </a:r>
            <a:r>
              <a:rPr lang="ru-RU" dirty="0" err="1" smtClean="0"/>
              <a:t>Сысенко</a:t>
            </a:r>
            <a:r>
              <a:rPr lang="ru-RU" dirty="0" smtClean="0"/>
              <a:t> «Супружеские конфликты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 descr="C:\Users\Екатерина\Desktop\100470835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1484784"/>
            <a:ext cx="2989511" cy="3807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56352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Валерио</a:t>
            </a:r>
            <a:r>
              <a:rPr lang="ru-RU" dirty="0"/>
              <a:t> </a:t>
            </a:r>
            <a:r>
              <a:rPr lang="ru-RU" dirty="0" err="1"/>
              <a:t>Альбисетти</a:t>
            </a:r>
            <a:r>
              <a:rPr lang="ru-RU" dirty="0"/>
              <a:t> - Терапия Супружеской любви. Как решать проблемы совместной жизни</a:t>
            </a: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1628800"/>
            <a:ext cx="2487384" cy="33104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276672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Багдарян</a:t>
            </a:r>
            <a:r>
              <a:rPr lang="ru-RU" dirty="0"/>
              <a:t> С. - «Самоучитель супружества»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5" name="Picture 3" descr="C:\Users\Екатерина\Desktop\samouchitel-supruzhestva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0074" y="1196752"/>
            <a:ext cx="2845941" cy="3312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87951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Спасибо </a:t>
            </a:r>
            <a:r>
              <a:rPr lang="ru-RU" smtClean="0"/>
              <a:t>за внимание !</a:t>
            </a:r>
            <a:endParaRPr lang="ru-RU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9963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М.Дойч</a:t>
            </a:r>
            <a:r>
              <a:rPr lang="ru-RU" dirty="0"/>
              <a:t> выделил типы конфликтов: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1</a:t>
            </a:r>
            <a:r>
              <a:rPr lang="ru-RU" dirty="0"/>
              <a:t>. Подлинный конфликт – существующий объективно и воспринимаемый адекватно (жена хочет использовать свободную комнату как кладовку, а муж как фотолабораторию).</a:t>
            </a:r>
          </a:p>
          <a:p>
            <a:r>
              <a:rPr lang="ru-RU" dirty="0"/>
              <a:t>2. Случайный, или условный конфликт - легко может быть разрешен, хотя это и не осознается его участниками (супруги не замечают, что есть еще площадь).</a:t>
            </a:r>
          </a:p>
          <a:p>
            <a:r>
              <a:rPr lang="ru-RU" dirty="0"/>
              <a:t>3. Смещенный конфликт - когда за «явным» конфликтом скрывается нечто совсем другое (споря из-за свободной комнаты, супруги на самом деле конфликтуют из-за представлений о роли жены в семье ).</a:t>
            </a:r>
          </a:p>
          <a:p>
            <a:r>
              <a:rPr lang="ru-RU" dirty="0"/>
              <a:t>4. Неверно приписанный конфликт - когда, например, жена ругает мужа за то, что он сделал, выполняя ее же распоряжение, о котором она уже прочно забыла.</a:t>
            </a:r>
          </a:p>
          <a:p>
            <a:r>
              <a:rPr lang="ru-RU" dirty="0"/>
              <a:t>5. Латентный (скрытый) конфликт - базируется на неосознаваемом супругами противоречии, которое тем не менее объективно существует.</a:t>
            </a:r>
          </a:p>
          <a:p>
            <a:r>
              <a:rPr lang="ru-RU" dirty="0"/>
              <a:t>6. Ложный конфликт - существует только из-за восприятия супругов, без объективных причин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2367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/>
              <a:t>В.А. </a:t>
            </a:r>
            <a:r>
              <a:rPr lang="ru-RU" sz="2000" dirty="0" err="1"/>
              <a:t>Сысенко</a:t>
            </a:r>
            <a:r>
              <a:rPr lang="ru-RU" sz="2000" dirty="0"/>
              <a:t> (1981) причины всех супружеских конфликтов подразделяет на три большие категории: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0" dirty="0" smtClean="0"/>
              <a:t>1. конфликты </a:t>
            </a:r>
            <a:r>
              <a:rPr lang="ru-RU" b="0" dirty="0"/>
              <a:t>на почве несправедливого распределения труда (разные понятия прав и обязанностей);</a:t>
            </a:r>
          </a:p>
          <a:p>
            <a:r>
              <a:rPr lang="ru-RU" b="0" dirty="0" smtClean="0"/>
              <a:t>2. конфликты </a:t>
            </a:r>
            <a:r>
              <a:rPr lang="ru-RU" b="0" dirty="0"/>
              <a:t>на почве неудовлетворения каких-либо потребностей;</a:t>
            </a:r>
          </a:p>
          <a:p>
            <a:r>
              <a:rPr lang="ru-RU" b="0" dirty="0" smtClean="0"/>
              <a:t>3. ссоры </a:t>
            </a:r>
            <a:r>
              <a:rPr lang="ru-RU" b="0" dirty="0"/>
              <a:t>из-за недостатков в воспитании.</a:t>
            </a:r>
          </a:p>
          <a:p>
            <a:endParaRPr lang="ru-RU" b="0" dirty="0"/>
          </a:p>
        </p:txBody>
      </p:sp>
    </p:spTree>
    <p:extLst>
      <p:ext uri="{BB962C8B-B14F-4D97-AF65-F5344CB8AC3E}">
        <p14:creationId xmlns:p14="http://schemas.microsoft.com/office/powerpoint/2010/main" val="1314455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dirty="0"/>
              <a:t>Зарубежные специалисты выделяют следующие основные причины супружеских конфликтов: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00628"/>
            <a:ext cx="9144000" cy="5757372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1</a:t>
            </a:r>
            <a:r>
              <a:rPr lang="ru-RU" dirty="0"/>
              <a:t>.	Степень удовлетворенности базовых потребностей каждого супруга (потребность в сексе и безопасности</a:t>
            </a:r>
            <a:r>
              <a:rPr lang="ru-RU" dirty="0" smtClean="0"/>
              <a:t>).</a:t>
            </a:r>
            <a:endParaRPr lang="ru-RU" dirty="0"/>
          </a:p>
          <a:p>
            <a:r>
              <a:rPr lang="ru-RU" dirty="0"/>
              <a:t>2.	Наличие патологических свойств личности у супругов: интенсивность их проявления, влияние на личность супруга и в межличностном взаимодействии на личность </a:t>
            </a:r>
            <a:r>
              <a:rPr lang="ru-RU" dirty="0" smtClean="0"/>
              <a:t>партнера.</a:t>
            </a:r>
            <a:endParaRPr lang="ru-RU" dirty="0"/>
          </a:p>
          <a:p>
            <a:r>
              <a:rPr lang="ru-RU" dirty="0"/>
              <a:t>3.	Величина пространства свободного движения супругов. Его ограничение повышает напряжение отношений .</a:t>
            </a:r>
          </a:p>
          <a:p>
            <a:r>
              <a:rPr lang="ru-RU" dirty="0"/>
              <a:t>4.	Нарушение эмоциональных отношений: чувственный разлад супругов, чувственное отчуждение </a:t>
            </a:r>
            <a:r>
              <a:rPr lang="ru-RU" dirty="0" smtClean="0"/>
              <a:t> </a:t>
            </a:r>
            <a:r>
              <a:rPr lang="ru-RU" dirty="0"/>
              <a:t>утрата взаимной любви, различия в проявлениях нежности и чувств (</a:t>
            </a:r>
            <a:r>
              <a:rPr lang="ru-RU" dirty="0" err="1"/>
              <a:t>С.Кратохвил</a:t>
            </a:r>
            <a:r>
              <a:rPr lang="ru-RU" dirty="0"/>
              <a:t>, 1991), исчезновение романтических </a:t>
            </a:r>
            <a:r>
              <a:rPr lang="ru-RU" dirty="0" smtClean="0"/>
              <a:t>настроений.</a:t>
            </a:r>
            <a:endParaRPr lang="ru-RU" dirty="0"/>
          </a:p>
          <a:p>
            <a:r>
              <a:rPr lang="ru-RU" dirty="0"/>
              <a:t>5.	Несоответствие целей, ожиданий супругов: цели супругов противоречат друг другу и они не готовы к принятию позиции другого </a:t>
            </a:r>
            <a:r>
              <a:rPr lang="ru-RU" dirty="0" smtClean="0"/>
              <a:t>не </a:t>
            </a:r>
            <a:r>
              <a:rPr lang="ru-RU" dirty="0"/>
              <a:t>оправдавшиеся ожидания в браке (</a:t>
            </a:r>
            <a:r>
              <a:rPr lang="ru-RU" dirty="0" err="1"/>
              <a:t>С.Кратохвил</a:t>
            </a:r>
            <a:r>
              <a:rPr lang="ru-RU" dirty="0"/>
              <a:t>, 1991).</a:t>
            </a:r>
          </a:p>
          <a:p>
            <a:r>
              <a:rPr lang="ru-RU" dirty="0"/>
              <a:t>6.	Контакты одного из супругов с детьми от предыдущего брака, их материальная поддержка (</a:t>
            </a:r>
            <a:r>
              <a:rPr lang="ru-RU" dirty="0" err="1"/>
              <a:t>С.Кратохвил</a:t>
            </a:r>
            <a:r>
              <a:rPr lang="ru-RU" dirty="0"/>
              <a:t>, 1991).</a:t>
            </a:r>
          </a:p>
          <a:p>
            <a:r>
              <a:rPr lang="ru-RU" dirty="0"/>
              <a:t>7.	Проницаемость границ между различными подсистемами семейного организма (супружеская подсистема, родительская подсистема, подсистема </a:t>
            </a:r>
            <a:r>
              <a:rPr lang="ru-RU" dirty="0" err="1"/>
              <a:t>сиблингов</a:t>
            </a:r>
            <a:r>
              <a:rPr lang="ru-RU" dirty="0"/>
              <a:t>). Границы представляют правила взаимодействия, регламентирующие условия и способ поведения каждого из участвующего в этом взаимодействии членов семьи (</a:t>
            </a:r>
            <a:r>
              <a:rPr lang="ru-RU" dirty="0" err="1"/>
              <a:t>С.Минухин</a:t>
            </a:r>
            <a:r>
              <a:rPr lang="ru-RU" dirty="0"/>
              <a:t>, 1998).</a:t>
            </a:r>
          </a:p>
          <a:p>
            <a:r>
              <a:rPr lang="ru-RU" dirty="0"/>
              <a:t>8.	Проблемы разделения власти и ролей в семье: изменения в структуре и расстановке сил в семье </a:t>
            </a:r>
            <a:r>
              <a:rPr lang="ru-RU" dirty="0" smtClean="0"/>
              <a:t> </a:t>
            </a:r>
            <a:r>
              <a:rPr lang="ru-RU" dirty="0"/>
              <a:t>супружеские роли не определены четко, коммуникация между супругами осуществляется вяло, взаимодействие </a:t>
            </a:r>
            <a:r>
              <a:rPr lang="ru-RU" dirty="0" smtClean="0"/>
              <a:t>затруднено; </a:t>
            </a:r>
            <a:r>
              <a:rPr lang="ru-RU" dirty="0"/>
              <a:t>нарушение совместимости ролей (</a:t>
            </a:r>
            <a:r>
              <a:rPr lang="ru-RU" dirty="0" err="1"/>
              <a:t>С.Кратохвил</a:t>
            </a:r>
            <a:r>
              <a:rPr lang="ru-RU" dirty="0"/>
              <a:t>, 1991).</a:t>
            </a:r>
          </a:p>
          <a:p>
            <a:r>
              <a:rPr lang="ru-RU" dirty="0"/>
              <a:t>9.	Проблемы, связанные с особенностями стадий развития супружеских отношений (ранние браки, климактерические периоды, уход детей из семьи) (</a:t>
            </a:r>
            <a:r>
              <a:rPr lang="ru-RU" dirty="0" err="1"/>
              <a:t>С.Кратохвил</a:t>
            </a:r>
            <a:r>
              <a:rPr lang="ru-RU" dirty="0"/>
              <a:t>, 1991).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17922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00628"/>
            <a:ext cx="8343900" cy="5757372"/>
          </a:xfrm>
        </p:spPr>
        <p:txBody>
          <a:bodyPr>
            <a:normAutofit/>
          </a:bodyPr>
          <a:lstStyle/>
          <a:p>
            <a:r>
              <a:rPr lang="ru-RU" dirty="0" smtClean="0"/>
              <a:t>10. Внутренние </a:t>
            </a:r>
            <a:r>
              <a:rPr lang="ru-RU" dirty="0"/>
              <a:t>проблемы супружеской пары (отсутствие сексуальной гармонии, разногласия по поводу воспитания детей, несовпадение точек зрения супругов на распределение домашних обязанностей, </a:t>
            </a:r>
            <a:r>
              <a:rPr lang="ru-RU" dirty="0" err="1"/>
              <a:t>посягание</a:t>
            </a:r>
            <a:r>
              <a:rPr lang="ru-RU" dirty="0"/>
              <a:t> на свободное время супруга).</a:t>
            </a:r>
          </a:p>
          <a:p>
            <a:r>
              <a:rPr lang="ru-RU" dirty="0"/>
              <a:t>11.	Негативные семейные отношения в предшествующих поколениях, оказывающие влияние на восприятие текущего взаимодействия (представители </a:t>
            </a:r>
            <a:r>
              <a:rPr lang="ru-RU" dirty="0" err="1"/>
              <a:t>трансгенерационной</a:t>
            </a:r>
            <a:r>
              <a:rPr lang="ru-RU" dirty="0"/>
              <a:t> семейной психотерапии) и негативные модели брака родителей (</a:t>
            </a:r>
            <a:r>
              <a:rPr lang="ru-RU" dirty="0" err="1"/>
              <a:t>С.Кратохвил</a:t>
            </a:r>
            <a:r>
              <a:rPr lang="ru-RU" dirty="0"/>
              <a:t>, 1991).</a:t>
            </a:r>
          </a:p>
          <a:p>
            <a:r>
              <a:rPr lang="ru-RU" dirty="0"/>
              <a:t>12.	Нечастое позитивное подкрепление членами семьи друг друга (то есть недостаточное количество наказаний за нежелательное поведение) (поведенческая психотерапия).</a:t>
            </a:r>
          </a:p>
          <a:p>
            <a:r>
              <a:rPr lang="ru-RU" dirty="0"/>
              <a:t>13.	Внешние барьеры: объективные обстоятельства, которые мешают супругам выйти из ситуации (обязательства, функциональные обязанности), внешние стрессоры (потеря работы).</a:t>
            </a:r>
          </a:p>
          <a:p>
            <a:r>
              <a:rPr lang="ru-RU" dirty="0"/>
              <a:t>14.	Совместное проживание супругов с родителями: негативное вмешательство родителей супруга в характер их отношений, предпочтение связи с родителями отношениям с супругом (</a:t>
            </a:r>
            <a:r>
              <a:rPr lang="ru-RU" dirty="0" err="1"/>
              <a:t>Knox</a:t>
            </a:r>
            <a:r>
              <a:rPr lang="ru-RU" dirty="0"/>
              <a:t>, 1971), нежелание посещать родителей супруга (</a:t>
            </a:r>
            <a:r>
              <a:rPr lang="ru-RU" dirty="0" err="1"/>
              <a:t>С.Кратохвил</a:t>
            </a:r>
            <a:r>
              <a:rPr lang="ru-RU" dirty="0"/>
              <a:t>, 1991).</a:t>
            </a:r>
          </a:p>
          <a:p>
            <a:r>
              <a:rPr lang="ru-RU" dirty="0"/>
              <a:t>15.	Негативное отношение к друзьям супруга (</a:t>
            </a:r>
            <a:r>
              <a:rPr lang="ru-RU" dirty="0" err="1"/>
              <a:t>Knox</a:t>
            </a:r>
            <a:r>
              <a:rPr lang="ru-RU" dirty="0"/>
              <a:t>, 1971).</a:t>
            </a:r>
          </a:p>
          <a:p>
            <a:r>
              <a:rPr lang="ru-RU" dirty="0"/>
              <a:t>16.	Внебрачные контакты и связи (</a:t>
            </a:r>
            <a:r>
              <a:rPr lang="ru-RU" dirty="0" err="1"/>
              <a:t>Plzak</a:t>
            </a:r>
            <a:r>
              <a:rPr lang="ru-RU" dirty="0"/>
              <a:t>, 1973), "сексуальные приключения" (</a:t>
            </a:r>
            <a:r>
              <a:rPr lang="ru-RU" dirty="0" err="1"/>
              <a:t>Muldworf</a:t>
            </a:r>
            <a:r>
              <a:rPr lang="ru-RU" dirty="0"/>
              <a:t>, 1973).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48957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dirty="0"/>
              <a:t>Типичные модели поведения супругов в межличностных, внутрисемейных конфликтах (</a:t>
            </a:r>
            <a:r>
              <a:rPr lang="ru-RU" sz="1800" dirty="0" err="1"/>
              <a:t>В.А.Кан</a:t>
            </a:r>
            <a:r>
              <a:rPr lang="ru-RU" sz="1800" dirty="0"/>
              <a:t>-Калик, 1995):</a:t>
            </a:r>
            <a:br>
              <a:rPr lang="ru-RU" sz="1800" dirty="0"/>
            </a:b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1</a:t>
            </a:r>
            <a:r>
              <a:rPr lang="ru-RU" dirty="0"/>
              <a:t>.	стремление мужа и жены самоутвердиться в семье, например, в роли главы. Нередко здесь отрицательную роль играют «добрые» советы родителей.</a:t>
            </a:r>
          </a:p>
          <a:p>
            <a:r>
              <a:rPr lang="ru-RU" dirty="0"/>
              <a:t>2.	Сосредоточенность супругов на своих делах. Типичен «шлейф» прежнего образа жизни, привычек, друзей, нежелание поступиться чем-либо из своей прошлой жизни.</a:t>
            </a:r>
          </a:p>
          <a:p>
            <a:r>
              <a:rPr lang="ru-RU" dirty="0"/>
              <a:t>3.	дидактическая. Один супруг постоянно поучает другого: как надо себя вести, как надо жить и т.п.</a:t>
            </a:r>
          </a:p>
          <a:p>
            <a:r>
              <a:rPr lang="ru-RU" dirty="0"/>
              <a:t>4.	«Готовность к бою». Супруги постоянно находятся в состоянии напряженности, связанной с необходимостью постоянно отражать атаки: в сознании которого укрепилась неизбежность ссор, внутрисемейное поведение строится как борьба за победу в конфликте.</a:t>
            </a:r>
          </a:p>
          <a:p>
            <a:r>
              <a:rPr lang="ru-RU" dirty="0"/>
              <a:t>5.	«папенькина дочка», «маменькин сынок». В процессе установления взаимоотношений, в их выяснение постоянно вмешиваются родители.</a:t>
            </a:r>
          </a:p>
          <a:p>
            <a:r>
              <a:rPr lang="ru-RU" dirty="0"/>
              <a:t>6.	озабоченность. Дефицит позитивных переживаний в семейных взаимоотношениях.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1702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супружеские проблемы При опросе 266 </a:t>
            </a:r>
            <a:r>
              <a:rPr lang="ru-RU" sz="1400" dirty="0"/>
              <a:t>американских семейных консультантов выяснилось, что в 9 из 10 обращающихся за помощью семейных пар обнаруживаются сложности в общении.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Проблемы </a:t>
            </a:r>
            <a:r>
              <a:rPr lang="ru-RU" dirty="0"/>
              <a:t>расположились следующим образом: </a:t>
            </a:r>
          </a:p>
          <a:p>
            <a:r>
              <a:rPr lang="ru-RU" dirty="0"/>
              <a:t>- трудности коммуникации — 86,6%; .:, </a:t>
            </a:r>
          </a:p>
          <a:p>
            <a:r>
              <a:rPr lang="ru-RU" dirty="0"/>
              <a:t>- проблемы, связанные с детьми и их воспитанием, — 45,7%; . </a:t>
            </a:r>
          </a:p>
          <a:p>
            <a:r>
              <a:rPr lang="ru-RU" dirty="0"/>
              <a:t>- сексуальные проблемы — 43,7%; </a:t>
            </a:r>
          </a:p>
          <a:p>
            <a:r>
              <a:rPr lang="ru-RU" dirty="0"/>
              <a:t>- финансовые проблемы — 37,2%; </a:t>
            </a:r>
          </a:p>
          <a:p>
            <a:r>
              <a:rPr lang="ru-RU" dirty="0"/>
              <a:t>- досуг — 37,6%; </a:t>
            </a:r>
          </a:p>
          <a:p>
            <a:r>
              <a:rPr lang="ru-RU" dirty="0"/>
              <a:t>- отношения с родителями — 28,4%; </a:t>
            </a:r>
          </a:p>
          <a:p>
            <a:r>
              <a:rPr lang="ru-RU" dirty="0"/>
              <a:t>- супружеская неверность —26,6%; </a:t>
            </a:r>
          </a:p>
          <a:p>
            <a:r>
              <a:rPr lang="ru-RU" dirty="0"/>
              <a:t>- домашнее хозяйство—16,7%; </a:t>
            </a:r>
          </a:p>
          <a:p>
            <a:r>
              <a:rPr lang="ru-RU" dirty="0"/>
              <a:t>- физические оскорбления — 15,7%; </a:t>
            </a:r>
          </a:p>
          <a:p>
            <a:r>
              <a:rPr lang="ru-RU" dirty="0"/>
              <a:t>другие проблемы — 8,0%.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75332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dirty="0"/>
              <a:t>С. В. Ковалев (1989) утверждает, что, по мнению многих психологов, для счастья семьи необходим достаточно ограниченный комплекс чисто психологических условий: </a:t>
            </a:r>
            <a:br>
              <a:rPr lang="ru-RU" sz="1800" dirty="0"/>
            </a:b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- </a:t>
            </a:r>
            <a:r>
              <a:rPr lang="ru-RU" dirty="0"/>
              <a:t>нормальное бесконфликтное общение; </a:t>
            </a:r>
          </a:p>
          <a:p>
            <a:r>
              <a:rPr lang="ru-RU" dirty="0"/>
              <a:t>- доверительность и </a:t>
            </a:r>
            <a:r>
              <a:rPr lang="ru-RU" dirty="0" err="1"/>
              <a:t>эмпатия</a:t>
            </a:r>
            <a:r>
              <a:rPr lang="ru-RU" dirty="0"/>
              <a:t>; </a:t>
            </a:r>
          </a:p>
          <a:p>
            <a:r>
              <a:rPr lang="ru-RU" dirty="0"/>
              <a:t>- понимание друг друга; </a:t>
            </a:r>
          </a:p>
          <a:p>
            <a:r>
              <a:rPr lang="ru-RU" dirty="0"/>
              <a:t>- нормальная интимная жизнь; </a:t>
            </a:r>
          </a:p>
          <a:p>
            <a:r>
              <a:rPr lang="ru-RU" dirty="0"/>
              <a:t>- наличие Дома.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04806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222</TotalTime>
  <Words>1088</Words>
  <Application>Microsoft Office PowerPoint</Application>
  <PresentationFormat>Экран (4:3)</PresentationFormat>
  <Paragraphs>116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Углы</vt:lpstr>
      <vt:lpstr>Супружеские конфликты</vt:lpstr>
      <vt:lpstr>супружеский конфликт Конфликт – это:  </vt:lpstr>
      <vt:lpstr>М.Дойч выделил типы конфликтов: </vt:lpstr>
      <vt:lpstr>В.А. Сысенко (1981) причины всех супружеских конфликтов подразделяет на три большие категории: </vt:lpstr>
      <vt:lpstr>Зарубежные специалисты выделяют следующие основные причины супружеских конфликтов: </vt:lpstr>
      <vt:lpstr>Презентация PowerPoint</vt:lpstr>
      <vt:lpstr>Типичные модели поведения супругов в межличностных, внутрисемейных конфликтах (В.А.Кан-Калик, 1995): </vt:lpstr>
      <vt:lpstr>супружеские проблемы При опросе 266 американских семейных консультантов выяснилось, что в 9 из 10 обращающихся за помощью семейных пар обнаруживаются сложности в общении. </vt:lpstr>
      <vt:lpstr>С. В. Ковалев (1989) утверждает, что, по мнению многих психологов, для счастья семьи необходим достаточно ограниченный комплекс чисто психологических условий:  </vt:lpstr>
      <vt:lpstr>Тактики разрешения конфликтов. В.А. Сысенко:</vt:lpstr>
      <vt:lpstr>Дин Делис:</vt:lpstr>
      <vt:lpstr>Презентация PowerPoint</vt:lpstr>
      <vt:lpstr>Притча «Самая ценная семейная мудрость»</vt:lpstr>
      <vt:lpstr>Презентация PowerPoint</vt:lpstr>
      <vt:lpstr>Презентация PowerPoint</vt:lpstr>
      <vt:lpstr>Презентация PowerPoint</vt:lpstr>
      <vt:lpstr>Методы диагностики супружеских отношений</vt:lpstr>
      <vt:lpstr>сайты</vt:lpstr>
      <vt:lpstr>Р. Скиннер. «Семья и как в ней уцелеть»</vt:lpstr>
      <vt:lpstr> Виктор Сысенко «Супружеские конфликты</vt:lpstr>
      <vt:lpstr>Валерио Альбисетти - Терапия Супружеской любви. Как решать проблемы совместной жизни</vt:lpstr>
      <vt:lpstr>Багдарян С. - «Самоучитель супружества»</vt:lpstr>
      <vt:lpstr>Спасибо за внимание !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Супружеские конфликты</dc:title>
  <dc:creator>Екатерина</dc:creator>
  <cp:lastModifiedBy>Екатерина</cp:lastModifiedBy>
  <cp:revision>17</cp:revision>
  <dcterms:created xsi:type="dcterms:W3CDTF">2014-11-18T12:52:42Z</dcterms:created>
  <dcterms:modified xsi:type="dcterms:W3CDTF">2014-12-14T04:00:42Z</dcterms:modified>
</cp:coreProperties>
</file>