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7" r:id="rId24"/>
    <p:sldId id="279" r:id="rId25"/>
    <p:sldId id="286" r:id="rId26"/>
    <p:sldId id="285" r:id="rId27"/>
    <p:sldId id="287" r:id="rId28"/>
    <p:sldId id="288" r:id="rId29"/>
    <p:sldId id="289" r:id="rId30"/>
    <p:sldId id="290" r:id="rId31"/>
    <p:sldId id="291" r:id="rId32"/>
    <p:sldId id="280" r:id="rId33"/>
    <p:sldId id="281" r:id="rId34"/>
    <p:sldId id="283" r:id="rId35"/>
    <p:sldId id="282" r:id="rId36"/>
    <p:sldId id="284"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5C765B-86F6-42B6-BD94-87C31BA2C69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3BD2B379-96BB-47C9-92EB-1EC388E441EF}">
      <dgm:prSet phldrT="[Текст]" phldr="1"/>
      <dgm:spPr/>
      <dgm:t>
        <a:bodyPr/>
        <a:lstStyle/>
        <a:p>
          <a:endParaRPr lang="ru-RU" dirty="0"/>
        </a:p>
      </dgm:t>
    </dgm:pt>
    <dgm:pt modelId="{4515024A-FD53-4B52-941C-240637715A13}" type="parTrans" cxnId="{EAAAE6E8-DC2E-48B7-B558-4401B93CA681}">
      <dgm:prSet/>
      <dgm:spPr/>
      <dgm:t>
        <a:bodyPr/>
        <a:lstStyle/>
        <a:p>
          <a:endParaRPr lang="ru-RU"/>
        </a:p>
      </dgm:t>
    </dgm:pt>
    <dgm:pt modelId="{A71C0A38-CE27-4843-8807-7AB2C696EE6B}" type="sibTrans" cxnId="{EAAAE6E8-DC2E-48B7-B558-4401B93CA681}">
      <dgm:prSet/>
      <dgm:spPr/>
      <dgm:t>
        <a:bodyPr/>
        <a:lstStyle/>
        <a:p>
          <a:endParaRPr lang="ru-RU"/>
        </a:p>
      </dgm:t>
    </dgm:pt>
    <dgm:pt modelId="{E2102C99-0C38-407B-BCC8-6F1F79A0B0E1}">
      <dgm:prSet phldrT="[Текст]"/>
      <dgm:spPr/>
      <dgm:t>
        <a:bodyPr/>
        <a:lstStyle/>
        <a:p>
          <a:r>
            <a:rPr lang="ru-RU" dirty="0" smtClean="0"/>
            <a:t>Цель</a:t>
          </a:r>
          <a:endParaRPr lang="ru-RU" dirty="0"/>
        </a:p>
      </dgm:t>
    </dgm:pt>
    <dgm:pt modelId="{14F56DB7-C731-4AEB-95E3-D1A2B62B514A}" type="parTrans" cxnId="{69039E91-A5A6-457E-9C1D-31CDEFC60057}">
      <dgm:prSet/>
      <dgm:spPr/>
      <dgm:t>
        <a:bodyPr/>
        <a:lstStyle/>
        <a:p>
          <a:endParaRPr lang="ru-RU"/>
        </a:p>
      </dgm:t>
    </dgm:pt>
    <dgm:pt modelId="{26A5BB98-2E29-4A0F-B628-31EC1BCA3594}" type="sibTrans" cxnId="{69039E91-A5A6-457E-9C1D-31CDEFC60057}">
      <dgm:prSet/>
      <dgm:spPr/>
      <dgm:t>
        <a:bodyPr/>
        <a:lstStyle/>
        <a:p>
          <a:endParaRPr lang="ru-RU"/>
        </a:p>
      </dgm:t>
    </dgm:pt>
    <dgm:pt modelId="{4009AD7E-30BE-4DFA-AB37-C060C1EA604D}">
      <dgm:prSet phldrT="[Текст]" phldr="1"/>
      <dgm:spPr/>
      <dgm:t>
        <a:bodyPr/>
        <a:lstStyle/>
        <a:p>
          <a:endParaRPr lang="ru-RU" dirty="0"/>
        </a:p>
      </dgm:t>
    </dgm:pt>
    <dgm:pt modelId="{8ADDD7CF-7504-4C01-B622-6FF3E3F3F5CF}" type="parTrans" cxnId="{9CCD1041-C694-41BC-A8D5-1D5CA9BFA9E8}">
      <dgm:prSet/>
      <dgm:spPr/>
      <dgm:t>
        <a:bodyPr/>
        <a:lstStyle/>
        <a:p>
          <a:endParaRPr lang="ru-RU"/>
        </a:p>
      </dgm:t>
    </dgm:pt>
    <dgm:pt modelId="{090AF11E-F477-4CC4-85DD-7204725B082C}" type="sibTrans" cxnId="{9CCD1041-C694-41BC-A8D5-1D5CA9BFA9E8}">
      <dgm:prSet/>
      <dgm:spPr/>
      <dgm:t>
        <a:bodyPr/>
        <a:lstStyle/>
        <a:p>
          <a:endParaRPr lang="ru-RU"/>
        </a:p>
      </dgm:t>
    </dgm:pt>
    <dgm:pt modelId="{138E11E4-482E-43EA-8172-BFED4B633A11}">
      <dgm:prSet phldrT="[Текст]"/>
      <dgm:spPr/>
      <dgm:t>
        <a:bodyPr/>
        <a:lstStyle/>
        <a:p>
          <a:r>
            <a:rPr lang="ru-RU" dirty="0" smtClean="0"/>
            <a:t>Функции</a:t>
          </a:r>
          <a:endParaRPr lang="ru-RU" dirty="0"/>
        </a:p>
      </dgm:t>
    </dgm:pt>
    <dgm:pt modelId="{C114DD0E-B009-46B6-A27A-12927B708A39}" type="parTrans" cxnId="{439E9DAA-3158-46CE-8302-8E879F47970A}">
      <dgm:prSet/>
      <dgm:spPr/>
      <dgm:t>
        <a:bodyPr/>
        <a:lstStyle/>
        <a:p>
          <a:endParaRPr lang="ru-RU"/>
        </a:p>
      </dgm:t>
    </dgm:pt>
    <dgm:pt modelId="{70D8262C-9456-4663-9F88-CD8D5629683C}" type="sibTrans" cxnId="{439E9DAA-3158-46CE-8302-8E879F47970A}">
      <dgm:prSet/>
      <dgm:spPr/>
      <dgm:t>
        <a:bodyPr/>
        <a:lstStyle/>
        <a:p>
          <a:endParaRPr lang="ru-RU"/>
        </a:p>
      </dgm:t>
    </dgm:pt>
    <dgm:pt modelId="{B011A59F-78DD-49CD-A85C-9E821033A80A}">
      <dgm:prSet phldrT="[Текст]" phldr="1"/>
      <dgm:spPr/>
      <dgm:t>
        <a:bodyPr/>
        <a:lstStyle/>
        <a:p>
          <a:endParaRPr lang="ru-RU"/>
        </a:p>
      </dgm:t>
    </dgm:pt>
    <dgm:pt modelId="{C92658B6-1E3A-450F-9564-334FDDCC974B}" type="parTrans" cxnId="{B8BDA6B6-45D7-4762-A7A5-30B3E5F6069B}">
      <dgm:prSet/>
      <dgm:spPr/>
      <dgm:t>
        <a:bodyPr/>
        <a:lstStyle/>
        <a:p>
          <a:endParaRPr lang="ru-RU"/>
        </a:p>
      </dgm:t>
    </dgm:pt>
    <dgm:pt modelId="{3D9FE5E1-4C67-4EFD-ADAE-5C64484B4633}" type="sibTrans" cxnId="{B8BDA6B6-45D7-4762-A7A5-30B3E5F6069B}">
      <dgm:prSet/>
      <dgm:spPr/>
      <dgm:t>
        <a:bodyPr/>
        <a:lstStyle/>
        <a:p>
          <a:endParaRPr lang="ru-RU"/>
        </a:p>
      </dgm:t>
    </dgm:pt>
    <dgm:pt modelId="{3BF780D2-68C7-47CF-906A-D5CD4D3DE8D1}">
      <dgm:prSet phldrT="[Текст]"/>
      <dgm:spPr/>
      <dgm:t>
        <a:bodyPr/>
        <a:lstStyle/>
        <a:p>
          <a:r>
            <a:rPr lang="ru-RU" dirty="0" smtClean="0"/>
            <a:t>Объекты</a:t>
          </a:r>
          <a:endParaRPr lang="ru-RU" dirty="0"/>
        </a:p>
      </dgm:t>
    </dgm:pt>
    <dgm:pt modelId="{F07A4C0B-B1A2-49E0-9F20-824B5042E9DA}" type="parTrans" cxnId="{6E0AA2CB-DCAA-4F30-AADD-C4FE015E739D}">
      <dgm:prSet/>
      <dgm:spPr/>
      <dgm:t>
        <a:bodyPr/>
        <a:lstStyle/>
        <a:p>
          <a:endParaRPr lang="ru-RU"/>
        </a:p>
      </dgm:t>
    </dgm:pt>
    <dgm:pt modelId="{5CD41487-687E-4C8F-8F70-D1C35D58598D}" type="sibTrans" cxnId="{6E0AA2CB-DCAA-4F30-AADD-C4FE015E739D}">
      <dgm:prSet/>
      <dgm:spPr/>
      <dgm:t>
        <a:bodyPr/>
        <a:lstStyle/>
        <a:p>
          <a:endParaRPr lang="ru-RU"/>
        </a:p>
      </dgm:t>
    </dgm:pt>
    <dgm:pt modelId="{0485FF64-EAE4-42BC-AEFC-1353ED20770D}">
      <dgm:prSet phldrT="[Текст]" phldr="1"/>
      <dgm:spPr/>
      <dgm:t>
        <a:bodyPr/>
        <a:lstStyle/>
        <a:p>
          <a:endParaRPr lang="ru-RU"/>
        </a:p>
      </dgm:t>
    </dgm:pt>
    <dgm:pt modelId="{7204D148-536D-4BD7-B69F-8E11DBB735A1}" type="parTrans" cxnId="{FA7DCECE-6B4B-40DC-8F95-802EDD8CF258}">
      <dgm:prSet/>
      <dgm:spPr/>
      <dgm:t>
        <a:bodyPr/>
        <a:lstStyle/>
        <a:p>
          <a:endParaRPr lang="ru-RU"/>
        </a:p>
      </dgm:t>
    </dgm:pt>
    <dgm:pt modelId="{E23AED06-76F6-4B78-99F0-DFFE01EA78BF}" type="sibTrans" cxnId="{FA7DCECE-6B4B-40DC-8F95-802EDD8CF258}">
      <dgm:prSet/>
      <dgm:spPr/>
      <dgm:t>
        <a:bodyPr/>
        <a:lstStyle/>
        <a:p>
          <a:endParaRPr lang="ru-RU"/>
        </a:p>
      </dgm:t>
    </dgm:pt>
    <dgm:pt modelId="{F3B5A13E-BF1C-4CB9-8CB1-3B22787F513B}">
      <dgm:prSet/>
      <dgm:spPr/>
      <dgm:t>
        <a:bodyPr/>
        <a:lstStyle/>
        <a:p>
          <a:r>
            <a:rPr lang="ru-RU" dirty="0" smtClean="0"/>
            <a:t>Субъекты</a:t>
          </a:r>
          <a:endParaRPr lang="ru-RU" dirty="0"/>
        </a:p>
      </dgm:t>
    </dgm:pt>
    <dgm:pt modelId="{E97B8833-CC06-4803-A80D-7B063583C5B3}" type="parTrans" cxnId="{3918E188-F98C-437B-B94A-2EBD6E04F147}">
      <dgm:prSet/>
      <dgm:spPr/>
    </dgm:pt>
    <dgm:pt modelId="{22D34E99-4329-49D5-BB75-1BD3AFBC00C3}" type="sibTrans" cxnId="{3918E188-F98C-437B-B94A-2EBD6E04F147}">
      <dgm:prSet/>
      <dgm:spPr/>
    </dgm:pt>
    <dgm:pt modelId="{A3E73747-1AEA-4506-841A-2CCFC4239B87}" type="pres">
      <dgm:prSet presAssocID="{CF5C765B-86F6-42B6-BD94-87C31BA2C69C}" presName="linearFlow" presStyleCnt="0">
        <dgm:presLayoutVars>
          <dgm:dir/>
          <dgm:animLvl val="lvl"/>
          <dgm:resizeHandles val="exact"/>
        </dgm:presLayoutVars>
      </dgm:prSet>
      <dgm:spPr/>
      <dgm:t>
        <a:bodyPr/>
        <a:lstStyle/>
        <a:p>
          <a:endParaRPr lang="ru-RU"/>
        </a:p>
      </dgm:t>
    </dgm:pt>
    <dgm:pt modelId="{2EF32BD4-7CFA-4424-8981-C6875852D36E}" type="pres">
      <dgm:prSet presAssocID="{3BD2B379-96BB-47C9-92EB-1EC388E441EF}" presName="composite" presStyleCnt="0"/>
      <dgm:spPr/>
    </dgm:pt>
    <dgm:pt modelId="{4650C57D-061A-4557-8513-4B2F1B5AD6FF}" type="pres">
      <dgm:prSet presAssocID="{3BD2B379-96BB-47C9-92EB-1EC388E441EF}" presName="parentText" presStyleLbl="alignNode1" presStyleIdx="0" presStyleCnt="4">
        <dgm:presLayoutVars>
          <dgm:chMax val="1"/>
          <dgm:bulletEnabled val="1"/>
        </dgm:presLayoutVars>
      </dgm:prSet>
      <dgm:spPr/>
      <dgm:t>
        <a:bodyPr/>
        <a:lstStyle/>
        <a:p>
          <a:endParaRPr lang="ru-RU"/>
        </a:p>
      </dgm:t>
    </dgm:pt>
    <dgm:pt modelId="{FEA8C391-875D-47D0-AD9A-4034DB364F4E}" type="pres">
      <dgm:prSet presAssocID="{3BD2B379-96BB-47C9-92EB-1EC388E441EF}" presName="descendantText" presStyleLbl="alignAcc1" presStyleIdx="0" presStyleCnt="4">
        <dgm:presLayoutVars>
          <dgm:bulletEnabled val="1"/>
        </dgm:presLayoutVars>
      </dgm:prSet>
      <dgm:spPr/>
      <dgm:t>
        <a:bodyPr/>
        <a:lstStyle/>
        <a:p>
          <a:endParaRPr lang="ru-RU"/>
        </a:p>
      </dgm:t>
    </dgm:pt>
    <dgm:pt modelId="{1A502921-6AB8-4652-AD7B-6868385747DE}" type="pres">
      <dgm:prSet presAssocID="{A71C0A38-CE27-4843-8807-7AB2C696EE6B}" presName="sp" presStyleCnt="0"/>
      <dgm:spPr/>
    </dgm:pt>
    <dgm:pt modelId="{3A8E18F4-86D9-4FA0-AACF-AD83E4BFF416}" type="pres">
      <dgm:prSet presAssocID="{0485FF64-EAE4-42BC-AEFC-1353ED20770D}" presName="composite" presStyleCnt="0"/>
      <dgm:spPr/>
    </dgm:pt>
    <dgm:pt modelId="{CFCE1628-6D2C-465E-AEC2-C5B134BC77DF}" type="pres">
      <dgm:prSet presAssocID="{0485FF64-EAE4-42BC-AEFC-1353ED20770D}" presName="parentText" presStyleLbl="alignNode1" presStyleIdx="1" presStyleCnt="4">
        <dgm:presLayoutVars>
          <dgm:chMax val="1"/>
          <dgm:bulletEnabled val="1"/>
        </dgm:presLayoutVars>
      </dgm:prSet>
      <dgm:spPr/>
      <dgm:t>
        <a:bodyPr/>
        <a:lstStyle/>
        <a:p>
          <a:endParaRPr lang="ru-RU"/>
        </a:p>
      </dgm:t>
    </dgm:pt>
    <dgm:pt modelId="{8168FFF0-C5DB-4784-BEF1-9DAAE8D73853}" type="pres">
      <dgm:prSet presAssocID="{0485FF64-EAE4-42BC-AEFC-1353ED20770D}" presName="descendantText" presStyleLbl="alignAcc1" presStyleIdx="1" presStyleCnt="4">
        <dgm:presLayoutVars>
          <dgm:bulletEnabled val="1"/>
        </dgm:presLayoutVars>
      </dgm:prSet>
      <dgm:spPr/>
      <dgm:t>
        <a:bodyPr/>
        <a:lstStyle/>
        <a:p>
          <a:endParaRPr lang="ru-RU"/>
        </a:p>
      </dgm:t>
    </dgm:pt>
    <dgm:pt modelId="{5635B439-2C49-4F9C-AF58-5803CCAE02E8}" type="pres">
      <dgm:prSet presAssocID="{E23AED06-76F6-4B78-99F0-DFFE01EA78BF}" presName="sp" presStyleCnt="0"/>
      <dgm:spPr/>
    </dgm:pt>
    <dgm:pt modelId="{F73145CE-6FFD-429C-88E8-DE56960139D8}" type="pres">
      <dgm:prSet presAssocID="{4009AD7E-30BE-4DFA-AB37-C060C1EA604D}" presName="composite" presStyleCnt="0"/>
      <dgm:spPr/>
    </dgm:pt>
    <dgm:pt modelId="{469E0BF9-79A5-4E38-9988-1CFC5360E301}" type="pres">
      <dgm:prSet presAssocID="{4009AD7E-30BE-4DFA-AB37-C060C1EA604D}" presName="parentText" presStyleLbl="alignNode1" presStyleIdx="2" presStyleCnt="4">
        <dgm:presLayoutVars>
          <dgm:chMax val="1"/>
          <dgm:bulletEnabled val="1"/>
        </dgm:presLayoutVars>
      </dgm:prSet>
      <dgm:spPr/>
      <dgm:t>
        <a:bodyPr/>
        <a:lstStyle/>
        <a:p>
          <a:endParaRPr lang="ru-RU"/>
        </a:p>
      </dgm:t>
    </dgm:pt>
    <dgm:pt modelId="{77057DE8-651F-4317-BE47-D61079A71CE4}" type="pres">
      <dgm:prSet presAssocID="{4009AD7E-30BE-4DFA-AB37-C060C1EA604D}" presName="descendantText" presStyleLbl="alignAcc1" presStyleIdx="2" presStyleCnt="4">
        <dgm:presLayoutVars>
          <dgm:bulletEnabled val="1"/>
        </dgm:presLayoutVars>
      </dgm:prSet>
      <dgm:spPr/>
      <dgm:t>
        <a:bodyPr/>
        <a:lstStyle/>
        <a:p>
          <a:endParaRPr lang="ru-RU"/>
        </a:p>
      </dgm:t>
    </dgm:pt>
    <dgm:pt modelId="{EBC4CF17-42F1-4D5E-B38C-361840555935}" type="pres">
      <dgm:prSet presAssocID="{090AF11E-F477-4CC4-85DD-7204725B082C}" presName="sp" presStyleCnt="0"/>
      <dgm:spPr/>
    </dgm:pt>
    <dgm:pt modelId="{F3F4905D-32E8-46D7-A3FB-97E87074B1FE}" type="pres">
      <dgm:prSet presAssocID="{B011A59F-78DD-49CD-A85C-9E821033A80A}" presName="composite" presStyleCnt="0"/>
      <dgm:spPr/>
    </dgm:pt>
    <dgm:pt modelId="{96CD5452-3809-42A1-AE48-EE25D63FC15B}" type="pres">
      <dgm:prSet presAssocID="{B011A59F-78DD-49CD-A85C-9E821033A80A}" presName="parentText" presStyleLbl="alignNode1" presStyleIdx="3" presStyleCnt="4">
        <dgm:presLayoutVars>
          <dgm:chMax val="1"/>
          <dgm:bulletEnabled val="1"/>
        </dgm:presLayoutVars>
      </dgm:prSet>
      <dgm:spPr/>
      <dgm:t>
        <a:bodyPr/>
        <a:lstStyle/>
        <a:p>
          <a:endParaRPr lang="ru-RU"/>
        </a:p>
      </dgm:t>
    </dgm:pt>
    <dgm:pt modelId="{3701582B-B0BA-4EB2-8954-2DE6036CD75B}" type="pres">
      <dgm:prSet presAssocID="{B011A59F-78DD-49CD-A85C-9E821033A80A}" presName="descendantText" presStyleLbl="alignAcc1" presStyleIdx="3" presStyleCnt="4">
        <dgm:presLayoutVars>
          <dgm:bulletEnabled val="1"/>
        </dgm:presLayoutVars>
      </dgm:prSet>
      <dgm:spPr/>
      <dgm:t>
        <a:bodyPr/>
        <a:lstStyle/>
        <a:p>
          <a:endParaRPr lang="ru-RU"/>
        </a:p>
      </dgm:t>
    </dgm:pt>
  </dgm:ptLst>
  <dgm:cxnLst>
    <dgm:cxn modelId="{984B12B3-60E7-41B1-B89F-C5BAFBF8D544}" type="presOf" srcId="{4009AD7E-30BE-4DFA-AB37-C060C1EA604D}" destId="{469E0BF9-79A5-4E38-9988-1CFC5360E301}" srcOrd="0" destOrd="0" presId="urn:microsoft.com/office/officeart/2005/8/layout/chevron2"/>
    <dgm:cxn modelId="{9CCD1041-C694-41BC-A8D5-1D5CA9BFA9E8}" srcId="{CF5C765B-86F6-42B6-BD94-87C31BA2C69C}" destId="{4009AD7E-30BE-4DFA-AB37-C060C1EA604D}" srcOrd="2" destOrd="0" parTransId="{8ADDD7CF-7504-4C01-B622-6FF3E3F3F5CF}" sibTransId="{090AF11E-F477-4CC4-85DD-7204725B082C}"/>
    <dgm:cxn modelId="{69039E91-A5A6-457E-9C1D-31CDEFC60057}" srcId="{3BD2B379-96BB-47C9-92EB-1EC388E441EF}" destId="{E2102C99-0C38-407B-BCC8-6F1F79A0B0E1}" srcOrd="0" destOrd="0" parTransId="{14F56DB7-C731-4AEB-95E3-D1A2B62B514A}" sibTransId="{26A5BB98-2E29-4A0F-B628-31EC1BCA3594}"/>
    <dgm:cxn modelId="{65F8B102-C9FA-4B32-B4EE-22F1F0CDF137}" type="presOf" srcId="{B011A59F-78DD-49CD-A85C-9E821033A80A}" destId="{96CD5452-3809-42A1-AE48-EE25D63FC15B}" srcOrd="0" destOrd="0" presId="urn:microsoft.com/office/officeart/2005/8/layout/chevron2"/>
    <dgm:cxn modelId="{8898D5C4-1D38-4899-AE12-0E48BB87CA22}" type="presOf" srcId="{E2102C99-0C38-407B-BCC8-6F1F79A0B0E1}" destId="{FEA8C391-875D-47D0-AD9A-4034DB364F4E}" srcOrd="0" destOrd="0" presId="urn:microsoft.com/office/officeart/2005/8/layout/chevron2"/>
    <dgm:cxn modelId="{297D66A1-8D14-4B6C-B486-50EDBCDCFCAA}" type="presOf" srcId="{3BD2B379-96BB-47C9-92EB-1EC388E441EF}" destId="{4650C57D-061A-4557-8513-4B2F1B5AD6FF}" srcOrd="0" destOrd="0" presId="urn:microsoft.com/office/officeart/2005/8/layout/chevron2"/>
    <dgm:cxn modelId="{FA7DCECE-6B4B-40DC-8F95-802EDD8CF258}" srcId="{CF5C765B-86F6-42B6-BD94-87C31BA2C69C}" destId="{0485FF64-EAE4-42BC-AEFC-1353ED20770D}" srcOrd="1" destOrd="0" parTransId="{7204D148-536D-4BD7-B69F-8E11DBB735A1}" sibTransId="{E23AED06-76F6-4B78-99F0-DFFE01EA78BF}"/>
    <dgm:cxn modelId="{B8BDA6B6-45D7-4762-A7A5-30B3E5F6069B}" srcId="{CF5C765B-86F6-42B6-BD94-87C31BA2C69C}" destId="{B011A59F-78DD-49CD-A85C-9E821033A80A}" srcOrd="3" destOrd="0" parTransId="{C92658B6-1E3A-450F-9564-334FDDCC974B}" sibTransId="{3D9FE5E1-4C67-4EFD-ADAE-5C64484B4633}"/>
    <dgm:cxn modelId="{EAAAE6E8-DC2E-48B7-B558-4401B93CA681}" srcId="{CF5C765B-86F6-42B6-BD94-87C31BA2C69C}" destId="{3BD2B379-96BB-47C9-92EB-1EC388E441EF}" srcOrd="0" destOrd="0" parTransId="{4515024A-FD53-4B52-941C-240637715A13}" sibTransId="{A71C0A38-CE27-4843-8807-7AB2C696EE6B}"/>
    <dgm:cxn modelId="{6E0AA2CB-DCAA-4F30-AADD-C4FE015E739D}" srcId="{B011A59F-78DD-49CD-A85C-9E821033A80A}" destId="{3BF780D2-68C7-47CF-906A-D5CD4D3DE8D1}" srcOrd="0" destOrd="0" parTransId="{F07A4C0B-B1A2-49E0-9F20-824B5042E9DA}" sibTransId="{5CD41487-687E-4C8F-8F70-D1C35D58598D}"/>
    <dgm:cxn modelId="{7D13EAC0-2F2F-4BC3-8BB6-3683ED90D159}" type="presOf" srcId="{138E11E4-482E-43EA-8172-BFED4B633A11}" destId="{77057DE8-651F-4317-BE47-D61079A71CE4}" srcOrd="0" destOrd="0" presId="urn:microsoft.com/office/officeart/2005/8/layout/chevron2"/>
    <dgm:cxn modelId="{6F76F955-F02C-4080-8FF3-9DB44480C1B1}" type="presOf" srcId="{0485FF64-EAE4-42BC-AEFC-1353ED20770D}" destId="{CFCE1628-6D2C-465E-AEC2-C5B134BC77DF}" srcOrd="0" destOrd="0" presId="urn:microsoft.com/office/officeart/2005/8/layout/chevron2"/>
    <dgm:cxn modelId="{18651DAA-CFCE-452D-8059-21F51DC4E3D6}" type="presOf" srcId="{3BF780D2-68C7-47CF-906A-D5CD4D3DE8D1}" destId="{3701582B-B0BA-4EB2-8954-2DE6036CD75B}" srcOrd="0" destOrd="0" presId="urn:microsoft.com/office/officeart/2005/8/layout/chevron2"/>
    <dgm:cxn modelId="{6A7D7BC0-2254-437B-AE12-971F814AF8AB}" type="presOf" srcId="{CF5C765B-86F6-42B6-BD94-87C31BA2C69C}" destId="{A3E73747-1AEA-4506-841A-2CCFC4239B87}" srcOrd="0" destOrd="0" presId="urn:microsoft.com/office/officeart/2005/8/layout/chevron2"/>
    <dgm:cxn modelId="{439E9DAA-3158-46CE-8302-8E879F47970A}" srcId="{4009AD7E-30BE-4DFA-AB37-C060C1EA604D}" destId="{138E11E4-482E-43EA-8172-BFED4B633A11}" srcOrd="0" destOrd="0" parTransId="{C114DD0E-B009-46B6-A27A-12927B708A39}" sibTransId="{70D8262C-9456-4663-9F88-CD8D5629683C}"/>
    <dgm:cxn modelId="{3918E188-F98C-437B-B94A-2EBD6E04F147}" srcId="{0485FF64-EAE4-42BC-AEFC-1353ED20770D}" destId="{F3B5A13E-BF1C-4CB9-8CB1-3B22787F513B}" srcOrd="0" destOrd="0" parTransId="{E97B8833-CC06-4803-A80D-7B063583C5B3}" sibTransId="{22D34E99-4329-49D5-BB75-1BD3AFBC00C3}"/>
    <dgm:cxn modelId="{C848F473-FB05-4AD4-A7FE-65180CEF292D}" type="presOf" srcId="{F3B5A13E-BF1C-4CB9-8CB1-3B22787F513B}" destId="{8168FFF0-C5DB-4784-BEF1-9DAAE8D73853}" srcOrd="0" destOrd="0" presId="urn:microsoft.com/office/officeart/2005/8/layout/chevron2"/>
    <dgm:cxn modelId="{78E43F44-5DD6-45C2-8392-E28759444FEB}" type="presParOf" srcId="{A3E73747-1AEA-4506-841A-2CCFC4239B87}" destId="{2EF32BD4-7CFA-4424-8981-C6875852D36E}" srcOrd="0" destOrd="0" presId="urn:microsoft.com/office/officeart/2005/8/layout/chevron2"/>
    <dgm:cxn modelId="{D3F11B91-BB3C-4160-85E3-887509F45C48}" type="presParOf" srcId="{2EF32BD4-7CFA-4424-8981-C6875852D36E}" destId="{4650C57D-061A-4557-8513-4B2F1B5AD6FF}" srcOrd="0" destOrd="0" presId="urn:microsoft.com/office/officeart/2005/8/layout/chevron2"/>
    <dgm:cxn modelId="{9E228653-FBB6-4043-8362-1872B437DD12}" type="presParOf" srcId="{2EF32BD4-7CFA-4424-8981-C6875852D36E}" destId="{FEA8C391-875D-47D0-AD9A-4034DB364F4E}" srcOrd="1" destOrd="0" presId="urn:microsoft.com/office/officeart/2005/8/layout/chevron2"/>
    <dgm:cxn modelId="{91FEEC80-75DA-4BA0-817D-FB218BBC8D32}" type="presParOf" srcId="{A3E73747-1AEA-4506-841A-2CCFC4239B87}" destId="{1A502921-6AB8-4652-AD7B-6868385747DE}" srcOrd="1" destOrd="0" presId="urn:microsoft.com/office/officeart/2005/8/layout/chevron2"/>
    <dgm:cxn modelId="{1578B71A-F35D-47FA-AA29-83125347C1DA}" type="presParOf" srcId="{A3E73747-1AEA-4506-841A-2CCFC4239B87}" destId="{3A8E18F4-86D9-4FA0-AACF-AD83E4BFF416}" srcOrd="2" destOrd="0" presId="urn:microsoft.com/office/officeart/2005/8/layout/chevron2"/>
    <dgm:cxn modelId="{99DDF0AB-77F3-4ABB-AA30-C06E3870A777}" type="presParOf" srcId="{3A8E18F4-86D9-4FA0-AACF-AD83E4BFF416}" destId="{CFCE1628-6D2C-465E-AEC2-C5B134BC77DF}" srcOrd="0" destOrd="0" presId="urn:microsoft.com/office/officeart/2005/8/layout/chevron2"/>
    <dgm:cxn modelId="{11E34E08-391F-4450-BFC3-628D498238E1}" type="presParOf" srcId="{3A8E18F4-86D9-4FA0-AACF-AD83E4BFF416}" destId="{8168FFF0-C5DB-4784-BEF1-9DAAE8D73853}" srcOrd="1" destOrd="0" presId="urn:microsoft.com/office/officeart/2005/8/layout/chevron2"/>
    <dgm:cxn modelId="{A94E8202-F3A8-4940-A10A-3A986636D872}" type="presParOf" srcId="{A3E73747-1AEA-4506-841A-2CCFC4239B87}" destId="{5635B439-2C49-4F9C-AF58-5803CCAE02E8}" srcOrd="3" destOrd="0" presId="urn:microsoft.com/office/officeart/2005/8/layout/chevron2"/>
    <dgm:cxn modelId="{B09DC903-BE5B-44EB-9C10-A823ED4417A2}" type="presParOf" srcId="{A3E73747-1AEA-4506-841A-2CCFC4239B87}" destId="{F73145CE-6FFD-429C-88E8-DE56960139D8}" srcOrd="4" destOrd="0" presId="urn:microsoft.com/office/officeart/2005/8/layout/chevron2"/>
    <dgm:cxn modelId="{2D8176ED-1B4A-45A8-A6AB-0B7A48B44EDF}" type="presParOf" srcId="{F73145CE-6FFD-429C-88E8-DE56960139D8}" destId="{469E0BF9-79A5-4E38-9988-1CFC5360E301}" srcOrd="0" destOrd="0" presId="urn:microsoft.com/office/officeart/2005/8/layout/chevron2"/>
    <dgm:cxn modelId="{4E375469-1E41-42FE-966C-26D45292633D}" type="presParOf" srcId="{F73145CE-6FFD-429C-88E8-DE56960139D8}" destId="{77057DE8-651F-4317-BE47-D61079A71CE4}" srcOrd="1" destOrd="0" presId="urn:microsoft.com/office/officeart/2005/8/layout/chevron2"/>
    <dgm:cxn modelId="{9C600FB4-5703-4DC2-A542-187F583777A1}" type="presParOf" srcId="{A3E73747-1AEA-4506-841A-2CCFC4239B87}" destId="{EBC4CF17-42F1-4D5E-B38C-361840555935}" srcOrd="5" destOrd="0" presId="urn:microsoft.com/office/officeart/2005/8/layout/chevron2"/>
    <dgm:cxn modelId="{D4B5386D-4AED-4E35-A514-ED9AFD2EB58A}" type="presParOf" srcId="{A3E73747-1AEA-4506-841A-2CCFC4239B87}" destId="{F3F4905D-32E8-46D7-A3FB-97E87074B1FE}" srcOrd="6" destOrd="0" presId="urn:microsoft.com/office/officeart/2005/8/layout/chevron2"/>
    <dgm:cxn modelId="{6B58C4E6-F1C2-4857-9B43-C34E7B5AD272}" type="presParOf" srcId="{F3F4905D-32E8-46D7-A3FB-97E87074B1FE}" destId="{96CD5452-3809-42A1-AE48-EE25D63FC15B}" srcOrd="0" destOrd="0" presId="urn:microsoft.com/office/officeart/2005/8/layout/chevron2"/>
    <dgm:cxn modelId="{2BAD691C-4A8B-4605-8374-41095B0AAF38}" type="presParOf" srcId="{F3F4905D-32E8-46D7-A3FB-97E87074B1FE}" destId="{3701582B-B0BA-4EB2-8954-2DE6036CD75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159BBB-8616-4012-B118-4BB9516F1FC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FA6312DE-ABE4-438A-8B2C-336439E93799}">
      <dgm:prSet phldrT="[Текст]" phldr="1"/>
      <dgm:spPr/>
      <dgm:t>
        <a:bodyPr/>
        <a:lstStyle/>
        <a:p>
          <a:endParaRPr lang="ru-RU" dirty="0"/>
        </a:p>
      </dgm:t>
    </dgm:pt>
    <dgm:pt modelId="{662C98CC-31FE-44C2-96BC-7F0384F7220F}" type="parTrans" cxnId="{D00B878B-23A3-4B4A-A6D2-ACEF019727F1}">
      <dgm:prSet/>
      <dgm:spPr/>
      <dgm:t>
        <a:bodyPr/>
        <a:lstStyle/>
        <a:p>
          <a:endParaRPr lang="ru-RU"/>
        </a:p>
      </dgm:t>
    </dgm:pt>
    <dgm:pt modelId="{11D8A2B7-9D7B-4A51-BBB7-98DFCA07CD56}" type="sibTrans" cxnId="{D00B878B-23A3-4B4A-A6D2-ACEF019727F1}">
      <dgm:prSet/>
      <dgm:spPr/>
      <dgm:t>
        <a:bodyPr/>
        <a:lstStyle/>
        <a:p>
          <a:endParaRPr lang="ru-RU"/>
        </a:p>
      </dgm:t>
    </dgm:pt>
    <dgm:pt modelId="{F06484DD-73FE-48AE-B64E-CE79CA60FF9A}">
      <dgm:prSet phldrT="[Текст]"/>
      <dgm:spPr/>
      <dgm:t>
        <a:bodyPr/>
        <a:lstStyle/>
        <a:p>
          <a:r>
            <a:rPr lang="ru-RU" dirty="0" smtClean="0"/>
            <a:t>Сфера образования</a:t>
          </a:r>
          <a:endParaRPr lang="ru-RU" dirty="0"/>
        </a:p>
      </dgm:t>
    </dgm:pt>
    <dgm:pt modelId="{97648467-CF0F-4607-BD09-F7739F3C15B9}" type="parTrans" cxnId="{788C3D4A-A3ED-426E-94AD-F1C00E1614F2}">
      <dgm:prSet/>
      <dgm:spPr/>
      <dgm:t>
        <a:bodyPr/>
        <a:lstStyle/>
        <a:p>
          <a:endParaRPr lang="ru-RU"/>
        </a:p>
      </dgm:t>
    </dgm:pt>
    <dgm:pt modelId="{BBBE99DA-51E6-4792-B44E-66611DCE6D44}" type="sibTrans" cxnId="{788C3D4A-A3ED-426E-94AD-F1C00E1614F2}">
      <dgm:prSet/>
      <dgm:spPr/>
      <dgm:t>
        <a:bodyPr/>
        <a:lstStyle/>
        <a:p>
          <a:endParaRPr lang="ru-RU"/>
        </a:p>
      </dgm:t>
    </dgm:pt>
    <dgm:pt modelId="{3098543D-0E01-4A52-9B04-13770FB10717}">
      <dgm:prSet phldrT="[Текст]" phldr="1"/>
      <dgm:spPr/>
      <dgm:t>
        <a:bodyPr/>
        <a:lstStyle/>
        <a:p>
          <a:endParaRPr lang="ru-RU"/>
        </a:p>
      </dgm:t>
    </dgm:pt>
    <dgm:pt modelId="{14675FC2-A5B2-4535-8C1D-D833D3D5678F}" type="parTrans" cxnId="{4BEC6983-BE9C-4451-8352-99EE7E7D7A8B}">
      <dgm:prSet/>
      <dgm:spPr/>
      <dgm:t>
        <a:bodyPr/>
        <a:lstStyle/>
        <a:p>
          <a:endParaRPr lang="ru-RU"/>
        </a:p>
      </dgm:t>
    </dgm:pt>
    <dgm:pt modelId="{EF9D85E5-F1C4-4268-878C-7B15B0B5F228}" type="sibTrans" cxnId="{4BEC6983-BE9C-4451-8352-99EE7E7D7A8B}">
      <dgm:prSet/>
      <dgm:spPr/>
      <dgm:t>
        <a:bodyPr/>
        <a:lstStyle/>
        <a:p>
          <a:endParaRPr lang="ru-RU"/>
        </a:p>
      </dgm:t>
    </dgm:pt>
    <dgm:pt modelId="{CE90A61F-91C1-4488-8606-6DD58F074CAA}">
      <dgm:prSet phldrT="[Текст]" phldr="1"/>
      <dgm:spPr/>
      <dgm:t>
        <a:bodyPr/>
        <a:lstStyle/>
        <a:p>
          <a:endParaRPr lang="ru-RU"/>
        </a:p>
      </dgm:t>
    </dgm:pt>
    <dgm:pt modelId="{0CC2698B-BFAD-4417-9424-63AB35AA35DB}" type="parTrans" cxnId="{D4BBA206-47A2-4EF1-B625-D5BD6B71C597}">
      <dgm:prSet/>
      <dgm:spPr/>
      <dgm:t>
        <a:bodyPr/>
        <a:lstStyle/>
        <a:p>
          <a:endParaRPr lang="ru-RU"/>
        </a:p>
      </dgm:t>
    </dgm:pt>
    <dgm:pt modelId="{E75A9F96-81F4-417B-8308-4920CDF1D6B6}" type="sibTrans" cxnId="{D4BBA206-47A2-4EF1-B625-D5BD6B71C597}">
      <dgm:prSet/>
      <dgm:spPr/>
      <dgm:t>
        <a:bodyPr/>
        <a:lstStyle/>
        <a:p>
          <a:endParaRPr lang="ru-RU"/>
        </a:p>
      </dgm:t>
    </dgm:pt>
    <dgm:pt modelId="{D00E234B-DE9B-4ED2-9F47-72D6BC2E9C46}">
      <dgm:prSet phldrT="[Текст]"/>
      <dgm:spPr/>
      <dgm:t>
        <a:bodyPr/>
        <a:lstStyle/>
        <a:p>
          <a:endParaRPr lang="ru-RU" dirty="0"/>
        </a:p>
      </dgm:t>
    </dgm:pt>
    <dgm:pt modelId="{53ECCEE6-6A5B-4C82-9EFF-419291B6CEF7}" type="parTrans" cxnId="{2251BD43-C2AC-480F-96F4-7BCDC3E2AFB7}">
      <dgm:prSet/>
      <dgm:spPr/>
      <dgm:t>
        <a:bodyPr/>
        <a:lstStyle/>
        <a:p>
          <a:endParaRPr lang="ru-RU"/>
        </a:p>
      </dgm:t>
    </dgm:pt>
    <dgm:pt modelId="{FB3E31AA-D4F5-44A4-B975-A2F95838E479}" type="sibTrans" cxnId="{2251BD43-C2AC-480F-96F4-7BCDC3E2AFB7}">
      <dgm:prSet/>
      <dgm:spPr/>
      <dgm:t>
        <a:bodyPr/>
        <a:lstStyle/>
        <a:p>
          <a:endParaRPr lang="ru-RU"/>
        </a:p>
      </dgm:t>
    </dgm:pt>
    <dgm:pt modelId="{A795B575-17CB-4B95-BDB1-A506AD716CF1}">
      <dgm:prSet phldrT="[Текст]" phldr="1"/>
      <dgm:spPr/>
      <dgm:t>
        <a:bodyPr/>
        <a:lstStyle/>
        <a:p>
          <a:endParaRPr lang="ru-RU"/>
        </a:p>
      </dgm:t>
    </dgm:pt>
    <dgm:pt modelId="{DBD23087-10CA-4726-9D2A-3AA3BCC73C55}" type="parTrans" cxnId="{DDB4FA72-63C6-4210-9DDA-51BF31B345C2}">
      <dgm:prSet/>
      <dgm:spPr/>
      <dgm:t>
        <a:bodyPr/>
        <a:lstStyle/>
        <a:p>
          <a:endParaRPr lang="ru-RU"/>
        </a:p>
      </dgm:t>
    </dgm:pt>
    <dgm:pt modelId="{5BF80D18-2D71-43E4-A815-4AC4E235AA7A}" type="sibTrans" cxnId="{DDB4FA72-63C6-4210-9DDA-51BF31B345C2}">
      <dgm:prSet/>
      <dgm:spPr/>
      <dgm:t>
        <a:bodyPr/>
        <a:lstStyle/>
        <a:p>
          <a:endParaRPr lang="ru-RU"/>
        </a:p>
      </dgm:t>
    </dgm:pt>
    <dgm:pt modelId="{511404D2-E02A-431D-96F6-1F57F9AABC07}">
      <dgm:prSet phldrT="[Текст]" phldr="1"/>
      <dgm:spPr/>
      <dgm:t>
        <a:bodyPr/>
        <a:lstStyle/>
        <a:p>
          <a:endParaRPr lang="ru-RU"/>
        </a:p>
      </dgm:t>
    </dgm:pt>
    <dgm:pt modelId="{54A7AEDE-0FE3-4B8D-8B00-447D759F984B}" type="parTrans" cxnId="{5FBD4A07-9D7E-4E68-B344-F9D18E4E221B}">
      <dgm:prSet/>
      <dgm:spPr/>
      <dgm:t>
        <a:bodyPr/>
        <a:lstStyle/>
        <a:p>
          <a:endParaRPr lang="ru-RU"/>
        </a:p>
      </dgm:t>
    </dgm:pt>
    <dgm:pt modelId="{31EC58D7-30E1-4A01-A08A-130D4BD3C9C3}" type="sibTrans" cxnId="{5FBD4A07-9D7E-4E68-B344-F9D18E4E221B}">
      <dgm:prSet/>
      <dgm:spPr/>
      <dgm:t>
        <a:bodyPr/>
        <a:lstStyle/>
        <a:p>
          <a:endParaRPr lang="ru-RU"/>
        </a:p>
      </dgm:t>
    </dgm:pt>
    <dgm:pt modelId="{0DC60D87-A82E-4FB8-BD09-ED44A1F6915B}">
      <dgm:prSet phldrT="[Текст]" phldr="1"/>
      <dgm:spPr/>
      <dgm:t>
        <a:bodyPr/>
        <a:lstStyle/>
        <a:p>
          <a:endParaRPr lang="ru-RU"/>
        </a:p>
      </dgm:t>
    </dgm:pt>
    <dgm:pt modelId="{041EA0AA-100A-4DD0-A8F9-5118E36AD37C}" type="parTrans" cxnId="{568EEA5B-9BE1-4E43-A484-81CFB9089872}">
      <dgm:prSet/>
      <dgm:spPr/>
      <dgm:t>
        <a:bodyPr/>
        <a:lstStyle/>
        <a:p>
          <a:endParaRPr lang="ru-RU"/>
        </a:p>
      </dgm:t>
    </dgm:pt>
    <dgm:pt modelId="{A3239F5B-1912-4416-8842-070650BD7933}" type="sibTrans" cxnId="{568EEA5B-9BE1-4E43-A484-81CFB9089872}">
      <dgm:prSet/>
      <dgm:spPr/>
      <dgm:t>
        <a:bodyPr/>
        <a:lstStyle/>
        <a:p>
          <a:endParaRPr lang="ru-RU"/>
        </a:p>
      </dgm:t>
    </dgm:pt>
    <dgm:pt modelId="{1EBBF57C-E173-4D33-B6F5-86AAD9393761}">
      <dgm:prSet/>
      <dgm:spPr/>
      <dgm:t>
        <a:bodyPr/>
        <a:lstStyle/>
        <a:p>
          <a:r>
            <a:rPr lang="ru-RU" dirty="0" smtClean="0"/>
            <a:t>Сфера культуры</a:t>
          </a:r>
          <a:endParaRPr lang="ru-RU" dirty="0"/>
        </a:p>
      </dgm:t>
    </dgm:pt>
    <dgm:pt modelId="{AC4F5F6A-C972-4551-A01A-921AF086836A}" type="parTrans" cxnId="{506DB99C-E185-4280-9189-D4789A248578}">
      <dgm:prSet/>
      <dgm:spPr/>
    </dgm:pt>
    <dgm:pt modelId="{FA19BDD7-611B-4678-935B-01C248B83B3D}" type="sibTrans" cxnId="{506DB99C-E185-4280-9189-D4789A248578}">
      <dgm:prSet/>
      <dgm:spPr/>
    </dgm:pt>
    <dgm:pt modelId="{3D123B2C-2F16-41C8-A6CE-7C3EECE08A57}">
      <dgm:prSet/>
      <dgm:spPr/>
      <dgm:t>
        <a:bodyPr/>
        <a:lstStyle/>
        <a:p>
          <a:r>
            <a:rPr lang="ru-RU" dirty="0" smtClean="0"/>
            <a:t>Система здравоохранения</a:t>
          </a:r>
          <a:endParaRPr lang="ru-RU" dirty="0"/>
        </a:p>
      </dgm:t>
    </dgm:pt>
    <dgm:pt modelId="{5044BA2D-6AFA-47C2-BF18-41C83D5A9E29}" type="parTrans" cxnId="{1C828790-5155-455A-9781-8604084FF9DE}">
      <dgm:prSet/>
      <dgm:spPr/>
    </dgm:pt>
    <dgm:pt modelId="{ADF7D4BF-FEE4-4214-8CB5-AB7E40C6B0DB}" type="sibTrans" cxnId="{1C828790-5155-455A-9781-8604084FF9DE}">
      <dgm:prSet/>
      <dgm:spPr/>
    </dgm:pt>
    <dgm:pt modelId="{980834A8-B47A-427F-B668-F7AC01E2A7C7}">
      <dgm:prSet/>
      <dgm:spPr/>
      <dgm:t>
        <a:bodyPr/>
        <a:lstStyle/>
        <a:p>
          <a:r>
            <a:rPr lang="ru-RU" dirty="0" smtClean="0"/>
            <a:t>Система социальной защиты населения</a:t>
          </a:r>
          <a:endParaRPr lang="ru-RU" dirty="0"/>
        </a:p>
      </dgm:t>
    </dgm:pt>
    <dgm:pt modelId="{3079D4EF-6293-47AB-B750-7DA23021E0EA}" type="parTrans" cxnId="{6DD8AF17-5A17-4A20-AB15-880E38C03AAF}">
      <dgm:prSet/>
      <dgm:spPr/>
    </dgm:pt>
    <dgm:pt modelId="{A928776F-2364-4FFF-9C38-E23CFB43F102}" type="sibTrans" cxnId="{6DD8AF17-5A17-4A20-AB15-880E38C03AAF}">
      <dgm:prSet/>
      <dgm:spPr/>
    </dgm:pt>
    <dgm:pt modelId="{FA8AB423-338B-425E-B293-2A511B55CB87}">
      <dgm:prSet/>
      <dgm:spPr/>
      <dgm:t>
        <a:bodyPr/>
        <a:lstStyle/>
        <a:p>
          <a:r>
            <a:rPr lang="ru-RU" dirty="0" smtClean="0"/>
            <a:t>Жилищно-коммунальное хозяйство</a:t>
          </a:r>
          <a:endParaRPr lang="ru-RU" dirty="0"/>
        </a:p>
      </dgm:t>
    </dgm:pt>
    <dgm:pt modelId="{171D0C24-6840-474A-8398-E0DFFDC7544F}" type="parTrans" cxnId="{8E3AE526-7D8B-4271-A611-BBC26C59D462}">
      <dgm:prSet/>
      <dgm:spPr/>
    </dgm:pt>
    <dgm:pt modelId="{CC1B1941-DEB3-4550-80C8-ADB85575A221}" type="sibTrans" cxnId="{8E3AE526-7D8B-4271-A611-BBC26C59D462}">
      <dgm:prSet/>
      <dgm:spPr/>
    </dgm:pt>
    <dgm:pt modelId="{E39A72AB-1E54-4D72-BAFF-9C42B2E28D79}">
      <dgm:prSet/>
      <dgm:spPr/>
      <dgm:t>
        <a:bodyPr/>
        <a:lstStyle/>
        <a:p>
          <a:r>
            <a:rPr lang="ru-RU" dirty="0" smtClean="0"/>
            <a:t>Сфера физической культуры и спорта</a:t>
          </a:r>
          <a:endParaRPr lang="ru-RU" dirty="0"/>
        </a:p>
      </dgm:t>
    </dgm:pt>
    <dgm:pt modelId="{940EBC06-34DB-4D27-A7EF-9F4C64464022}" type="parTrans" cxnId="{3AE781F5-44BD-42A7-A963-E1D91653E55F}">
      <dgm:prSet/>
      <dgm:spPr/>
    </dgm:pt>
    <dgm:pt modelId="{C1C03C8E-68B6-4837-9C56-014E21B2B9DB}" type="sibTrans" cxnId="{3AE781F5-44BD-42A7-A963-E1D91653E55F}">
      <dgm:prSet/>
      <dgm:spPr/>
    </dgm:pt>
    <dgm:pt modelId="{3D5FAEEC-183A-4250-830B-D9EBB620B319}">
      <dgm:prSet/>
      <dgm:spPr/>
      <dgm:t>
        <a:bodyPr/>
        <a:lstStyle/>
        <a:p>
          <a:r>
            <a:rPr lang="ru-RU" dirty="0" smtClean="0"/>
            <a:t>Транспортная система</a:t>
          </a:r>
          <a:endParaRPr lang="ru-RU" dirty="0"/>
        </a:p>
      </dgm:t>
    </dgm:pt>
    <dgm:pt modelId="{9F942928-05B8-4CFF-99E7-FB20A8424062}" type="parTrans" cxnId="{F06109E0-4453-4678-AFCD-131FFBA83332}">
      <dgm:prSet/>
      <dgm:spPr/>
    </dgm:pt>
    <dgm:pt modelId="{B5A9C13A-352B-4F11-A608-EEBC9A58D9FF}" type="sibTrans" cxnId="{F06109E0-4453-4678-AFCD-131FFBA83332}">
      <dgm:prSet/>
      <dgm:spPr/>
    </dgm:pt>
    <dgm:pt modelId="{33C0FCBF-5BDD-4EFE-82DA-018152416EC2}" type="pres">
      <dgm:prSet presAssocID="{AC159BBB-8616-4012-B118-4BB9516F1FC5}" presName="linearFlow" presStyleCnt="0">
        <dgm:presLayoutVars>
          <dgm:dir/>
          <dgm:animLvl val="lvl"/>
          <dgm:resizeHandles val="exact"/>
        </dgm:presLayoutVars>
      </dgm:prSet>
      <dgm:spPr/>
      <dgm:t>
        <a:bodyPr/>
        <a:lstStyle/>
        <a:p>
          <a:endParaRPr lang="ru-RU"/>
        </a:p>
      </dgm:t>
    </dgm:pt>
    <dgm:pt modelId="{33D81185-372E-4C07-A8CB-99EAE84465E1}" type="pres">
      <dgm:prSet presAssocID="{FA6312DE-ABE4-438A-8B2C-336439E93799}" presName="composite" presStyleCnt="0"/>
      <dgm:spPr/>
    </dgm:pt>
    <dgm:pt modelId="{D0FD01E9-E561-482D-913A-D5DFA2BC2804}" type="pres">
      <dgm:prSet presAssocID="{FA6312DE-ABE4-438A-8B2C-336439E93799}" presName="parentText" presStyleLbl="alignNode1" presStyleIdx="0" presStyleCnt="7">
        <dgm:presLayoutVars>
          <dgm:chMax val="1"/>
          <dgm:bulletEnabled val="1"/>
        </dgm:presLayoutVars>
      </dgm:prSet>
      <dgm:spPr/>
      <dgm:t>
        <a:bodyPr/>
        <a:lstStyle/>
        <a:p>
          <a:endParaRPr lang="ru-RU"/>
        </a:p>
      </dgm:t>
    </dgm:pt>
    <dgm:pt modelId="{038EFD70-B165-42EF-83B8-6886CBE7EDC7}" type="pres">
      <dgm:prSet presAssocID="{FA6312DE-ABE4-438A-8B2C-336439E93799}" presName="descendantText" presStyleLbl="alignAcc1" presStyleIdx="0" presStyleCnt="7">
        <dgm:presLayoutVars>
          <dgm:bulletEnabled val="1"/>
        </dgm:presLayoutVars>
      </dgm:prSet>
      <dgm:spPr/>
      <dgm:t>
        <a:bodyPr/>
        <a:lstStyle/>
        <a:p>
          <a:endParaRPr lang="ru-RU"/>
        </a:p>
      </dgm:t>
    </dgm:pt>
    <dgm:pt modelId="{40CEFBAC-DAF3-48DF-AE72-3208BA2B6A2A}" type="pres">
      <dgm:prSet presAssocID="{11D8A2B7-9D7B-4A51-BBB7-98DFCA07CD56}" presName="sp" presStyleCnt="0"/>
      <dgm:spPr/>
    </dgm:pt>
    <dgm:pt modelId="{DD6408C4-416A-441E-85DE-38B28BE7F32F}" type="pres">
      <dgm:prSet presAssocID="{3098543D-0E01-4A52-9B04-13770FB10717}" presName="composite" presStyleCnt="0"/>
      <dgm:spPr/>
    </dgm:pt>
    <dgm:pt modelId="{2BEB8BF0-2E3E-4F87-A897-144949CD7C7A}" type="pres">
      <dgm:prSet presAssocID="{3098543D-0E01-4A52-9B04-13770FB10717}" presName="parentText" presStyleLbl="alignNode1" presStyleIdx="1" presStyleCnt="7">
        <dgm:presLayoutVars>
          <dgm:chMax val="1"/>
          <dgm:bulletEnabled val="1"/>
        </dgm:presLayoutVars>
      </dgm:prSet>
      <dgm:spPr/>
      <dgm:t>
        <a:bodyPr/>
        <a:lstStyle/>
        <a:p>
          <a:endParaRPr lang="ru-RU"/>
        </a:p>
      </dgm:t>
    </dgm:pt>
    <dgm:pt modelId="{6C375B46-046A-41FC-9AB1-D1CAD9F3FAE6}" type="pres">
      <dgm:prSet presAssocID="{3098543D-0E01-4A52-9B04-13770FB10717}" presName="descendantText" presStyleLbl="alignAcc1" presStyleIdx="1" presStyleCnt="7">
        <dgm:presLayoutVars>
          <dgm:bulletEnabled val="1"/>
        </dgm:presLayoutVars>
      </dgm:prSet>
      <dgm:spPr/>
      <dgm:t>
        <a:bodyPr/>
        <a:lstStyle/>
        <a:p>
          <a:endParaRPr lang="ru-RU"/>
        </a:p>
      </dgm:t>
    </dgm:pt>
    <dgm:pt modelId="{62B53E8E-CA5B-4581-82E0-2459826AF756}" type="pres">
      <dgm:prSet presAssocID="{EF9D85E5-F1C4-4268-878C-7B15B0B5F228}" presName="sp" presStyleCnt="0"/>
      <dgm:spPr/>
    </dgm:pt>
    <dgm:pt modelId="{1ECF5893-A63A-47A2-83C7-27A5BB9E903A}" type="pres">
      <dgm:prSet presAssocID="{CE90A61F-91C1-4488-8606-6DD58F074CAA}" presName="composite" presStyleCnt="0"/>
      <dgm:spPr/>
    </dgm:pt>
    <dgm:pt modelId="{C89C13A1-AE99-42C5-9ADC-CEC92A68B87A}" type="pres">
      <dgm:prSet presAssocID="{CE90A61F-91C1-4488-8606-6DD58F074CAA}" presName="parentText" presStyleLbl="alignNode1" presStyleIdx="2" presStyleCnt="7">
        <dgm:presLayoutVars>
          <dgm:chMax val="1"/>
          <dgm:bulletEnabled val="1"/>
        </dgm:presLayoutVars>
      </dgm:prSet>
      <dgm:spPr/>
      <dgm:t>
        <a:bodyPr/>
        <a:lstStyle/>
        <a:p>
          <a:endParaRPr lang="ru-RU"/>
        </a:p>
      </dgm:t>
    </dgm:pt>
    <dgm:pt modelId="{0541E73B-A395-4860-9CC3-3845C347C92B}" type="pres">
      <dgm:prSet presAssocID="{CE90A61F-91C1-4488-8606-6DD58F074CAA}" presName="descendantText" presStyleLbl="alignAcc1" presStyleIdx="2" presStyleCnt="7">
        <dgm:presLayoutVars>
          <dgm:bulletEnabled val="1"/>
        </dgm:presLayoutVars>
      </dgm:prSet>
      <dgm:spPr/>
      <dgm:t>
        <a:bodyPr/>
        <a:lstStyle/>
        <a:p>
          <a:endParaRPr lang="ru-RU"/>
        </a:p>
      </dgm:t>
    </dgm:pt>
    <dgm:pt modelId="{AD4287A3-AF8C-42C2-B538-BDAC818645F7}" type="pres">
      <dgm:prSet presAssocID="{E75A9F96-81F4-417B-8308-4920CDF1D6B6}" presName="sp" presStyleCnt="0"/>
      <dgm:spPr/>
    </dgm:pt>
    <dgm:pt modelId="{046417E2-3EAE-4EE9-9F0D-71EF51C08212}" type="pres">
      <dgm:prSet presAssocID="{D00E234B-DE9B-4ED2-9F47-72D6BC2E9C46}" presName="composite" presStyleCnt="0"/>
      <dgm:spPr/>
    </dgm:pt>
    <dgm:pt modelId="{3680AC3E-FF98-43AE-879F-A58E2E047BC1}" type="pres">
      <dgm:prSet presAssocID="{D00E234B-DE9B-4ED2-9F47-72D6BC2E9C46}" presName="parentText" presStyleLbl="alignNode1" presStyleIdx="3" presStyleCnt="7">
        <dgm:presLayoutVars>
          <dgm:chMax val="1"/>
          <dgm:bulletEnabled val="1"/>
        </dgm:presLayoutVars>
      </dgm:prSet>
      <dgm:spPr/>
      <dgm:t>
        <a:bodyPr/>
        <a:lstStyle/>
        <a:p>
          <a:endParaRPr lang="ru-RU"/>
        </a:p>
      </dgm:t>
    </dgm:pt>
    <dgm:pt modelId="{0EE12109-B741-4D4B-9701-06F114AD5CD5}" type="pres">
      <dgm:prSet presAssocID="{D00E234B-DE9B-4ED2-9F47-72D6BC2E9C46}" presName="descendantText" presStyleLbl="alignAcc1" presStyleIdx="3" presStyleCnt="7">
        <dgm:presLayoutVars>
          <dgm:bulletEnabled val="1"/>
        </dgm:presLayoutVars>
      </dgm:prSet>
      <dgm:spPr/>
      <dgm:t>
        <a:bodyPr/>
        <a:lstStyle/>
        <a:p>
          <a:endParaRPr lang="ru-RU"/>
        </a:p>
      </dgm:t>
    </dgm:pt>
    <dgm:pt modelId="{2CB9B49A-E6FF-4BCB-BE6F-7F72093B110A}" type="pres">
      <dgm:prSet presAssocID="{FB3E31AA-D4F5-44A4-B975-A2F95838E479}" presName="sp" presStyleCnt="0"/>
      <dgm:spPr/>
    </dgm:pt>
    <dgm:pt modelId="{DED589B0-3B4D-4526-964F-2147474E5F10}" type="pres">
      <dgm:prSet presAssocID="{A795B575-17CB-4B95-BDB1-A506AD716CF1}" presName="composite" presStyleCnt="0"/>
      <dgm:spPr/>
    </dgm:pt>
    <dgm:pt modelId="{B849B101-85A6-43A3-8F2F-4B372B987599}" type="pres">
      <dgm:prSet presAssocID="{A795B575-17CB-4B95-BDB1-A506AD716CF1}" presName="parentText" presStyleLbl="alignNode1" presStyleIdx="4" presStyleCnt="7">
        <dgm:presLayoutVars>
          <dgm:chMax val="1"/>
          <dgm:bulletEnabled val="1"/>
        </dgm:presLayoutVars>
      </dgm:prSet>
      <dgm:spPr/>
      <dgm:t>
        <a:bodyPr/>
        <a:lstStyle/>
        <a:p>
          <a:endParaRPr lang="ru-RU"/>
        </a:p>
      </dgm:t>
    </dgm:pt>
    <dgm:pt modelId="{B06723F8-6B9B-47D8-A3CA-BE6079AE9CB6}" type="pres">
      <dgm:prSet presAssocID="{A795B575-17CB-4B95-BDB1-A506AD716CF1}" presName="descendantText" presStyleLbl="alignAcc1" presStyleIdx="4" presStyleCnt="7">
        <dgm:presLayoutVars>
          <dgm:bulletEnabled val="1"/>
        </dgm:presLayoutVars>
      </dgm:prSet>
      <dgm:spPr/>
      <dgm:t>
        <a:bodyPr/>
        <a:lstStyle/>
        <a:p>
          <a:endParaRPr lang="ru-RU"/>
        </a:p>
      </dgm:t>
    </dgm:pt>
    <dgm:pt modelId="{3CE74DA8-7BF0-4B37-ACBA-D554FAA50CBE}" type="pres">
      <dgm:prSet presAssocID="{5BF80D18-2D71-43E4-A815-4AC4E235AA7A}" presName="sp" presStyleCnt="0"/>
      <dgm:spPr/>
    </dgm:pt>
    <dgm:pt modelId="{ACEB2143-E4DF-4D1A-A31F-486BC0655BC9}" type="pres">
      <dgm:prSet presAssocID="{511404D2-E02A-431D-96F6-1F57F9AABC07}" presName="composite" presStyleCnt="0"/>
      <dgm:spPr/>
    </dgm:pt>
    <dgm:pt modelId="{07464C73-86AE-4397-8A91-16DDFE63BE13}" type="pres">
      <dgm:prSet presAssocID="{511404D2-E02A-431D-96F6-1F57F9AABC07}" presName="parentText" presStyleLbl="alignNode1" presStyleIdx="5" presStyleCnt="7">
        <dgm:presLayoutVars>
          <dgm:chMax val="1"/>
          <dgm:bulletEnabled val="1"/>
        </dgm:presLayoutVars>
      </dgm:prSet>
      <dgm:spPr/>
      <dgm:t>
        <a:bodyPr/>
        <a:lstStyle/>
        <a:p>
          <a:endParaRPr lang="ru-RU"/>
        </a:p>
      </dgm:t>
    </dgm:pt>
    <dgm:pt modelId="{88E9CF2A-5356-4162-A0DC-82A07FAB7F09}" type="pres">
      <dgm:prSet presAssocID="{511404D2-E02A-431D-96F6-1F57F9AABC07}" presName="descendantText" presStyleLbl="alignAcc1" presStyleIdx="5" presStyleCnt="7">
        <dgm:presLayoutVars>
          <dgm:bulletEnabled val="1"/>
        </dgm:presLayoutVars>
      </dgm:prSet>
      <dgm:spPr/>
      <dgm:t>
        <a:bodyPr/>
        <a:lstStyle/>
        <a:p>
          <a:endParaRPr lang="ru-RU"/>
        </a:p>
      </dgm:t>
    </dgm:pt>
    <dgm:pt modelId="{AAA56DF6-1ADA-417A-A0A6-08A02358A120}" type="pres">
      <dgm:prSet presAssocID="{31EC58D7-30E1-4A01-A08A-130D4BD3C9C3}" presName="sp" presStyleCnt="0"/>
      <dgm:spPr/>
    </dgm:pt>
    <dgm:pt modelId="{F9E0E016-24F5-420E-9A61-031309EB8426}" type="pres">
      <dgm:prSet presAssocID="{0DC60D87-A82E-4FB8-BD09-ED44A1F6915B}" presName="composite" presStyleCnt="0"/>
      <dgm:spPr/>
    </dgm:pt>
    <dgm:pt modelId="{4C0DC38C-3275-4F3D-9DEF-503621A9A69A}" type="pres">
      <dgm:prSet presAssocID="{0DC60D87-A82E-4FB8-BD09-ED44A1F6915B}" presName="parentText" presStyleLbl="alignNode1" presStyleIdx="6" presStyleCnt="7">
        <dgm:presLayoutVars>
          <dgm:chMax val="1"/>
          <dgm:bulletEnabled val="1"/>
        </dgm:presLayoutVars>
      </dgm:prSet>
      <dgm:spPr/>
      <dgm:t>
        <a:bodyPr/>
        <a:lstStyle/>
        <a:p>
          <a:endParaRPr lang="ru-RU"/>
        </a:p>
      </dgm:t>
    </dgm:pt>
    <dgm:pt modelId="{3DEC5419-ED7E-4C64-BF85-6A34A10AAAE0}" type="pres">
      <dgm:prSet presAssocID="{0DC60D87-A82E-4FB8-BD09-ED44A1F6915B}" presName="descendantText" presStyleLbl="alignAcc1" presStyleIdx="6" presStyleCnt="7">
        <dgm:presLayoutVars>
          <dgm:bulletEnabled val="1"/>
        </dgm:presLayoutVars>
      </dgm:prSet>
      <dgm:spPr/>
      <dgm:t>
        <a:bodyPr/>
        <a:lstStyle/>
        <a:p>
          <a:endParaRPr lang="ru-RU"/>
        </a:p>
      </dgm:t>
    </dgm:pt>
  </dgm:ptLst>
  <dgm:cxnLst>
    <dgm:cxn modelId="{D00B878B-23A3-4B4A-A6D2-ACEF019727F1}" srcId="{AC159BBB-8616-4012-B118-4BB9516F1FC5}" destId="{FA6312DE-ABE4-438A-8B2C-336439E93799}" srcOrd="0" destOrd="0" parTransId="{662C98CC-31FE-44C2-96BC-7F0384F7220F}" sibTransId="{11D8A2B7-9D7B-4A51-BBB7-98DFCA07CD56}"/>
    <dgm:cxn modelId="{DDB4FA72-63C6-4210-9DDA-51BF31B345C2}" srcId="{AC159BBB-8616-4012-B118-4BB9516F1FC5}" destId="{A795B575-17CB-4B95-BDB1-A506AD716CF1}" srcOrd="4" destOrd="0" parTransId="{DBD23087-10CA-4726-9D2A-3AA3BCC73C55}" sibTransId="{5BF80D18-2D71-43E4-A815-4AC4E235AA7A}"/>
    <dgm:cxn modelId="{1C828790-5155-455A-9781-8604084FF9DE}" srcId="{CE90A61F-91C1-4488-8606-6DD58F074CAA}" destId="{3D123B2C-2F16-41C8-A6CE-7C3EECE08A57}" srcOrd="0" destOrd="0" parTransId="{5044BA2D-6AFA-47C2-BF18-41C83D5A9E29}" sibTransId="{ADF7D4BF-FEE4-4214-8CB5-AB7E40C6B0DB}"/>
    <dgm:cxn modelId="{C2847893-61A1-4E14-8445-486866BE5A07}" type="presOf" srcId="{F06484DD-73FE-48AE-B64E-CE79CA60FF9A}" destId="{038EFD70-B165-42EF-83B8-6886CBE7EDC7}" srcOrd="0" destOrd="0" presId="urn:microsoft.com/office/officeart/2005/8/layout/chevron2"/>
    <dgm:cxn modelId="{EC432C41-5534-4337-96B1-0DBFE833E0B2}" type="presOf" srcId="{3D123B2C-2F16-41C8-A6CE-7C3EECE08A57}" destId="{0541E73B-A395-4860-9CC3-3845C347C92B}" srcOrd="0" destOrd="0" presId="urn:microsoft.com/office/officeart/2005/8/layout/chevron2"/>
    <dgm:cxn modelId="{788C3D4A-A3ED-426E-94AD-F1C00E1614F2}" srcId="{FA6312DE-ABE4-438A-8B2C-336439E93799}" destId="{F06484DD-73FE-48AE-B64E-CE79CA60FF9A}" srcOrd="0" destOrd="0" parTransId="{97648467-CF0F-4607-BD09-F7739F3C15B9}" sibTransId="{BBBE99DA-51E6-4792-B44E-66611DCE6D44}"/>
    <dgm:cxn modelId="{B7795C47-A803-4034-BC37-2EBF7E499B78}" type="presOf" srcId="{FA8AB423-338B-425E-B293-2A511B55CB87}" destId="{B06723F8-6B9B-47D8-A3CA-BE6079AE9CB6}" srcOrd="0" destOrd="0" presId="urn:microsoft.com/office/officeart/2005/8/layout/chevron2"/>
    <dgm:cxn modelId="{4BEC6983-BE9C-4451-8352-99EE7E7D7A8B}" srcId="{AC159BBB-8616-4012-B118-4BB9516F1FC5}" destId="{3098543D-0E01-4A52-9B04-13770FB10717}" srcOrd="1" destOrd="0" parTransId="{14675FC2-A5B2-4535-8C1D-D833D3D5678F}" sibTransId="{EF9D85E5-F1C4-4268-878C-7B15B0B5F228}"/>
    <dgm:cxn modelId="{3AE781F5-44BD-42A7-A963-E1D91653E55F}" srcId="{511404D2-E02A-431D-96F6-1F57F9AABC07}" destId="{E39A72AB-1E54-4D72-BAFF-9C42B2E28D79}" srcOrd="0" destOrd="0" parTransId="{940EBC06-34DB-4D27-A7EF-9F4C64464022}" sibTransId="{C1C03C8E-68B6-4837-9C56-014E21B2B9DB}"/>
    <dgm:cxn modelId="{1A9270BB-427D-4FEA-A1DD-146E9AE4EAEA}" type="presOf" srcId="{AC159BBB-8616-4012-B118-4BB9516F1FC5}" destId="{33C0FCBF-5BDD-4EFE-82DA-018152416EC2}" srcOrd="0" destOrd="0" presId="urn:microsoft.com/office/officeart/2005/8/layout/chevron2"/>
    <dgm:cxn modelId="{A44A492E-FAE7-4A9E-9626-1C4FA0CCC717}" type="presOf" srcId="{FA6312DE-ABE4-438A-8B2C-336439E93799}" destId="{D0FD01E9-E561-482D-913A-D5DFA2BC2804}" srcOrd="0" destOrd="0" presId="urn:microsoft.com/office/officeart/2005/8/layout/chevron2"/>
    <dgm:cxn modelId="{2251BD43-C2AC-480F-96F4-7BCDC3E2AFB7}" srcId="{AC159BBB-8616-4012-B118-4BB9516F1FC5}" destId="{D00E234B-DE9B-4ED2-9F47-72D6BC2E9C46}" srcOrd="3" destOrd="0" parTransId="{53ECCEE6-6A5B-4C82-9EFF-419291B6CEF7}" sibTransId="{FB3E31AA-D4F5-44A4-B975-A2F95838E479}"/>
    <dgm:cxn modelId="{0D7BED99-9824-48C5-8B84-75BCC1BE4C8C}" type="presOf" srcId="{D00E234B-DE9B-4ED2-9F47-72D6BC2E9C46}" destId="{3680AC3E-FF98-43AE-879F-A58E2E047BC1}" srcOrd="0" destOrd="0" presId="urn:microsoft.com/office/officeart/2005/8/layout/chevron2"/>
    <dgm:cxn modelId="{9F0AC1B1-7C8F-4194-89F7-9396ACC888BA}" type="presOf" srcId="{3D5FAEEC-183A-4250-830B-D9EBB620B319}" destId="{3DEC5419-ED7E-4C64-BF85-6A34A10AAAE0}" srcOrd="0" destOrd="0" presId="urn:microsoft.com/office/officeart/2005/8/layout/chevron2"/>
    <dgm:cxn modelId="{7E80DDB6-F14A-48C0-88A1-0982870D4F76}" type="presOf" srcId="{A795B575-17CB-4B95-BDB1-A506AD716CF1}" destId="{B849B101-85A6-43A3-8F2F-4B372B987599}" srcOrd="0" destOrd="0" presId="urn:microsoft.com/office/officeart/2005/8/layout/chevron2"/>
    <dgm:cxn modelId="{6EBE4C18-FE1A-46E7-9D29-A20EDD603F66}" type="presOf" srcId="{3098543D-0E01-4A52-9B04-13770FB10717}" destId="{2BEB8BF0-2E3E-4F87-A897-144949CD7C7A}" srcOrd="0" destOrd="0" presId="urn:microsoft.com/office/officeart/2005/8/layout/chevron2"/>
    <dgm:cxn modelId="{D4BBA206-47A2-4EF1-B625-D5BD6B71C597}" srcId="{AC159BBB-8616-4012-B118-4BB9516F1FC5}" destId="{CE90A61F-91C1-4488-8606-6DD58F074CAA}" srcOrd="2" destOrd="0" parTransId="{0CC2698B-BFAD-4417-9424-63AB35AA35DB}" sibTransId="{E75A9F96-81F4-417B-8308-4920CDF1D6B6}"/>
    <dgm:cxn modelId="{568EEA5B-9BE1-4E43-A484-81CFB9089872}" srcId="{AC159BBB-8616-4012-B118-4BB9516F1FC5}" destId="{0DC60D87-A82E-4FB8-BD09-ED44A1F6915B}" srcOrd="6" destOrd="0" parTransId="{041EA0AA-100A-4DD0-A8F9-5118E36AD37C}" sibTransId="{A3239F5B-1912-4416-8842-070650BD7933}"/>
    <dgm:cxn modelId="{3F30006B-0F0D-4EC1-BFDA-6A17ACB9A476}" type="presOf" srcId="{511404D2-E02A-431D-96F6-1F57F9AABC07}" destId="{07464C73-86AE-4397-8A91-16DDFE63BE13}" srcOrd="0" destOrd="0" presId="urn:microsoft.com/office/officeart/2005/8/layout/chevron2"/>
    <dgm:cxn modelId="{841F3335-9264-4AC5-ABEF-096DB92C7357}" type="presOf" srcId="{CE90A61F-91C1-4488-8606-6DD58F074CAA}" destId="{C89C13A1-AE99-42C5-9ADC-CEC92A68B87A}" srcOrd="0" destOrd="0" presId="urn:microsoft.com/office/officeart/2005/8/layout/chevron2"/>
    <dgm:cxn modelId="{8E3AE526-7D8B-4271-A611-BBC26C59D462}" srcId="{A795B575-17CB-4B95-BDB1-A506AD716CF1}" destId="{FA8AB423-338B-425E-B293-2A511B55CB87}" srcOrd="0" destOrd="0" parTransId="{171D0C24-6840-474A-8398-E0DFFDC7544F}" sibTransId="{CC1B1941-DEB3-4550-80C8-ADB85575A221}"/>
    <dgm:cxn modelId="{6DD8AF17-5A17-4A20-AB15-880E38C03AAF}" srcId="{D00E234B-DE9B-4ED2-9F47-72D6BC2E9C46}" destId="{980834A8-B47A-427F-B668-F7AC01E2A7C7}" srcOrd="0" destOrd="0" parTransId="{3079D4EF-6293-47AB-B750-7DA23021E0EA}" sibTransId="{A928776F-2364-4FFF-9C38-E23CFB43F102}"/>
    <dgm:cxn modelId="{506DB99C-E185-4280-9189-D4789A248578}" srcId="{3098543D-0E01-4A52-9B04-13770FB10717}" destId="{1EBBF57C-E173-4D33-B6F5-86AAD9393761}" srcOrd="0" destOrd="0" parTransId="{AC4F5F6A-C972-4551-A01A-921AF086836A}" sibTransId="{FA19BDD7-611B-4678-935B-01C248B83B3D}"/>
    <dgm:cxn modelId="{30F7433F-1576-4F87-A18C-495649DA4C4B}" type="presOf" srcId="{980834A8-B47A-427F-B668-F7AC01E2A7C7}" destId="{0EE12109-B741-4D4B-9701-06F114AD5CD5}" srcOrd="0" destOrd="0" presId="urn:microsoft.com/office/officeart/2005/8/layout/chevron2"/>
    <dgm:cxn modelId="{F06109E0-4453-4678-AFCD-131FFBA83332}" srcId="{0DC60D87-A82E-4FB8-BD09-ED44A1F6915B}" destId="{3D5FAEEC-183A-4250-830B-D9EBB620B319}" srcOrd="0" destOrd="0" parTransId="{9F942928-05B8-4CFF-99E7-FB20A8424062}" sibTransId="{B5A9C13A-352B-4F11-A608-EEBC9A58D9FF}"/>
    <dgm:cxn modelId="{30B0BA45-3A4A-416F-ACEF-623423FDFAD6}" type="presOf" srcId="{E39A72AB-1E54-4D72-BAFF-9C42B2E28D79}" destId="{88E9CF2A-5356-4162-A0DC-82A07FAB7F09}" srcOrd="0" destOrd="0" presId="urn:microsoft.com/office/officeart/2005/8/layout/chevron2"/>
    <dgm:cxn modelId="{B0CE73AC-F0A0-418E-AB4F-EAC529B07A27}" type="presOf" srcId="{1EBBF57C-E173-4D33-B6F5-86AAD9393761}" destId="{6C375B46-046A-41FC-9AB1-D1CAD9F3FAE6}" srcOrd="0" destOrd="0" presId="urn:microsoft.com/office/officeart/2005/8/layout/chevron2"/>
    <dgm:cxn modelId="{5FBD4A07-9D7E-4E68-B344-F9D18E4E221B}" srcId="{AC159BBB-8616-4012-B118-4BB9516F1FC5}" destId="{511404D2-E02A-431D-96F6-1F57F9AABC07}" srcOrd="5" destOrd="0" parTransId="{54A7AEDE-0FE3-4B8D-8B00-447D759F984B}" sibTransId="{31EC58D7-30E1-4A01-A08A-130D4BD3C9C3}"/>
    <dgm:cxn modelId="{23FF5F46-FD3D-497F-833E-4F221258C98D}" type="presOf" srcId="{0DC60D87-A82E-4FB8-BD09-ED44A1F6915B}" destId="{4C0DC38C-3275-4F3D-9DEF-503621A9A69A}" srcOrd="0" destOrd="0" presId="urn:microsoft.com/office/officeart/2005/8/layout/chevron2"/>
    <dgm:cxn modelId="{68C919AE-E989-4788-91CB-5D689F04E080}" type="presParOf" srcId="{33C0FCBF-5BDD-4EFE-82DA-018152416EC2}" destId="{33D81185-372E-4C07-A8CB-99EAE84465E1}" srcOrd="0" destOrd="0" presId="urn:microsoft.com/office/officeart/2005/8/layout/chevron2"/>
    <dgm:cxn modelId="{A25D75EC-37DD-4CAD-8530-13AD79E4FCD4}" type="presParOf" srcId="{33D81185-372E-4C07-A8CB-99EAE84465E1}" destId="{D0FD01E9-E561-482D-913A-D5DFA2BC2804}" srcOrd="0" destOrd="0" presId="urn:microsoft.com/office/officeart/2005/8/layout/chevron2"/>
    <dgm:cxn modelId="{3B5E4BB2-EA42-4440-80FA-62B99C669446}" type="presParOf" srcId="{33D81185-372E-4C07-A8CB-99EAE84465E1}" destId="{038EFD70-B165-42EF-83B8-6886CBE7EDC7}" srcOrd="1" destOrd="0" presId="urn:microsoft.com/office/officeart/2005/8/layout/chevron2"/>
    <dgm:cxn modelId="{466AA44F-CB37-4DB0-80AA-2F36B7D36C3B}" type="presParOf" srcId="{33C0FCBF-5BDD-4EFE-82DA-018152416EC2}" destId="{40CEFBAC-DAF3-48DF-AE72-3208BA2B6A2A}" srcOrd="1" destOrd="0" presId="urn:microsoft.com/office/officeart/2005/8/layout/chevron2"/>
    <dgm:cxn modelId="{BCB4A6E9-6C1D-483A-A24A-95BDD64D5EF4}" type="presParOf" srcId="{33C0FCBF-5BDD-4EFE-82DA-018152416EC2}" destId="{DD6408C4-416A-441E-85DE-38B28BE7F32F}" srcOrd="2" destOrd="0" presId="urn:microsoft.com/office/officeart/2005/8/layout/chevron2"/>
    <dgm:cxn modelId="{289640E7-AF49-428A-8B89-1BC7A868F928}" type="presParOf" srcId="{DD6408C4-416A-441E-85DE-38B28BE7F32F}" destId="{2BEB8BF0-2E3E-4F87-A897-144949CD7C7A}" srcOrd="0" destOrd="0" presId="urn:microsoft.com/office/officeart/2005/8/layout/chevron2"/>
    <dgm:cxn modelId="{CD2AF28C-1545-49B4-AD7B-90CAF12D06A7}" type="presParOf" srcId="{DD6408C4-416A-441E-85DE-38B28BE7F32F}" destId="{6C375B46-046A-41FC-9AB1-D1CAD9F3FAE6}" srcOrd="1" destOrd="0" presId="urn:microsoft.com/office/officeart/2005/8/layout/chevron2"/>
    <dgm:cxn modelId="{7443B1E4-BB3F-4EB3-BC55-9AAB79A70F10}" type="presParOf" srcId="{33C0FCBF-5BDD-4EFE-82DA-018152416EC2}" destId="{62B53E8E-CA5B-4581-82E0-2459826AF756}" srcOrd="3" destOrd="0" presId="urn:microsoft.com/office/officeart/2005/8/layout/chevron2"/>
    <dgm:cxn modelId="{8A110BD1-4996-4041-9DF6-5CE3CCD0B1C4}" type="presParOf" srcId="{33C0FCBF-5BDD-4EFE-82DA-018152416EC2}" destId="{1ECF5893-A63A-47A2-83C7-27A5BB9E903A}" srcOrd="4" destOrd="0" presId="urn:microsoft.com/office/officeart/2005/8/layout/chevron2"/>
    <dgm:cxn modelId="{2001D42C-0FCA-4781-A348-B267E253B630}" type="presParOf" srcId="{1ECF5893-A63A-47A2-83C7-27A5BB9E903A}" destId="{C89C13A1-AE99-42C5-9ADC-CEC92A68B87A}" srcOrd="0" destOrd="0" presId="urn:microsoft.com/office/officeart/2005/8/layout/chevron2"/>
    <dgm:cxn modelId="{9E04CE3B-BD3D-4D8F-8FAC-BBA5365595BD}" type="presParOf" srcId="{1ECF5893-A63A-47A2-83C7-27A5BB9E903A}" destId="{0541E73B-A395-4860-9CC3-3845C347C92B}" srcOrd="1" destOrd="0" presId="urn:microsoft.com/office/officeart/2005/8/layout/chevron2"/>
    <dgm:cxn modelId="{68221818-4D29-46B8-9CBE-7DA76775F610}" type="presParOf" srcId="{33C0FCBF-5BDD-4EFE-82DA-018152416EC2}" destId="{AD4287A3-AF8C-42C2-B538-BDAC818645F7}" srcOrd="5" destOrd="0" presId="urn:microsoft.com/office/officeart/2005/8/layout/chevron2"/>
    <dgm:cxn modelId="{F5C96944-79E4-416E-AA15-5B6A87E8F87F}" type="presParOf" srcId="{33C0FCBF-5BDD-4EFE-82DA-018152416EC2}" destId="{046417E2-3EAE-4EE9-9F0D-71EF51C08212}" srcOrd="6" destOrd="0" presId="urn:microsoft.com/office/officeart/2005/8/layout/chevron2"/>
    <dgm:cxn modelId="{7EFEF0E5-6E2F-4BFC-B061-74F245185833}" type="presParOf" srcId="{046417E2-3EAE-4EE9-9F0D-71EF51C08212}" destId="{3680AC3E-FF98-43AE-879F-A58E2E047BC1}" srcOrd="0" destOrd="0" presId="urn:microsoft.com/office/officeart/2005/8/layout/chevron2"/>
    <dgm:cxn modelId="{8F0265D9-E3A2-4920-BE1E-068B4270D1B5}" type="presParOf" srcId="{046417E2-3EAE-4EE9-9F0D-71EF51C08212}" destId="{0EE12109-B741-4D4B-9701-06F114AD5CD5}" srcOrd="1" destOrd="0" presId="urn:microsoft.com/office/officeart/2005/8/layout/chevron2"/>
    <dgm:cxn modelId="{5ED10B7F-B7ED-4E69-9F03-14B954F0F983}" type="presParOf" srcId="{33C0FCBF-5BDD-4EFE-82DA-018152416EC2}" destId="{2CB9B49A-E6FF-4BCB-BE6F-7F72093B110A}" srcOrd="7" destOrd="0" presId="urn:microsoft.com/office/officeart/2005/8/layout/chevron2"/>
    <dgm:cxn modelId="{BDF55215-EBBD-43A1-8E39-DA96CE8321F9}" type="presParOf" srcId="{33C0FCBF-5BDD-4EFE-82DA-018152416EC2}" destId="{DED589B0-3B4D-4526-964F-2147474E5F10}" srcOrd="8" destOrd="0" presId="urn:microsoft.com/office/officeart/2005/8/layout/chevron2"/>
    <dgm:cxn modelId="{9A46E0F9-CB22-48AE-89BF-843A979F9EC3}" type="presParOf" srcId="{DED589B0-3B4D-4526-964F-2147474E5F10}" destId="{B849B101-85A6-43A3-8F2F-4B372B987599}" srcOrd="0" destOrd="0" presId="urn:microsoft.com/office/officeart/2005/8/layout/chevron2"/>
    <dgm:cxn modelId="{BD94CD2E-0285-4932-8975-C367C24A7A04}" type="presParOf" srcId="{DED589B0-3B4D-4526-964F-2147474E5F10}" destId="{B06723F8-6B9B-47D8-A3CA-BE6079AE9CB6}" srcOrd="1" destOrd="0" presId="urn:microsoft.com/office/officeart/2005/8/layout/chevron2"/>
    <dgm:cxn modelId="{4D3E33C1-00C0-40A8-AFCD-2060062D516B}" type="presParOf" srcId="{33C0FCBF-5BDD-4EFE-82DA-018152416EC2}" destId="{3CE74DA8-7BF0-4B37-ACBA-D554FAA50CBE}" srcOrd="9" destOrd="0" presId="urn:microsoft.com/office/officeart/2005/8/layout/chevron2"/>
    <dgm:cxn modelId="{BA438DB5-A239-4546-A807-36D604525ACE}" type="presParOf" srcId="{33C0FCBF-5BDD-4EFE-82DA-018152416EC2}" destId="{ACEB2143-E4DF-4D1A-A31F-486BC0655BC9}" srcOrd="10" destOrd="0" presId="urn:microsoft.com/office/officeart/2005/8/layout/chevron2"/>
    <dgm:cxn modelId="{87B2268D-00F3-4BA0-8E23-51A2EDB3B0AE}" type="presParOf" srcId="{ACEB2143-E4DF-4D1A-A31F-486BC0655BC9}" destId="{07464C73-86AE-4397-8A91-16DDFE63BE13}" srcOrd="0" destOrd="0" presId="urn:microsoft.com/office/officeart/2005/8/layout/chevron2"/>
    <dgm:cxn modelId="{EC806A0B-4671-43C1-9768-23BEF026AC63}" type="presParOf" srcId="{ACEB2143-E4DF-4D1A-A31F-486BC0655BC9}" destId="{88E9CF2A-5356-4162-A0DC-82A07FAB7F09}" srcOrd="1" destOrd="0" presId="urn:microsoft.com/office/officeart/2005/8/layout/chevron2"/>
    <dgm:cxn modelId="{89F8E615-7493-4CD8-A682-D88D838E8CFE}" type="presParOf" srcId="{33C0FCBF-5BDD-4EFE-82DA-018152416EC2}" destId="{AAA56DF6-1ADA-417A-A0A6-08A02358A120}" srcOrd="11" destOrd="0" presId="urn:microsoft.com/office/officeart/2005/8/layout/chevron2"/>
    <dgm:cxn modelId="{4F57628A-2D64-4967-A4BD-8DE45C07B917}" type="presParOf" srcId="{33C0FCBF-5BDD-4EFE-82DA-018152416EC2}" destId="{F9E0E016-24F5-420E-9A61-031309EB8426}" srcOrd="12" destOrd="0" presId="urn:microsoft.com/office/officeart/2005/8/layout/chevron2"/>
    <dgm:cxn modelId="{B3D03E97-60CC-4CC7-ABC9-026453EF123C}" type="presParOf" srcId="{F9E0E016-24F5-420E-9A61-031309EB8426}" destId="{4C0DC38C-3275-4F3D-9DEF-503621A9A69A}" srcOrd="0" destOrd="0" presId="urn:microsoft.com/office/officeart/2005/8/layout/chevron2"/>
    <dgm:cxn modelId="{A57C65A2-E3CE-4095-84B3-0F4AC497D28B}" type="presParOf" srcId="{F9E0E016-24F5-420E-9A61-031309EB8426}" destId="{3DEC5419-ED7E-4C64-BF85-6A34A10AAAE0}"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14.05.2020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14.05.2020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359898"/>
            <a:ext cx="7406640" cy="2132998"/>
          </a:xfrm>
        </p:spPr>
        <p:txBody>
          <a:bodyPr/>
          <a:lstStyle/>
          <a:p>
            <a:pPr algn="ctr"/>
            <a:r>
              <a:rPr lang="ru-RU" dirty="0" smtClean="0"/>
              <a:t>Интерпретация социальной </a:t>
            </a:r>
            <a:r>
              <a:rPr lang="ru-RU" dirty="0" smtClean="0"/>
              <a:t>сферы, современные тенденции ее развития</a:t>
            </a:r>
            <a:endParaRPr lang="ru-RU" dirty="0"/>
          </a:p>
        </p:txBody>
      </p:sp>
      <p:sp>
        <p:nvSpPr>
          <p:cNvPr id="3" name="Подзаголовок 2"/>
          <p:cNvSpPr>
            <a:spLocks noGrp="1"/>
          </p:cNvSpPr>
          <p:nvPr>
            <p:ph type="subTitle" idx="1"/>
          </p:nvPr>
        </p:nvSpPr>
        <p:spPr>
          <a:xfrm>
            <a:off x="1403648" y="3068960"/>
            <a:ext cx="7406640" cy="1752600"/>
          </a:xfrm>
        </p:spPr>
        <p:txBody>
          <a:bodyPr/>
          <a:lstStyle/>
          <a:p>
            <a:pPr algn="r"/>
            <a:r>
              <a:rPr lang="ru-RU" dirty="0" smtClean="0"/>
              <a:t>Выполнил: к.с.н.,</a:t>
            </a:r>
          </a:p>
          <a:p>
            <a:pPr algn="r"/>
            <a:r>
              <a:rPr lang="ru-RU" dirty="0" err="1" smtClean="0"/>
              <a:t>Бахаровская</a:t>
            </a:r>
            <a:r>
              <a:rPr lang="ru-RU" dirty="0" smtClean="0"/>
              <a:t> Е.В.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jpg"/>
          <p:cNvPicPr>
            <a:picLocks noGrp="1" noChangeAspect="1"/>
          </p:cNvPicPr>
          <p:nvPr>
            <p:ph idx="1"/>
          </p:nvPr>
        </p:nvPicPr>
        <p:blipFill>
          <a:blip r:embed="rId2" cstate="print"/>
          <a:stretch>
            <a:fillRect/>
          </a:stretch>
        </p:blipFill>
        <p:spPr>
          <a:xfrm>
            <a:off x="1331640" y="836712"/>
            <a:ext cx="7056784" cy="525799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Социальная сфера как система</a:t>
            </a:r>
            <a:endParaRPr lang="ru-RU" dirty="0"/>
          </a:p>
        </p:txBody>
      </p:sp>
      <p:graphicFrame>
        <p:nvGraphicFramePr>
          <p:cNvPr id="4" name="Содержимое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Цель социальной сферы</a:t>
            </a:r>
            <a:endParaRPr lang="ru-RU" dirty="0"/>
          </a:p>
        </p:txBody>
      </p:sp>
      <p:sp>
        <p:nvSpPr>
          <p:cNvPr id="3" name="Содержимое 2"/>
          <p:cNvSpPr>
            <a:spLocks noGrp="1"/>
          </p:cNvSpPr>
          <p:nvPr>
            <p:ph idx="1"/>
          </p:nvPr>
        </p:nvSpPr>
        <p:spPr>
          <a:xfrm>
            <a:off x="395536" y="1447800"/>
            <a:ext cx="8538152" cy="4800600"/>
          </a:xfrm>
        </p:spPr>
        <p:txBody>
          <a:bodyPr/>
          <a:lstStyle/>
          <a:p>
            <a:pPr algn="just"/>
            <a:r>
              <a:rPr lang="ru-RU" b="1" i="1" dirty="0" smtClean="0">
                <a:solidFill>
                  <a:srgbClr val="002060"/>
                </a:solidFill>
              </a:rPr>
              <a:t>Цель: </a:t>
            </a:r>
            <a:r>
              <a:rPr lang="ru-RU" dirty="0" smtClean="0"/>
              <a:t>социальное развитие общества в целом, конкретного региона, направленное на изменение благосостояния, структуры потребностей и форм жизнедеятельности населения в меняющейся социальной и экономической среде.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Субъекты социальной сферы</a:t>
            </a:r>
            <a:endParaRPr lang="ru-RU" dirty="0"/>
          </a:p>
        </p:txBody>
      </p:sp>
      <p:sp>
        <p:nvSpPr>
          <p:cNvPr id="3" name="Содержимое 2"/>
          <p:cNvSpPr>
            <a:spLocks noGrp="1"/>
          </p:cNvSpPr>
          <p:nvPr>
            <p:ph idx="1"/>
          </p:nvPr>
        </p:nvSpPr>
        <p:spPr>
          <a:xfrm>
            <a:off x="899592" y="1447800"/>
            <a:ext cx="8034096" cy="4800600"/>
          </a:xfrm>
        </p:spPr>
        <p:txBody>
          <a:bodyPr>
            <a:normAutofit fontScale="85000" lnSpcReduction="10000"/>
          </a:bodyPr>
          <a:lstStyle/>
          <a:p>
            <a:pPr algn="just"/>
            <a:r>
              <a:rPr lang="ru-RU" dirty="0" smtClean="0"/>
              <a:t>государство;</a:t>
            </a:r>
          </a:p>
          <a:p>
            <a:pPr algn="just"/>
            <a:r>
              <a:rPr lang="ru-RU" dirty="0" smtClean="0"/>
              <a:t>государственные ведомства и учреждения; </a:t>
            </a:r>
          </a:p>
          <a:p>
            <a:pPr algn="just"/>
            <a:r>
              <a:rPr lang="ru-RU" dirty="0" smtClean="0"/>
              <a:t>органы местного самоуправления; </a:t>
            </a:r>
          </a:p>
          <a:p>
            <a:pPr algn="just"/>
            <a:r>
              <a:rPr lang="ru-RU" dirty="0" smtClean="0"/>
              <a:t>внебюджетные фонды; </a:t>
            </a:r>
          </a:p>
          <a:p>
            <a:pPr algn="just"/>
            <a:r>
              <a:rPr lang="ru-RU" dirty="0" smtClean="0"/>
              <a:t> общественные, религиозные, благотворительные или иные негосударственные объединения; </a:t>
            </a:r>
          </a:p>
          <a:p>
            <a:pPr algn="just"/>
            <a:r>
              <a:rPr lang="ru-RU" dirty="0" smtClean="0"/>
              <a:t> коммерческие структуры и бизнес; </a:t>
            </a:r>
          </a:p>
          <a:p>
            <a:pPr algn="just"/>
            <a:r>
              <a:rPr lang="ru-RU" dirty="0" smtClean="0"/>
              <a:t> профессиональные работники, занимающиеся разработкой и социальной политики, добровольцы; </a:t>
            </a:r>
          </a:p>
          <a:p>
            <a:pPr algn="just"/>
            <a:r>
              <a:rPr lang="ru-RU" dirty="0" smtClean="0"/>
              <a:t> граждане</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634082"/>
          </a:xfrm>
        </p:spPr>
        <p:txBody>
          <a:bodyPr>
            <a:normAutofit fontScale="90000"/>
          </a:bodyPr>
          <a:lstStyle/>
          <a:p>
            <a:pPr algn="ctr"/>
            <a:r>
              <a:rPr lang="ru-RU" dirty="0" smtClean="0"/>
              <a:t>Объекты социальной сферы</a:t>
            </a:r>
            <a:endParaRPr lang="ru-RU" dirty="0"/>
          </a:p>
        </p:txBody>
      </p:sp>
      <p:sp>
        <p:nvSpPr>
          <p:cNvPr id="3" name="Содержимое 2"/>
          <p:cNvSpPr>
            <a:spLocks noGrp="1"/>
          </p:cNvSpPr>
          <p:nvPr>
            <p:ph idx="1"/>
          </p:nvPr>
        </p:nvSpPr>
        <p:spPr>
          <a:xfrm>
            <a:off x="1435608" y="1124744"/>
            <a:ext cx="7498080" cy="5472608"/>
          </a:xfrm>
        </p:spPr>
        <p:txBody>
          <a:bodyPr>
            <a:normAutofit fontScale="77500" lnSpcReduction="20000"/>
          </a:bodyPr>
          <a:lstStyle/>
          <a:p>
            <a:pPr algn="just"/>
            <a:r>
              <a:rPr lang="ru-RU" b="1" i="1" dirty="0" smtClean="0"/>
              <a:t>Компоненты социальной инфраструктуры </a:t>
            </a:r>
            <a:r>
              <a:rPr lang="ru-RU" dirty="0" smtClean="0"/>
              <a:t>(материально-вещественные элементы, обеспечивающие условия жизнедеятельности человека в обществе — в производственной, политической и духовной областях, в семье, быту.);</a:t>
            </a:r>
          </a:p>
          <a:p>
            <a:pPr algn="just"/>
            <a:r>
              <a:rPr lang="ru-RU" b="1" i="1" dirty="0" smtClean="0"/>
              <a:t>Особые социальные отношения, возникающие в обществе </a:t>
            </a:r>
            <a:r>
              <a:rPr lang="ru-RU" dirty="0" smtClean="0"/>
              <a:t>(складывающиеся объективно отношения между людьми по поводу общественного положения, образа жизни людей, их групп и слоев, их равенства (социального) и неравенства в обществе, реализации принципов социальной справедливости, степени удовлетворения материальных, духовных и других потребностей людей, условий существования и развития личности, группы, класса).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e98b1.jpg"/>
          <p:cNvPicPr>
            <a:picLocks noGrp="1" noChangeAspect="1"/>
          </p:cNvPicPr>
          <p:nvPr>
            <p:ph idx="1"/>
          </p:nvPr>
        </p:nvPicPr>
        <p:blipFill>
          <a:blip r:embed="rId2" cstate="print"/>
          <a:stretch>
            <a:fillRect/>
          </a:stretch>
        </p:blipFill>
        <p:spPr>
          <a:xfrm>
            <a:off x="611560" y="358698"/>
            <a:ext cx="8064896" cy="602263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Функции социальной сферы</a:t>
            </a:r>
            <a:endParaRPr lang="ru-RU" dirty="0"/>
          </a:p>
        </p:txBody>
      </p:sp>
      <p:sp>
        <p:nvSpPr>
          <p:cNvPr id="3" name="Содержимое 2"/>
          <p:cNvSpPr>
            <a:spLocks noGrp="1"/>
          </p:cNvSpPr>
          <p:nvPr>
            <p:ph idx="1"/>
          </p:nvPr>
        </p:nvSpPr>
        <p:spPr>
          <a:xfrm>
            <a:off x="611560" y="1340768"/>
            <a:ext cx="8322128" cy="5184576"/>
          </a:xfrm>
        </p:spPr>
        <p:txBody>
          <a:bodyPr>
            <a:normAutofit fontScale="85000" lnSpcReduction="20000"/>
          </a:bodyPr>
          <a:lstStyle/>
          <a:p>
            <a:pPr marL="596646" indent="-514350" algn="just">
              <a:buAutoNum type="arabicPeriod"/>
            </a:pPr>
            <a:r>
              <a:rPr lang="ru-RU" b="1" dirty="0" smtClean="0"/>
              <a:t>Социального воспроизводства различных слоев и групп населения </a:t>
            </a:r>
            <a:r>
              <a:rPr lang="ru-RU" dirty="0" smtClean="0"/>
              <a:t>(рождение детей, формирование определенных навыков, знаний).</a:t>
            </a:r>
          </a:p>
          <a:p>
            <a:pPr marL="596646" indent="-514350" algn="just">
              <a:buAutoNum type="arabicPeriod"/>
            </a:pPr>
            <a:r>
              <a:rPr lang="ru-RU" b="1" dirty="0" err="1" smtClean="0"/>
              <a:t>Социорегулятивная</a:t>
            </a:r>
            <a:r>
              <a:rPr lang="ru-RU" b="1" dirty="0" smtClean="0"/>
              <a:t> (</a:t>
            </a:r>
            <a:r>
              <a:rPr lang="ru-RU" dirty="0" smtClean="0"/>
              <a:t>формирование системы норм, нравственных ценностей) </a:t>
            </a:r>
            <a:r>
              <a:rPr lang="ru-RU" b="1" dirty="0" smtClean="0"/>
              <a:t>.</a:t>
            </a:r>
          </a:p>
          <a:p>
            <a:pPr marL="596646" indent="-514350" algn="just">
              <a:buAutoNum type="arabicPeriod"/>
            </a:pPr>
            <a:r>
              <a:rPr lang="ru-RU" b="1" dirty="0" smtClean="0"/>
              <a:t>Социокультурная (</a:t>
            </a:r>
            <a:r>
              <a:rPr lang="ru-RU" dirty="0" smtClean="0"/>
              <a:t>приобщение человека и различных социальных групп к духовной сфере жизнедеятельности).</a:t>
            </a:r>
          </a:p>
          <a:p>
            <a:pPr marL="596646" indent="-514350" algn="just">
              <a:buAutoNum type="arabicPeriod"/>
            </a:pPr>
            <a:r>
              <a:rPr lang="ru-RU" b="1" dirty="0" err="1" smtClean="0"/>
              <a:t>Социодинамическая</a:t>
            </a:r>
            <a:r>
              <a:rPr lang="ru-RU" dirty="0" smtClean="0"/>
              <a:t> (повышение качества жизни населения). </a:t>
            </a:r>
          </a:p>
          <a:p>
            <a:pPr marL="596646" indent="-514350" algn="just">
              <a:buAutoNum type="arabicPeriod"/>
            </a:pPr>
            <a:r>
              <a:rPr lang="ru-RU" b="1" dirty="0" err="1" smtClean="0"/>
              <a:t>Социозащитная</a:t>
            </a:r>
            <a:r>
              <a:rPr lang="ru-RU" dirty="0" smtClean="0"/>
              <a:t> (обеспечивает социальные гарантии и права, социальную помощь и поддержку нетрудоспособным, уязвимым слоям общества ). </a:t>
            </a:r>
          </a:p>
          <a:p>
            <a:pPr marL="596646" indent="-514350">
              <a:buAutoNum type="arabicPeriod"/>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endParaRPr lang="ru-RU" dirty="0"/>
          </a:p>
        </p:txBody>
      </p:sp>
      <p:pic>
        <p:nvPicPr>
          <p:cNvPr id="4" name="Содержимое 3" descr="iO3RFHK6K.jpg"/>
          <p:cNvPicPr>
            <a:picLocks noGrp="1" noChangeAspect="1"/>
          </p:cNvPicPr>
          <p:nvPr>
            <p:ph idx="1"/>
          </p:nvPr>
        </p:nvPicPr>
        <p:blipFill>
          <a:blip r:embed="rId2" cstate="print"/>
          <a:stretch>
            <a:fillRect/>
          </a:stretch>
        </p:blipFill>
        <p:spPr>
          <a:xfrm>
            <a:off x="1115616" y="620688"/>
            <a:ext cx="7488832" cy="597666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Структура социальной сферы</a:t>
            </a:r>
            <a:br>
              <a:rPr lang="ru-RU" dirty="0" smtClean="0"/>
            </a:br>
            <a:r>
              <a:rPr lang="ru-RU" dirty="0" smtClean="0"/>
              <a:t>(С.А. </a:t>
            </a:r>
            <a:r>
              <a:rPr lang="ru-RU" dirty="0" err="1" smtClean="0"/>
              <a:t>Шавель</a:t>
            </a:r>
            <a:r>
              <a:rPr lang="ru-RU" dirty="0" smtClean="0"/>
              <a:t>)</a:t>
            </a:r>
            <a:endParaRPr lang="ru-RU" dirty="0"/>
          </a:p>
        </p:txBody>
      </p:sp>
      <p:sp>
        <p:nvSpPr>
          <p:cNvPr id="3" name="Содержимое 2"/>
          <p:cNvSpPr>
            <a:spLocks noGrp="1"/>
          </p:cNvSpPr>
          <p:nvPr>
            <p:ph idx="1"/>
          </p:nvPr>
        </p:nvSpPr>
        <p:spPr>
          <a:xfrm>
            <a:off x="1187624" y="1447800"/>
            <a:ext cx="7746064" cy="4800600"/>
          </a:xfrm>
        </p:spPr>
        <p:txBody>
          <a:bodyPr>
            <a:normAutofit fontScale="85000" lnSpcReduction="20000"/>
          </a:bodyPr>
          <a:lstStyle/>
          <a:p>
            <a:pPr algn="just"/>
            <a:r>
              <a:rPr lang="ru-RU" dirty="0" smtClean="0"/>
              <a:t>1. Определенные классы и социальные группы (социально-демографические, этнические территориальные и др.) и отношения между ними.</a:t>
            </a:r>
          </a:p>
          <a:p>
            <a:pPr algn="just"/>
            <a:r>
              <a:rPr lang="ru-RU" dirty="0" smtClean="0"/>
              <a:t>2. Социальная инфраструктура как совокупность отраслей народного хозяйства и видов общественно полезной деятельности направленных на оказание услуг человеку.</a:t>
            </a:r>
          </a:p>
          <a:p>
            <a:pPr algn="just"/>
            <a:r>
              <a:rPr lang="ru-RU" dirty="0" smtClean="0"/>
              <a:t>3. Социальные интересы, потребности индивидов и социальных групп.</a:t>
            </a:r>
          </a:p>
          <a:p>
            <a:pPr algn="just"/>
            <a:r>
              <a:rPr lang="ru-RU" dirty="0" smtClean="0"/>
              <a:t>4. Принципы и требования социальной справедливости, условия и гарантии ее осуществления. </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562074"/>
          </a:xfrm>
        </p:spPr>
        <p:txBody>
          <a:bodyPr>
            <a:normAutofit fontScale="90000"/>
          </a:bodyPr>
          <a:lstStyle/>
          <a:p>
            <a:pPr lvl="0" algn="ctr"/>
            <a:r>
              <a:rPr lang="ru-RU" dirty="0" smtClean="0"/>
              <a:t/>
            </a:r>
            <a:br>
              <a:rPr lang="ru-RU" dirty="0" smtClean="0"/>
            </a:br>
            <a:r>
              <a:rPr lang="ru-RU" dirty="0" smtClean="0"/>
              <a:t>Структура социальной сферы</a:t>
            </a:r>
            <a:endParaRPr lang="ru-RU" dirty="0"/>
          </a:p>
        </p:txBody>
      </p:sp>
      <p:graphicFrame>
        <p:nvGraphicFramePr>
          <p:cNvPr id="4" name="Содержимое 3"/>
          <p:cNvGraphicFramePr>
            <a:graphicFrameLocks noGrp="1"/>
          </p:cNvGraphicFramePr>
          <p:nvPr>
            <p:ph idx="1"/>
          </p:nvPr>
        </p:nvGraphicFramePr>
        <p:xfrm>
          <a:off x="1435100" y="1196752"/>
          <a:ext cx="749935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Общие моменты</a:t>
            </a:r>
            <a:endParaRPr lang="ru-RU" dirty="0"/>
          </a:p>
        </p:txBody>
      </p:sp>
      <p:sp>
        <p:nvSpPr>
          <p:cNvPr id="3" name="Содержимое 2"/>
          <p:cNvSpPr>
            <a:spLocks noGrp="1"/>
          </p:cNvSpPr>
          <p:nvPr>
            <p:ph idx="1"/>
          </p:nvPr>
        </p:nvSpPr>
        <p:spPr>
          <a:xfrm>
            <a:off x="395536" y="1447800"/>
            <a:ext cx="8538152" cy="4800600"/>
          </a:xfrm>
        </p:spPr>
        <p:txBody>
          <a:bodyPr/>
          <a:lstStyle/>
          <a:p>
            <a:pPr algn="just"/>
            <a:r>
              <a:rPr lang="ru-RU" dirty="0" smtClean="0"/>
              <a:t>Значимым компонентом жизнедеятельности человека выступает ОБЩЕСТВО. </a:t>
            </a:r>
            <a:endParaRPr lang="ru-RU" dirty="0"/>
          </a:p>
        </p:txBody>
      </p:sp>
      <p:pic>
        <p:nvPicPr>
          <p:cNvPr id="4" name="Рисунок 3" descr="las-organizaciones-como-sistemas-sociales.jpg"/>
          <p:cNvPicPr>
            <a:picLocks noChangeAspect="1"/>
          </p:cNvPicPr>
          <p:nvPr/>
        </p:nvPicPr>
        <p:blipFill>
          <a:blip r:embed="rId2" cstate="print"/>
          <a:stretch>
            <a:fillRect/>
          </a:stretch>
        </p:blipFill>
        <p:spPr>
          <a:xfrm>
            <a:off x="3275856" y="2572248"/>
            <a:ext cx="5868144" cy="38788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Структура социальной сферы</a:t>
            </a:r>
            <a:endParaRPr lang="ru-RU" dirty="0"/>
          </a:p>
        </p:txBody>
      </p:sp>
      <p:sp>
        <p:nvSpPr>
          <p:cNvPr id="3" name="Содержимое 2"/>
          <p:cNvSpPr>
            <a:spLocks noGrp="1"/>
          </p:cNvSpPr>
          <p:nvPr>
            <p:ph idx="1"/>
          </p:nvPr>
        </p:nvSpPr>
        <p:spPr>
          <a:xfrm>
            <a:off x="1435608" y="1447800"/>
            <a:ext cx="7498080" cy="5410200"/>
          </a:xfrm>
        </p:spPr>
        <p:txBody>
          <a:bodyPr>
            <a:normAutofit fontScale="85000" lnSpcReduction="20000"/>
          </a:bodyPr>
          <a:lstStyle/>
          <a:p>
            <a:pPr lvl="0" algn="just"/>
            <a:r>
              <a:rPr lang="ru-RU" b="1" i="1" dirty="0" smtClean="0"/>
              <a:t>государственная сфера</a:t>
            </a:r>
            <a:r>
              <a:rPr lang="ru-RU" dirty="0" smtClean="0"/>
              <a:t>: область, предоставляющая социально-значимые блага и услуги;  </a:t>
            </a:r>
          </a:p>
          <a:p>
            <a:pPr lvl="0" algn="just"/>
            <a:r>
              <a:rPr lang="ru-RU" b="1" i="1" dirty="0" smtClean="0"/>
              <a:t>добровольно – общественная сфера</a:t>
            </a:r>
            <a:r>
              <a:rPr lang="ru-RU" dirty="0" smtClean="0"/>
              <a:t>: производятся смешанные общественные блага ограниченного доступа (муниципального уровня, спортивные клубы, федерации и т.д.);</a:t>
            </a:r>
          </a:p>
          <a:p>
            <a:pPr lvl="0" algn="just"/>
            <a:r>
              <a:rPr lang="ru-RU" b="1" i="1" dirty="0" smtClean="0"/>
              <a:t>смешанная сфера</a:t>
            </a:r>
            <a:r>
              <a:rPr lang="ru-RU" dirty="0" smtClean="0"/>
              <a:t>: производятся смешанные общественные блага, в том числе социально значимые услуги. Он представлен организациями смешанных форм собственности;</a:t>
            </a:r>
          </a:p>
          <a:p>
            <a:pPr lvl="0" algn="just"/>
            <a:r>
              <a:rPr lang="ru-RU" b="1" i="1" dirty="0" smtClean="0"/>
              <a:t>частная сфера</a:t>
            </a:r>
            <a:r>
              <a:rPr lang="ru-RU" dirty="0" smtClean="0"/>
              <a:t>: производятся частные блага на коммерческой основе. </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7584" y="332656"/>
            <a:ext cx="8106104" cy="5915744"/>
          </a:xfrm>
        </p:spPr>
        <p:txBody>
          <a:bodyPr>
            <a:normAutofit/>
          </a:bodyPr>
          <a:lstStyle/>
          <a:p>
            <a:pPr algn="just"/>
            <a:endParaRPr lang="ru-RU" dirty="0" smtClean="0"/>
          </a:p>
          <a:p>
            <a:pPr algn="just"/>
            <a:endParaRPr lang="ru-RU" dirty="0" smtClean="0"/>
          </a:p>
          <a:p>
            <a:pPr algn="just"/>
            <a:r>
              <a:rPr lang="ru-RU" dirty="0" smtClean="0"/>
              <a:t>Президент России Владимир Путин считает, что финансированию социальной сферы нужно уделять особое внимание, так как без нее невозможно рассчитывать на разработку инноваций. Об этом он заявил заседании Совета по стратегическому развитию и национальным проектам в среду, 25 декабря 2019 г.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05OUHQT0.jpg"/>
          <p:cNvPicPr>
            <a:picLocks noGrp="1" noChangeAspect="1"/>
          </p:cNvPicPr>
          <p:nvPr>
            <p:ph idx="1"/>
          </p:nvPr>
        </p:nvPicPr>
        <p:blipFill>
          <a:blip r:embed="rId2" cstate="print"/>
          <a:stretch>
            <a:fillRect/>
          </a:stretch>
        </p:blipFill>
        <p:spPr>
          <a:xfrm>
            <a:off x="251520" y="404664"/>
            <a:ext cx="8640960" cy="5976664"/>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115616" y="620688"/>
            <a:ext cx="7818072" cy="5627712"/>
          </a:xfrm>
        </p:spPr>
        <p:txBody>
          <a:bodyPr>
            <a:normAutofit fontScale="92500" lnSpcReduction="20000"/>
          </a:bodyPr>
          <a:lstStyle/>
          <a:p>
            <a:pPr algn="just"/>
            <a:r>
              <a:rPr lang="ru-RU" dirty="0" smtClean="0"/>
              <a:t>«По поводу важности таких направлений как социальная сфера: образование, здравоохранение, наука. Это очевидно. Мы все за то, чтобы уделить особое внимание этим направлениям, за этим будущее, потому что инновации невозможны в стране, где плохо со здравоохранением, либо образование не развивается должным образом. Какие там инновации? Безусловно, это одно из ключевых направлений», — приводит ТАСС слова Путина (</a:t>
            </a:r>
            <a:r>
              <a:rPr lang="en-US" dirty="0" smtClean="0"/>
              <a:t>https://iz.ru/958397/2019-12-25/putin-otmetil-vazhnost-finansirovaniia-sotcialnoi-sfery</a:t>
            </a:r>
            <a:r>
              <a:rPr lang="ru-RU" dirty="0" smtClean="0"/>
              <a:t>).</a:t>
            </a:r>
          </a:p>
          <a:p>
            <a:pPr algn="just"/>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smtClean="0"/>
              <a:t>Отдельные аспекты реформирования социальной сферы в 2019 г. </a:t>
            </a:r>
            <a:endParaRPr lang="ru-RU" sz="3200" dirty="0"/>
          </a:p>
        </p:txBody>
      </p:sp>
      <p:sp>
        <p:nvSpPr>
          <p:cNvPr id="3" name="Содержимое 2"/>
          <p:cNvSpPr>
            <a:spLocks noGrp="1"/>
          </p:cNvSpPr>
          <p:nvPr>
            <p:ph idx="1"/>
          </p:nvPr>
        </p:nvSpPr>
        <p:spPr>
          <a:xfrm>
            <a:off x="1115616" y="1447800"/>
            <a:ext cx="7818072" cy="5221560"/>
          </a:xfrm>
        </p:spPr>
        <p:txBody>
          <a:bodyPr>
            <a:normAutofit fontScale="85000" lnSpcReduction="10000"/>
          </a:bodyPr>
          <a:lstStyle/>
          <a:p>
            <a:r>
              <a:rPr lang="ru-RU" dirty="0" smtClean="0"/>
              <a:t>Обновление поликлиник;</a:t>
            </a:r>
          </a:p>
          <a:p>
            <a:r>
              <a:rPr lang="ru-RU" dirty="0" smtClean="0"/>
              <a:t>Решение проблемы обеспечения лекарственными препаратами;</a:t>
            </a:r>
          </a:p>
          <a:p>
            <a:r>
              <a:rPr lang="ru-RU" dirty="0" smtClean="0"/>
              <a:t>Внедрение мероприятий по борьбе с курением и алкоголизмом населения;</a:t>
            </a:r>
          </a:p>
          <a:p>
            <a:r>
              <a:rPr lang="ru-RU" dirty="0" smtClean="0"/>
              <a:t>Ограничение на </a:t>
            </a:r>
            <a:r>
              <a:rPr lang="ru-RU" dirty="0" err="1" smtClean="0"/>
              <a:t>гаджеты</a:t>
            </a:r>
            <a:r>
              <a:rPr lang="ru-RU" dirty="0" smtClean="0"/>
              <a:t> в школах;</a:t>
            </a:r>
          </a:p>
          <a:p>
            <a:r>
              <a:rPr lang="ru-RU" dirty="0" smtClean="0"/>
              <a:t>Внедрение новых образовательных стандартов;</a:t>
            </a:r>
          </a:p>
          <a:p>
            <a:r>
              <a:rPr lang="ru-RU" dirty="0" smtClean="0"/>
              <a:t>Переход на цифровое телевещание;</a:t>
            </a:r>
          </a:p>
          <a:p>
            <a:r>
              <a:rPr lang="ru-RU" dirty="0" smtClean="0"/>
              <a:t>Обсуждение вопроса пенсионных накоплений;</a:t>
            </a:r>
          </a:p>
          <a:p>
            <a:r>
              <a:rPr lang="ru-RU" dirty="0" smtClean="0"/>
              <a:t>Поддержка семей с детьми;</a:t>
            </a:r>
          </a:p>
          <a:p>
            <a:r>
              <a:rPr lang="ru-RU" dirty="0" smtClean="0"/>
              <a:t>Ведение дискуссии о рабочем времени и др. </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800px-Продолжительность_жизни_в_России_1959-2017.png"/>
          <p:cNvPicPr>
            <a:picLocks noGrp="1" noChangeAspect="1"/>
          </p:cNvPicPr>
          <p:nvPr>
            <p:ph idx="1"/>
          </p:nvPr>
        </p:nvPicPr>
        <p:blipFill>
          <a:blip r:embed="rId2" cstate="print"/>
          <a:srcRect/>
          <a:stretch>
            <a:fillRect/>
          </a:stretch>
        </p:blipFill>
        <p:spPr>
          <a:xfrm>
            <a:off x="323528" y="188640"/>
            <a:ext cx="8640960" cy="648072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p:cNvPicPr>
            <a:picLocks noGrp="1" noChangeAspect="1" noChangeArrowheads="1"/>
          </p:cNvPicPr>
          <p:nvPr>
            <p:ph idx="1"/>
          </p:nvPr>
        </p:nvPicPr>
        <p:blipFill>
          <a:blip r:embed="rId2" cstate="print"/>
          <a:srcRect l="26466" t="26397" r="30325" b="15536"/>
          <a:stretch>
            <a:fillRect/>
          </a:stretch>
        </p:blipFill>
        <p:spPr bwMode="auto">
          <a:xfrm>
            <a:off x="467544" y="0"/>
            <a:ext cx="8424936" cy="6857999"/>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f8342e13f0a9ed618bae2287f5532c16.jpg"/>
          <p:cNvPicPr>
            <a:picLocks noGrp="1" noChangeAspect="1"/>
          </p:cNvPicPr>
          <p:nvPr>
            <p:ph idx="1"/>
          </p:nvPr>
        </p:nvPicPr>
        <p:blipFill>
          <a:blip r:embed="rId2" cstate="print"/>
          <a:srcRect/>
          <a:stretch>
            <a:fillRect/>
          </a:stretch>
        </p:blipFill>
        <p:spPr>
          <a:xfrm>
            <a:off x="755576" y="404664"/>
            <a:ext cx="8178874" cy="619268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LZANJTE1.jpg"/>
          <p:cNvPicPr>
            <a:picLocks noGrp="1" noChangeAspect="1"/>
          </p:cNvPicPr>
          <p:nvPr>
            <p:ph idx="1"/>
          </p:nvPr>
        </p:nvPicPr>
        <p:blipFill>
          <a:blip r:embed="rId2" cstate="print"/>
          <a:stretch>
            <a:fillRect/>
          </a:stretch>
        </p:blipFill>
        <p:spPr>
          <a:xfrm>
            <a:off x="-180528" y="0"/>
            <a:ext cx="9324528"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okazateli.jpg"/>
          <p:cNvPicPr>
            <a:picLocks noGrp="1" noChangeAspect="1"/>
          </p:cNvPicPr>
          <p:nvPr>
            <p:ph idx="1"/>
          </p:nvPr>
        </p:nvPicPr>
        <p:blipFill>
          <a:blip r:embed="rId2" cstate="print"/>
          <a:stretch>
            <a:fillRect/>
          </a:stretch>
        </p:blipFill>
        <p:spPr>
          <a:xfrm>
            <a:off x="0" y="0"/>
            <a:ext cx="9144000" cy="6857999"/>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0"/>
            <a:ext cx="7498080" cy="1143000"/>
          </a:xfrm>
        </p:spPr>
        <p:txBody>
          <a:bodyPr>
            <a:normAutofit fontScale="90000"/>
          </a:bodyPr>
          <a:lstStyle/>
          <a:p>
            <a:pPr algn="ctr"/>
            <a:r>
              <a:rPr lang="ru-RU" dirty="0" smtClean="0"/>
              <a:t>Подходы к понятию «общество» </a:t>
            </a:r>
            <a:endParaRPr lang="ru-RU" dirty="0"/>
          </a:p>
        </p:txBody>
      </p:sp>
      <p:sp>
        <p:nvSpPr>
          <p:cNvPr id="3" name="Содержимое 2"/>
          <p:cNvSpPr>
            <a:spLocks noGrp="1"/>
          </p:cNvSpPr>
          <p:nvPr>
            <p:ph idx="1"/>
          </p:nvPr>
        </p:nvSpPr>
        <p:spPr>
          <a:xfrm>
            <a:off x="827584" y="1124744"/>
            <a:ext cx="8106104" cy="5472608"/>
          </a:xfrm>
        </p:spPr>
        <p:txBody>
          <a:bodyPr>
            <a:normAutofit fontScale="77500" lnSpcReduction="20000"/>
          </a:bodyPr>
          <a:lstStyle/>
          <a:p>
            <a:pPr algn="just"/>
            <a:r>
              <a:rPr lang="ru-RU" i="1" dirty="0" smtClean="0">
                <a:solidFill>
                  <a:srgbClr val="002060"/>
                </a:solidFill>
              </a:rPr>
              <a:t>группа лиц, объединившихся для современной деятельности</a:t>
            </a:r>
            <a:r>
              <a:rPr lang="ru-RU" i="1" dirty="0" smtClean="0"/>
              <a:t> </a:t>
            </a:r>
            <a:r>
              <a:rPr lang="ru-RU" dirty="0" smtClean="0"/>
              <a:t>по реализации общих для них целей и интересов (общество книголюбов, общество любителей пива, общество трезвости и т.д.);</a:t>
            </a:r>
          </a:p>
          <a:p>
            <a:pPr algn="just"/>
            <a:r>
              <a:rPr lang="ru-RU" dirty="0" smtClean="0"/>
              <a:t>определенный </a:t>
            </a:r>
            <a:r>
              <a:rPr lang="ru-RU" i="1" dirty="0" smtClean="0">
                <a:solidFill>
                  <a:srgbClr val="002060"/>
                </a:solidFill>
              </a:rPr>
              <a:t>этап в развитии человечества </a:t>
            </a:r>
            <a:r>
              <a:rPr lang="ru-RU" dirty="0" smtClean="0"/>
              <a:t>или страны (первобытное общество, феодальное общество и т.п.);</a:t>
            </a:r>
          </a:p>
          <a:p>
            <a:pPr algn="just"/>
            <a:r>
              <a:rPr lang="ru-RU" dirty="0" smtClean="0"/>
              <a:t>характеристика </a:t>
            </a:r>
            <a:r>
              <a:rPr lang="ru-RU" i="1" dirty="0" smtClean="0">
                <a:solidFill>
                  <a:srgbClr val="002060"/>
                </a:solidFill>
              </a:rPr>
              <a:t>качественного состояния </a:t>
            </a:r>
            <a:r>
              <a:rPr lang="ru-RU" dirty="0" smtClean="0"/>
              <a:t>того или иного этапа в развитии человечества или страны.</a:t>
            </a:r>
          </a:p>
          <a:p>
            <a:pPr algn="just"/>
            <a:r>
              <a:rPr lang="ru-RU" i="1" dirty="0" smtClean="0">
                <a:solidFill>
                  <a:srgbClr val="002060"/>
                </a:solidFill>
              </a:rPr>
              <a:t>часть материального мира</a:t>
            </a:r>
            <a:r>
              <a:rPr lang="ru-RU" dirty="0" smtClean="0"/>
              <a:t>, которая обособилась от природы и определенным образом взаимодействует с нею. В этом смысле обществом называют совокупность всех форм объединения и способов взаимодействия людей. </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XQOM5VUV.jpg"/>
          <p:cNvPicPr>
            <a:picLocks noGrp="1" noChangeAspect="1"/>
          </p:cNvPicPr>
          <p:nvPr>
            <p:ph idx="1"/>
          </p:nvPr>
        </p:nvPicPr>
        <p:blipFill>
          <a:blip r:embed="rId2" cstate="print"/>
          <a:stretch>
            <a:fillRect/>
          </a:stretch>
        </p:blipFill>
        <p:spPr>
          <a:xfrm>
            <a:off x="0" y="0"/>
            <a:ext cx="9144000" cy="666936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94161-native.v850.jpg"/>
          <p:cNvPicPr>
            <a:picLocks noGrp="1" noChangeAspect="1"/>
          </p:cNvPicPr>
          <p:nvPr>
            <p:ph idx="1"/>
          </p:nvPr>
        </p:nvPicPr>
        <p:blipFill>
          <a:blip r:embed="rId2" cstate="print"/>
          <a:stretch>
            <a:fillRect/>
          </a:stretch>
        </p:blipFill>
        <p:spPr>
          <a:xfrm>
            <a:off x="539552" y="332656"/>
            <a:ext cx="7992888" cy="6237312"/>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Механизмы управления социальной сферой</a:t>
            </a:r>
            <a:endParaRPr lang="ru-RU" dirty="0"/>
          </a:p>
        </p:txBody>
      </p:sp>
      <p:sp>
        <p:nvSpPr>
          <p:cNvPr id="3" name="Содержимое 2"/>
          <p:cNvSpPr>
            <a:spLocks noGrp="1"/>
          </p:cNvSpPr>
          <p:nvPr>
            <p:ph idx="1"/>
          </p:nvPr>
        </p:nvSpPr>
        <p:spPr>
          <a:xfrm>
            <a:off x="1115616" y="1447800"/>
            <a:ext cx="7818072" cy="4800600"/>
          </a:xfrm>
        </p:spPr>
        <p:txBody>
          <a:bodyPr>
            <a:normAutofit lnSpcReduction="10000"/>
          </a:bodyPr>
          <a:lstStyle/>
          <a:p>
            <a:pPr marL="596646" indent="-514350">
              <a:buAutoNum type="arabicPeriod"/>
            </a:pPr>
            <a:r>
              <a:rPr lang="ru-RU" dirty="0" smtClean="0"/>
              <a:t>Реализация социальной политики государства;</a:t>
            </a:r>
          </a:p>
          <a:p>
            <a:pPr marL="596646" indent="-514350">
              <a:buAutoNum type="arabicPeriod"/>
            </a:pPr>
            <a:r>
              <a:rPr lang="ru-RU" dirty="0" smtClean="0"/>
              <a:t>Совершенствование социального законодательства;</a:t>
            </a:r>
          </a:p>
          <a:p>
            <a:pPr marL="596646" indent="-514350">
              <a:buAutoNum type="arabicPeriod"/>
            </a:pPr>
            <a:r>
              <a:rPr lang="ru-RU" dirty="0" smtClean="0"/>
              <a:t>Применение программно-целевого метода;</a:t>
            </a:r>
          </a:p>
          <a:p>
            <a:pPr marL="596646" indent="-514350">
              <a:buAutoNum type="arabicPeriod"/>
            </a:pPr>
            <a:r>
              <a:rPr lang="ru-RU" dirty="0" smtClean="0"/>
              <a:t>Использование форм стратегического планирования;</a:t>
            </a:r>
          </a:p>
          <a:p>
            <a:pPr marL="596646" indent="-514350">
              <a:buAutoNum type="arabicPeriod"/>
            </a:pPr>
            <a:r>
              <a:rPr lang="ru-RU" dirty="0" smtClean="0"/>
              <a:t>Расчет эффективности управления социальной сферой. </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Социальная политика как механизм менеджмента социальной сферы</a:t>
            </a:r>
            <a:endParaRPr lang="ru-RU" sz="3600" dirty="0"/>
          </a:p>
        </p:txBody>
      </p:sp>
      <p:sp>
        <p:nvSpPr>
          <p:cNvPr id="3" name="Содержимое 2"/>
          <p:cNvSpPr>
            <a:spLocks noGrp="1"/>
          </p:cNvSpPr>
          <p:nvPr>
            <p:ph idx="1"/>
          </p:nvPr>
        </p:nvSpPr>
        <p:spPr>
          <a:xfrm>
            <a:off x="1043608" y="1447800"/>
            <a:ext cx="7890080" cy="4800600"/>
          </a:xfrm>
        </p:spPr>
        <p:txBody>
          <a:bodyPr>
            <a:normAutofit fontScale="85000" lnSpcReduction="10000"/>
          </a:bodyPr>
          <a:lstStyle/>
          <a:p>
            <a:pPr algn="just"/>
            <a:r>
              <a:rPr lang="ru-RU" dirty="0" smtClean="0"/>
              <a:t>Наиболее значимой </a:t>
            </a:r>
            <a:r>
              <a:rPr lang="ru-RU" dirty="0" err="1" smtClean="0"/>
              <a:t>детерминантой</a:t>
            </a:r>
            <a:r>
              <a:rPr lang="ru-RU" dirty="0" smtClean="0"/>
              <a:t> самодвижения социальной сферы является социальная политика государства. </a:t>
            </a:r>
          </a:p>
          <a:p>
            <a:pPr algn="just"/>
            <a:r>
              <a:rPr lang="ru-RU" b="1" i="1" dirty="0" smtClean="0">
                <a:solidFill>
                  <a:srgbClr val="002060"/>
                </a:solidFill>
              </a:rPr>
              <a:t>Социальная политика </a:t>
            </a:r>
            <a:r>
              <a:rPr lang="ru-RU" dirty="0" smtClean="0"/>
              <a:t>— одно из важнейших направлений, составная часть внутренней политики государства. Она призвана обеспечить расширенное воспроизводство населения, гармонизацию общественных отношении, политическую стабильность, гражданское согласие и реализуется через государственные решения, социальные мероприятия и программы. </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R9JIQ52K.jpg"/>
          <p:cNvPicPr>
            <a:picLocks noGrp="1" noChangeAspect="1"/>
          </p:cNvPicPr>
          <p:nvPr>
            <p:ph idx="1"/>
          </p:nvPr>
        </p:nvPicPr>
        <p:blipFill>
          <a:blip r:embed="rId2" cstate="print"/>
          <a:stretch>
            <a:fillRect/>
          </a:stretch>
        </p:blipFill>
        <p:spPr>
          <a:xfrm>
            <a:off x="323528" y="404664"/>
            <a:ext cx="8568952" cy="6048671"/>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3600" dirty="0" smtClean="0"/>
              <a:t>Подходы к исследованию социальной политики государства</a:t>
            </a:r>
            <a:endParaRPr lang="ru-RU" sz="3600" dirty="0"/>
          </a:p>
        </p:txBody>
      </p:sp>
      <p:sp>
        <p:nvSpPr>
          <p:cNvPr id="3" name="Содержимое 2"/>
          <p:cNvSpPr>
            <a:spLocks noGrp="1"/>
          </p:cNvSpPr>
          <p:nvPr>
            <p:ph idx="1"/>
          </p:nvPr>
        </p:nvSpPr>
        <p:spPr>
          <a:xfrm>
            <a:off x="1435608" y="1447800"/>
            <a:ext cx="7498080" cy="5077544"/>
          </a:xfrm>
        </p:spPr>
        <p:txBody>
          <a:bodyPr>
            <a:normAutofit fontScale="77500" lnSpcReduction="20000"/>
          </a:bodyPr>
          <a:lstStyle/>
          <a:p>
            <a:pPr lvl="0" algn="just"/>
            <a:r>
              <a:rPr lang="ru-RU" dirty="0" smtClean="0"/>
              <a:t>общественные действия по решению проблем, затрагивающих все общество;</a:t>
            </a:r>
          </a:p>
          <a:p>
            <a:pPr lvl="0" algn="just"/>
            <a:r>
              <a:rPr lang="ru-RU" dirty="0" smtClean="0"/>
              <a:t>совокупность базовых ценностей современного общества;</a:t>
            </a:r>
          </a:p>
          <a:p>
            <a:pPr lvl="0" algn="just"/>
            <a:r>
              <a:rPr lang="ru-RU" dirty="0" smtClean="0"/>
              <a:t>деятельность государства и общественных организаций по регулированию социальной сферы;</a:t>
            </a:r>
          </a:p>
          <a:p>
            <a:pPr lvl="0" algn="just"/>
            <a:r>
              <a:rPr lang="ru-RU" dirty="0" smtClean="0"/>
              <a:t>система государственных  мер по поддержанию общественных групп, которые в силу определенных обстоятельств оказались в более трудном положении, чем другие;</a:t>
            </a:r>
          </a:p>
          <a:p>
            <a:pPr lvl="0" algn="just"/>
            <a:r>
              <a:rPr lang="ru-RU" dirty="0" smtClean="0"/>
              <a:t>институт, смягчающий негативные последствия социального неравенства через систему перераспределительных мероприятий.</a:t>
            </a:r>
          </a:p>
          <a:p>
            <a:pPr algn="just"/>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Совершенствование социального законодательства</a:t>
            </a:r>
            <a:endParaRPr lang="ru-RU" dirty="0"/>
          </a:p>
        </p:txBody>
      </p:sp>
      <p:sp>
        <p:nvSpPr>
          <p:cNvPr id="3" name="Содержимое 2"/>
          <p:cNvSpPr>
            <a:spLocks noGrp="1"/>
          </p:cNvSpPr>
          <p:nvPr>
            <p:ph idx="1"/>
          </p:nvPr>
        </p:nvSpPr>
        <p:spPr>
          <a:xfrm>
            <a:off x="1043608" y="1447800"/>
            <a:ext cx="7890080" cy="4800600"/>
          </a:xfrm>
        </p:spPr>
        <p:txBody>
          <a:bodyPr>
            <a:normAutofit fontScale="92500" lnSpcReduction="20000"/>
          </a:bodyPr>
          <a:lstStyle/>
          <a:p>
            <a:pPr algn="just"/>
            <a:r>
              <a:rPr lang="ru-RU" dirty="0" smtClean="0"/>
              <a:t>Распоряжение Правительства РФ «Об утверждении Стратегии развития воспитания в РФ на период до 2025 г.» от 29 мая  2015 г.  №  996-р;</a:t>
            </a:r>
          </a:p>
          <a:p>
            <a:pPr algn="just"/>
            <a:r>
              <a:rPr lang="ru-RU" dirty="0" smtClean="0"/>
              <a:t>Указ Президента РФ «О Стратегии развития здравоохранения в РФ на период до 2025 г.» от 6 июня 2019 года N 254 ;</a:t>
            </a:r>
          </a:p>
          <a:p>
            <a:pPr algn="just"/>
            <a:r>
              <a:rPr lang="ru-RU" dirty="0" smtClean="0"/>
              <a:t>Распоряжение Правительства РФ «О Стратегии государственной культурной политики на период до 2030 г.» от 29 февраля 2016 г. № 326-р </a:t>
            </a:r>
          </a:p>
          <a:p>
            <a:pPr algn="just"/>
            <a:r>
              <a:rPr lang="ru-RU" dirty="0" smtClean="0"/>
              <a:t> </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Совершенствование социального законодательства</a:t>
            </a:r>
            <a:endParaRPr lang="ru-RU" dirty="0"/>
          </a:p>
        </p:txBody>
      </p:sp>
      <p:sp>
        <p:nvSpPr>
          <p:cNvPr id="3" name="Содержимое 2"/>
          <p:cNvSpPr>
            <a:spLocks noGrp="1"/>
          </p:cNvSpPr>
          <p:nvPr>
            <p:ph idx="1"/>
          </p:nvPr>
        </p:nvSpPr>
        <p:spPr/>
        <p:txBody>
          <a:bodyPr>
            <a:normAutofit lnSpcReduction="10000"/>
          </a:bodyPr>
          <a:lstStyle/>
          <a:p>
            <a:r>
              <a:rPr lang="ru-RU" dirty="0" smtClean="0"/>
              <a:t>Распоряжение Правительства РФ «Об утверждении Стратегии развития ЖКХ РФ на период до 2020 г.» от 26 января 2016 года N 80-р;</a:t>
            </a:r>
          </a:p>
          <a:p>
            <a:r>
              <a:rPr lang="ru-RU" dirty="0" smtClean="0"/>
              <a:t>Распоряжение Правительства РФ «Об утверждении Концепции федеральной целевой программы "Развитие внутреннего и въездного туризма в Российской Федерации (2019-2025 годы)» от 5 мая 2018 года N 872-р  и др. </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Применение программно-целевого метода</a:t>
            </a:r>
            <a:endParaRPr lang="ru-RU" dirty="0"/>
          </a:p>
        </p:txBody>
      </p:sp>
      <p:sp>
        <p:nvSpPr>
          <p:cNvPr id="3" name="Содержимое 2"/>
          <p:cNvSpPr>
            <a:spLocks noGrp="1"/>
          </p:cNvSpPr>
          <p:nvPr>
            <p:ph idx="1"/>
          </p:nvPr>
        </p:nvSpPr>
        <p:spPr>
          <a:xfrm>
            <a:off x="539552" y="1447800"/>
            <a:ext cx="8394136" cy="4800600"/>
          </a:xfrm>
        </p:spPr>
        <p:txBody>
          <a:bodyPr>
            <a:normAutofit lnSpcReduction="10000"/>
          </a:bodyPr>
          <a:lstStyle/>
          <a:p>
            <a:pPr algn="just"/>
            <a:r>
              <a:rPr lang="ru-RU" dirty="0" smtClean="0"/>
              <a:t>Программно-целевой подход - это наиболее общее понятие, характеризующее применение отдельных элементов программно-целевого планирования в практике принятия плановых решений по экономическому и социальному развитию объекта управления (особенно на начальных этапах разработки планов при формировании целей и определении основных путей их достижения).</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9e98b1.jpg"/>
          <p:cNvPicPr>
            <a:picLocks noGrp="1" noChangeAspect="1"/>
          </p:cNvPicPr>
          <p:nvPr>
            <p:ph idx="1"/>
          </p:nvPr>
        </p:nvPicPr>
        <p:blipFill>
          <a:blip r:embed="rId2" cstate="print"/>
          <a:stretch>
            <a:fillRect/>
          </a:stretch>
        </p:blipFill>
        <p:spPr>
          <a:xfrm>
            <a:off x="1043608" y="980728"/>
            <a:ext cx="7632848" cy="54006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Основные сферы общества</a:t>
            </a:r>
            <a:endParaRPr lang="ru-RU" dirty="0"/>
          </a:p>
        </p:txBody>
      </p:sp>
      <p:pic>
        <p:nvPicPr>
          <p:cNvPr id="4" name="Содержимое 3" descr="13.png-3.jpg"/>
          <p:cNvPicPr>
            <a:picLocks noGrp="1" noChangeAspect="1"/>
          </p:cNvPicPr>
          <p:nvPr>
            <p:ph idx="1"/>
          </p:nvPr>
        </p:nvPicPr>
        <p:blipFill>
          <a:blip r:embed="rId2" cstate="print"/>
          <a:stretch>
            <a:fillRect/>
          </a:stretch>
        </p:blipFill>
        <p:spPr>
          <a:xfrm>
            <a:off x="0" y="188640"/>
            <a:ext cx="9144000" cy="666936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Применение программно-целевого метода</a:t>
            </a:r>
            <a:endParaRPr lang="ru-RU" dirty="0"/>
          </a:p>
        </p:txBody>
      </p:sp>
      <p:sp>
        <p:nvSpPr>
          <p:cNvPr id="3" name="Содержимое 2"/>
          <p:cNvSpPr>
            <a:spLocks noGrp="1"/>
          </p:cNvSpPr>
          <p:nvPr>
            <p:ph idx="1"/>
          </p:nvPr>
        </p:nvSpPr>
        <p:spPr>
          <a:xfrm>
            <a:off x="899592" y="1447800"/>
            <a:ext cx="8034096" cy="4933528"/>
          </a:xfrm>
        </p:spPr>
        <p:txBody>
          <a:bodyPr>
            <a:normAutofit fontScale="92500" lnSpcReduction="20000"/>
          </a:bodyPr>
          <a:lstStyle/>
          <a:p>
            <a:pPr algn="just"/>
            <a:r>
              <a:rPr lang="ru-RU" dirty="0" smtClean="0"/>
              <a:t>Программно-целевое планирование - это метод управления экономическим и социальным развитием страны (региона, отрасли, комплекса предприятий) с помощью разработки и осуществления специфических плановых документов - комплексных целевых программ. </a:t>
            </a:r>
          </a:p>
          <a:p>
            <a:pPr algn="just"/>
            <a:r>
              <a:rPr lang="ru-RU" dirty="0" smtClean="0"/>
              <a:t>Программно-целевое планирование построено по логической схеме: «цели - пути их достижения - способы (инструменты) достижения цели - средства, необходимые для достижения цели».</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Применение программно-целевого метода</a:t>
            </a:r>
            <a:endParaRPr lang="ru-RU" dirty="0"/>
          </a:p>
        </p:txBody>
      </p:sp>
      <p:sp>
        <p:nvSpPr>
          <p:cNvPr id="6" name="Содержимое 5"/>
          <p:cNvSpPr>
            <a:spLocks noGrp="1"/>
          </p:cNvSpPr>
          <p:nvPr>
            <p:ph idx="1"/>
          </p:nvPr>
        </p:nvSpPr>
        <p:spPr>
          <a:xfrm>
            <a:off x="1043608" y="1772816"/>
            <a:ext cx="7890080" cy="4800600"/>
          </a:xfrm>
        </p:spPr>
        <p:txBody>
          <a:bodyPr>
            <a:normAutofit fontScale="85000" lnSpcReduction="10000"/>
          </a:bodyPr>
          <a:lstStyle/>
          <a:p>
            <a:pPr algn="just"/>
            <a:r>
              <a:rPr lang="ru-RU" b="1" i="1" dirty="0" smtClean="0">
                <a:solidFill>
                  <a:srgbClr val="002060"/>
                </a:solidFill>
              </a:rPr>
              <a:t>Комплексная целевая программа (КЦП, программа) </a:t>
            </a:r>
            <a:r>
              <a:rPr lang="ru-RU" dirty="0" smtClean="0"/>
              <a:t>представляет собой директивный и адресный документ, увязывающий по ресурсам, исполнителям и срокам осуществления комплекс социально-экономических, производственных, научно-исследовательских, организационно-хозяйственных и других заданий и мероприятий, направленных на решение наиболее важной и насущной проблемы эффективными путями в установленные сроки.</a:t>
            </a:r>
          </a:p>
          <a:p>
            <a:pPr algn="just"/>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Применение программно-целевого метода</a:t>
            </a:r>
            <a:endParaRPr lang="ru-RU" dirty="0"/>
          </a:p>
        </p:txBody>
      </p:sp>
      <p:sp>
        <p:nvSpPr>
          <p:cNvPr id="3" name="Содержимое 2"/>
          <p:cNvSpPr>
            <a:spLocks noGrp="1"/>
          </p:cNvSpPr>
          <p:nvPr>
            <p:ph idx="1"/>
          </p:nvPr>
        </p:nvSpPr>
        <p:spPr>
          <a:xfrm>
            <a:off x="971600" y="1447800"/>
            <a:ext cx="7962088" cy="4800600"/>
          </a:xfrm>
        </p:spPr>
        <p:txBody>
          <a:bodyPr>
            <a:normAutofit/>
          </a:bodyPr>
          <a:lstStyle/>
          <a:p>
            <a:pPr algn="just"/>
            <a:r>
              <a:rPr lang="ru-RU" dirty="0" smtClean="0"/>
              <a:t>Наиболее интенсивно программно-целевое планирование используется в России с 2000 года для решения социально-экономических проблем, связанных с качеством жизни, демографией, приоритетным развитием наукоемких отраслей, а также отраслей сферы услуг (туризма, культуры, гостиничного хозяйства и т. д.).</a:t>
            </a: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Особенности КЦП</a:t>
            </a:r>
            <a:endParaRPr lang="ru-RU" dirty="0"/>
          </a:p>
        </p:txBody>
      </p:sp>
      <p:sp>
        <p:nvSpPr>
          <p:cNvPr id="3" name="Содержимое 2"/>
          <p:cNvSpPr>
            <a:spLocks noGrp="1"/>
          </p:cNvSpPr>
          <p:nvPr>
            <p:ph idx="1"/>
          </p:nvPr>
        </p:nvSpPr>
        <p:spPr>
          <a:xfrm>
            <a:off x="1435608" y="1196752"/>
            <a:ext cx="7498080" cy="5051648"/>
          </a:xfrm>
        </p:spPr>
        <p:txBody>
          <a:bodyPr>
            <a:normAutofit fontScale="70000" lnSpcReduction="20000"/>
          </a:bodyPr>
          <a:lstStyle/>
          <a:p>
            <a:pPr algn="just"/>
            <a:r>
              <a:rPr lang="ru-RU" dirty="0" smtClean="0"/>
              <a:t>программа решает наиболее важную, приоритетную проблему, которая четко очерчена и локализована;</a:t>
            </a:r>
          </a:p>
          <a:p>
            <a:pPr algn="just"/>
            <a:r>
              <a:rPr lang="ru-RU" dirty="0" smtClean="0"/>
              <a:t>- цели, задачи и мероприятия программы конкретизированы под программную проблему, обеспечивая ее решение в необходимые, установленные сроки;</a:t>
            </a:r>
          </a:p>
          <a:p>
            <a:pPr algn="just"/>
            <a:r>
              <a:rPr lang="ru-RU" dirty="0" smtClean="0"/>
              <a:t>- мероприятия и выделенные для их реализации ресурсы носят адресный характер;</a:t>
            </a:r>
          </a:p>
          <a:p>
            <a:pPr algn="just"/>
            <a:r>
              <a:rPr lang="ru-RU" dirty="0" smtClean="0"/>
              <a:t>- программа обеспечивается ресурсами в приоритетном порядке, в полном объеме и в установленные сроки как по количеству, так и по качеству;</a:t>
            </a:r>
          </a:p>
          <a:p>
            <a:pPr algn="just"/>
            <a:r>
              <a:rPr lang="ru-RU" dirty="0" smtClean="0"/>
              <a:t>- программы в основном носят межотраслевой, межрегиональный характер;</a:t>
            </a:r>
          </a:p>
          <a:p>
            <a:pPr algn="just"/>
            <a:r>
              <a:rPr lang="ru-RU" dirty="0" smtClean="0"/>
              <a:t>- программы носят локальный и эпизодический характер.</a:t>
            </a:r>
          </a:p>
          <a:p>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прог.jpg"/>
          <p:cNvPicPr>
            <a:picLocks noGrp="1" noChangeAspect="1"/>
          </p:cNvPicPr>
          <p:nvPr>
            <p:ph idx="1"/>
          </p:nvPr>
        </p:nvPicPr>
        <p:blipFill>
          <a:blip r:embed="rId2" cstate="print"/>
          <a:stretch>
            <a:fillRect/>
          </a:stretch>
        </p:blipFill>
        <p:spPr>
          <a:xfrm>
            <a:off x="179512" y="188640"/>
            <a:ext cx="8964488" cy="6408712"/>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18.jpg"/>
          <p:cNvPicPr>
            <a:picLocks noGrp="1" noChangeAspect="1"/>
          </p:cNvPicPr>
          <p:nvPr>
            <p:ph idx="1"/>
          </p:nvPr>
        </p:nvPicPr>
        <p:blipFill>
          <a:blip r:embed="rId2" cstate="print"/>
          <a:stretch>
            <a:fillRect/>
          </a:stretch>
        </p:blipFill>
        <p:spPr>
          <a:xfrm>
            <a:off x="323528" y="188640"/>
            <a:ext cx="8820472" cy="666936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Y37PTDEZ.jpg"/>
          <p:cNvPicPr>
            <a:picLocks noGrp="1" noChangeAspect="1"/>
          </p:cNvPicPr>
          <p:nvPr>
            <p:ph idx="1"/>
          </p:nvPr>
        </p:nvPicPr>
        <p:blipFill>
          <a:blip r:embed="rId2" cstate="print"/>
          <a:stretch>
            <a:fillRect/>
          </a:stretch>
        </p:blipFill>
        <p:spPr>
          <a:xfrm>
            <a:off x="179512" y="188640"/>
            <a:ext cx="8964488" cy="666936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Использование форм стратегического планирования</a:t>
            </a:r>
            <a:endParaRPr lang="ru-RU" dirty="0"/>
          </a:p>
        </p:txBody>
      </p:sp>
      <p:sp>
        <p:nvSpPr>
          <p:cNvPr id="3" name="Содержимое 2"/>
          <p:cNvSpPr>
            <a:spLocks noGrp="1"/>
          </p:cNvSpPr>
          <p:nvPr>
            <p:ph idx="1"/>
          </p:nvPr>
        </p:nvSpPr>
        <p:spPr/>
        <p:txBody>
          <a:bodyPr>
            <a:normAutofit fontScale="92500" lnSpcReduction="10000"/>
          </a:bodyPr>
          <a:lstStyle/>
          <a:p>
            <a:pPr lvl="0"/>
            <a:endParaRPr lang="ru-RU" dirty="0" smtClean="0"/>
          </a:p>
          <a:p>
            <a:pPr algn="just"/>
            <a:r>
              <a:rPr lang="ru-RU" dirty="0" smtClean="0"/>
              <a:t>Дорожная карта – это наглядное представление пошагового сценария развития определенного объекта – отдельного продукта, класса продуктов, некоторой технологии, группы смежных технологий, бизнеса, компании, объединяющей несколько </a:t>
            </a:r>
            <a:r>
              <a:rPr lang="ru-RU" dirty="0" err="1" smtClean="0"/>
              <a:t>бизнес-единиц</a:t>
            </a:r>
            <a:r>
              <a:rPr lang="ru-RU" dirty="0" smtClean="0"/>
              <a:t>, целой отрасли, индустрии и даже плана достижения политических, социальных и т.т. Целей.</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Использование форм стратегического планирования</a:t>
            </a:r>
            <a:endParaRPr lang="ru-RU" dirty="0"/>
          </a:p>
        </p:txBody>
      </p:sp>
      <p:sp>
        <p:nvSpPr>
          <p:cNvPr id="3" name="Содержимое 2"/>
          <p:cNvSpPr>
            <a:spLocks noGrp="1"/>
          </p:cNvSpPr>
          <p:nvPr>
            <p:ph idx="1"/>
          </p:nvPr>
        </p:nvSpPr>
        <p:spPr>
          <a:xfrm>
            <a:off x="1115616" y="1447800"/>
            <a:ext cx="7818072" cy="4800600"/>
          </a:xfrm>
        </p:spPr>
        <p:txBody>
          <a:bodyPr>
            <a:normAutofit/>
          </a:bodyPr>
          <a:lstStyle/>
          <a:p>
            <a:pPr algn="just"/>
            <a:r>
              <a:rPr lang="ru-RU" dirty="0" smtClean="0"/>
              <a:t>Иногда дорожное картирование используется как синоним </a:t>
            </a:r>
            <a:r>
              <a:rPr lang="ru-RU" dirty="0" err="1" smtClean="0"/>
              <a:t>бизнес-планирования</a:t>
            </a:r>
            <a:r>
              <a:rPr lang="ru-RU" dirty="0" smtClean="0"/>
              <a:t> либо </a:t>
            </a:r>
            <a:r>
              <a:rPr lang="ru-RU" dirty="0" err="1" smtClean="0"/>
              <a:t>форсайта</a:t>
            </a:r>
            <a:r>
              <a:rPr lang="ru-RU" dirty="0" smtClean="0"/>
              <a:t>. </a:t>
            </a:r>
          </a:p>
          <a:p>
            <a:pPr algn="just"/>
            <a:r>
              <a:rPr lang="ru-RU" b="1" dirty="0" smtClean="0"/>
              <a:t>Бизнес-план</a:t>
            </a:r>
            <a:r>
              <a:rPr lang="ru-RU" dirty="0" smtClean="0"/>
              <a:t> — план, программа осуществления </a:t>
            </a:r>
            <a:r>
              <a:rPr lang="ru-RU" dirty="0" err="1" smtClean="0"/>
              <a:t>бизнес-операции</a:t>
            </a:r>
            <a:r>
              <a:rPr lang="ru-RU" dirty="0" smtClean="0"/>
              <a:t>, действий фирмы, содержащая сведения о фирме, товаре, его производстве, рынках сбыта, маркетинге, организации операций и их эффективности.</a:t>
            </a:r>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Использование форм стратегического планирования</a:t>
            </a:r>
            <a:endParaRPr lang="ru-RU" dirty="0"/>
          </a:p>
        </p:txBody>
      </p:sp>
      <p:sp>
        <p:nvSpPr>
          <p:cNvPr id="3" name="Содержимое 2"/>
          <p:cNvSpPr>
            <a:spLocks noGrp="1"/>
          </p:cNvSpPr>
          <p:nvPr>
            <p:ph idx="1"/>
          </p:nvPr>
        </p:nvSpPr>
        <p:spPr>
          <a:xfrm>
            <a:off x="1043608" y="1447800"/>
            <a:ext cx="7890080" cy="4800600"/>
          </a:xfrm>
        </p:spPr>
        <p:txBody>
          <a:bodyPr>
            <a:normAutofit fontScale="85000" lnSpcReduction="20000"/>
          </a:bodyPr>
          <a:lstStyle/>
          <a:p>
            <a:pPr algn="just"/>
            <a:r>
              <a:rPr lang="ru-RU" b="1" dirty="0" smtClean="0"/>
              <a:t>Форсайт</a:t>
            </a:r>
            <a:r>
              <a:rPr lang="ru-RU" dirty="0" smtClean="0"/>
              <a:t> (от  </a:t>
            </a:r>
            <a:r>
              <a:rPr lang="ru-RU" dirty="0" err="1" smtClean="0"/>
              <a:t>англ.</a:t>
            </a:r>
            <a:r>
              <a:rPr lang="ru-RU" i="1" dirty="0" err="1" smtClean="0"/>
              <a:t>foresight</a:t>
            </a:r>
            <a:r>
              <a:rPr lang="ru-RU" dirty="0" smtClean="0"/>
              <a:t> — предвидение) — методика долгосрочного прогнозирования научно технологического и социального развития, основанная на опросе экспертов. </a:t>
            </a:r>
          </a:p>
          <a:p>
            <a:pPr algn="just"/>
            <a:r>
              <a:rPr lang="ru-RU" dirty="0" smtClean="0"/>
              <a:t>Разработка и представление дорожной карты может служить частным методом представления результатов </a:t>
            </a:r>
            <a:r>
              <a:rPr lang="ru-RU" dirty="0" err="1" smtClean="0"/>
              <a:t>форсайта</a:t>
            </a:r>
            <a:r>
              <a:rPr lang="ru-RU" dirty="0" smtClean="0"/>
              <a:t>. Форсайт, как целая группа методов долгосрочного прогнозирования научно-технологического и социального развития, намного шире дорожного картирования в инструментальном плане, сосредоточен на глобальных вопросах того или иного общественного сектора, а посему более масштабен. </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Определение понятия «социальная сфера»</a:t>
            </a:r>
            <a:endParaRPr lang="ru-RU" dirty="0"/>
          </a:p>
        </p:txBody>
      </p:sp>
      <p:sp>
        <p:nvSpPr>
          <p:cNvPr id="3" name="Содержимое 2"/>
          <p:cNvSpPr>
            <a:spLocks noGrp="1"/>
          </p:cNvSpPr>
          <p:nvPr>
            <p:ph idx="1"/>
          </p:nvPr>
        </p:nvSpPr>
        <p:spPr>
          <a:xfrm>
            <a:off x="971600" y="1447800"/>
            <a:ext cx="7962088" cy="4800600"/>
          </a:xfrm>
        </p:spPr>
        <p:txBody>
          <a:bodyPr>
            <a:normAutofit fontScale="92500" lnSpcReduction="10000"/>
          </a:bodyPr>
          <a:lstStyle/>
          <a:p>
            <a:pPr lvl="0" algn="just"/>
            <a:r>
              <a:rPr lang="ru-RU" b="1" u="sng" dirty="0" smtClean="0">
                <a:solidFill>
                  <a:srgbClr val="002060"/>
                </a:solidFill>
              </a:rPr>
              <a:t>Социальная сфера</a:t>
            </a:r>
            <a:r>
              <a:rPr lang="ru-RU" dirty="0" smtClean="0"/>
              <a:t> — совокупность отраслей, предприятий, организаций, непосредственным образом связанных и определяющих образ и уровень жизни людей, их благосостояние и потребление .</a:t>
            </a:r>
          </a:p>
          <a:p>
            <a:pPr lvl="0" algn="just"/>
            <a:r>
              <a:rPr lang="ru-RU" b="1" u="sng" dirty="0" smtClean="0">
                <a:solidFill>
                  <a:srgbClr val="002060"/>
                </a:solidFill>
              </a:rPr>
              <a:t>СОЦИАЛЬНАЯ СФЕРА</a:t>
            </a:r>
            <a:r>
              <a:rPr lang="ru-RU" dirty="0" smtClean="0"/>
              <a:t>  – система социальных отраслей и институтов, общественных отношений, обеспечивающих сбережение, формирование, развитие и поддержание необходимого качества человеческого потенциала </a:t>
            </a:r>
          </a:p>
          <a:p>
            <a:endParaRPr lang="ru-RU"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Плюсы использования дорожного картирования</a:t>
            </a:r>
            <a:endParaRPr lang="ru-RU" dirty="0"/>
          </a:p>
        </p:txBody>
      </p:sp>
      <p:sp>
        <p:nvSpPr>
          <p:cNvPr id="3" name="Содержимое 2"/>
          <p:cNvSpPr>
            <a:spLocks noGrp="1"/>
          </p:cNvSpPr>
          <p:nvPr>
            <p:ph idx="1"/>
          </p:nvPr>
        </p:nvSpPr>
        <p:spPr>
          <a:xfrm>
            <a:off x="827584" y="1447800"/>
            <a:ext cx="8106104" cy="5149552"/>
          </a:xfrm>
        </p:spPr>
        <p:txBody>
          <a:bodyPr>
            <a:normAutofit fontScale="70000" lnSpcReduction="20000"/>
          </a:bodyPr>
          <a:lstStyle/>
          <a:p>
            <a:r>
              <a:rPr lang="ru-RU" dirty="0" smtClean="0"/>
              <a:t>Создание дорожной карты – это, прежде всего, эффективное планирование  всех областей и факторов, которые могут воздействовать на объект управления.</a:t>
            </a:r>
          </a:p>
          <a:p>
            <a:r>
              <a:rPr lang="ru-RU" dirty="0" smtClean="0"/>
              <a:t>Дорожные карты включают такую точную характеристику, как время. </a:t>
            </a:r>
          </a:p>
          <a:p>
            <a:r>
              <a:rPr lang="ru-RU" dirty="0" smtClean="0"/>
              <a:t>С помощью дорожных карт обнаруживаются пробелы (недочеты) в планах организаций или целых отраслей. </a:t>
            </a:r>
          </a:p>
          <a:p>
            <a:r>
              <a:rPr lang="ru-RU" dirty="0" smtClean="0"/>
              <a:t>На каждом этапе процесса создания дорожной карты акцент делается на нескольких самых важных аспектах. С помощью дорожных карт удается ставить более реалистичные цели.</a:t>
            </a:r>
          </a:p>
          <a:p>
            <a:r>
              <a:rPr lang="ru-RU" dirty="0" smtClean="0"/>
              <a:t>Дорожная  карта  вырабатывает своеобразный «путеводитель» для руководителей.</a:t>
            </a:r>
          </a:p>
          <a:p>
            <a:r>
              <a:rPr lang="ru-RU" dirty="0" smtClean="0"/>
              <a:t>Совместное использование нескольких дорожных карт позволяет стратегически использовать технологии в смежных областях деятельности.</a:t>
            </a:r>
          </a:p>
          <a:p>
            <a:r>
              <a:rPr lang="ru-RU" dirty="0" smtClean="0"/>
              <a:t>Создание дорожных карт подразумевает  активный обмен информацией между  субъектами различного вида и уровня. </a:t>
            </a: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4377032_132389092.pdf-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iNHX8KLT7.jpg"/>
          <p:cNvPicPr>
            <a:picLocks noGrp="1" noChangeAspect="1"/>
          </p:cNvPicPr>
          <p:nvPr>
            <p:ph idx="1"/>
          </p:nvPr>
        </p:nvPicPr>
        <p:blipFill>
          <a:blip r:embed="rId2" cstate="print"/>
          <a:stretch>
            <a:fillRect/>
          </a:stretch>
        </p:blipFill>
        <p:spPr>
          <a:xfrm>
            <a:off x="395536" y="236712"/>
            <a:ext cx="8568952" cy="6621288"/>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76к.jpg"/>
          <p:cNvPicPr>
            <a:picLocks noGrp="1" noChangeAspect="1"/>
          </p:cNvPicPr>
          <p:nvPr>
            <p:ph idx="1"/>
          </p:nvPr>
        </p:nvPicPr>
        <p:blipFill>
          <a:blip r:embed="rId2" cstate="print"/>
          <a:stretch>
            <a:fillRect/>
          </a:stretch>
        </p:blipFill>
        <p:spPr>
          <a:xfrm>
            <a:off x="395536" y="188640"/>
            <a:ext cx="8424936" cy="666936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Расчет эффективности управления социальной сферой</a:t>
            </a:r>
            <a:endParaRPr lang="ru-RU" dirty="0"/>
          </a:p>
        </p:txBody>
      </p:sp>
      <p:sp>
        <p:nvSpPr>
          <p:cNvPr id="3" name="Содержимое 2"/>
          <p:cNvSpPr>
            <a:spLocks noGrp="1"/>
          </p:cNvSpPr>
          <p:nvPr>
            <p:ph idx="1"/>
          </p:nvPr>
        </p:nvSpPr>
        <p:spPr/>
        <p:txBody>
          <a:bodyPr/>
          <a:lstStyle/>
          <a:p>
            <a:pPr algn="just"/>
            <a:r>
              <a:rPr lang="ru-RU" dirty="0" smtClean="0"/>
              <a:t>Понятие эффективности в управлении обычно рассматривают применительно к коммерческой деятельности, с точки зрения которой она определяется соотношением полученных результатов с затратами деятельности. </a:t>
            </a:r>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850106"/>
          </a:xfrm>
        </p:spPr>
        <p:txBody>
          <a:bodyPr>
            <a:normAutofit fontScale="90000"/>
          </a:bodyPr>
          <a:lstStyle/>
          <a:p>
            <a:pPr algn="ctr"/>
            <a:r>
              <a:rPr lang="ru-RU" dirty="0" smtClean="0"/>
              <a:t>Расчет эффективности управления социальной сферой</a:t>
            </a:r>
            <a:endParaRPr lang="ru-RU" dirty="0"/>
          </a:p>
        </p:txBody>
      </p:sp>
      <p:sp>
        <p:nvSpPr>
          <p:cNvPr id="3" name="Содержимое 2"/>
          <p:cNvSpPr>
            <a:spLocks noGrp="1"/>
          </p:cNvSpPr>
          <p:nvPr>
            <p:ph idx="1"/>
          </p:nvPr>
        </p:nvSpPr>
        <p:spPr>
          <a:xfrm>
            <a:off x="971600" y="1196752"/>
            <a:ext cx="7962088" cy="5051648"/>
          </a:xfrm>
        </p:spPr>
        <p:txBody>
          <a:bodyPr>
            <a:normAutofit fontScale="77500" lnSpcReduction="20000"/>
          </a:bodyPr>
          <a:lstStyle/>
          <a:p>
            <a:pPr algn="just"/>
            <a:r>
              <a:rPr lang="ru-RU" dirty="0" smtClean="0"/>
              <a:t>Эффект представляет собой сложение двух моментов: </a:t>
            </a:r>
          </a:p>
          <a:p>
            <a:pPr algn="just"/>
            <a:r>
              <a:rPr lang="ru-RU" dirty="0" smtClean="0"/>
              <a:t>1) разницы между результатами и затратами, которая свидетельствует о положительном «сальдо», т. е. пользе, принесенной человеческими усилиями; </a:t>
            </a:r>
          </a:p>
          <a:p>
            <a:pPr algn="just"/>
            <a:r>
              <a:rPr lang="ru-RU" dirty="0" smtClean="0"/>
              <a:t>2) способности этой разницы удовлетворять реальные жизненные потребности общества, людей. </a:t>
            </a:r>
          </a:p>
          <a:p>
            <a:pPr algn="just"/>
            <a:r>
              <a:rPr lang="ru-RU" dirty="0" smtClean="0"/>
              <a:t>Эффекта от любого вида деятельности не наблюдается, если вследствие ее нет прироста материальной и духовной продукции, улучшения социальных условий жизни. Также нельзя говорить об эффекте, если прирост имеется, однако он не используется для нужд людей, решения их проблем (валяется где-то на полках, складах или архивах, существует бесцельно и бессмысленно). </a:t>
            </a:r>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Расчет эффективности управления социальной сферой</a:t>
            </a:r>
            <a:endParaRPr lang="ru-RU" dirty="0"/>
          </a:p>
        </p:txBody>
      </p:sp>
      <p:sp>
        <p:nvSpPr>
          <p:cNvPr id="3" name="Содержимое 2"/>
          <p:cNvSpPr>
            <a:spLocks noGrp="1"/>
          </p:cNvSpPr>
          <p:nvPr>
            <p:ph idx="1"/>
          </p:nvPr>
        </p:nvSpPr>
        <p:spPr>
          <a:xfrm>
            <a:off x="1435608" y="1447800"/>
            <a:ext cx="7498080" cy="5077544"/>
          </a:xfrm>
        </p:spPr>
        <p:txBody>
          <a:bodyPr>
            <a:normAutofit fontScale="77500" lnSpcReduction="20000"/>
          </a:bodyPr>
          <a:lstStyle/>
          <a:p>
            <a:pPr algn="just"/>
            <a:r>
              <a:rPr lang="ru-RU" dirty="0" smtClean="0"/>
              <a:t>Эффективность можно измерить, если: </a:t>
            </a:r>
          </a:p>
          <a:p>
            <a:pPr algn="just"/>
            <a:r>
              <a:rPr lang="ru-RU" dirty="0" smtClean="0"/>
              <a:t>а) цель четко сформулирована и ее понимают те, перед кем она поставлена;</a:t>
            </a:r>
          </a:p>
          <a:p>
            <a:pPr algn="just"/>
            <a:r>
              <a:rPr lang="ru-RU" dirty="0" smtClean="0"/>
              <a:t> б) есть критерии оценки, шкала результатов эффективности. </a:t>
            </a:r>
          </a:p>
          <a:p>
            <a:pPr algn="just"/>
            <a:r>
              <a:rPr lang="ru-RU" dirty="0" smtClean="0"/>
              <a:t>В управлении социальной сферой во внимание, главным образом, должны приниматься социальные результаты и последствия, не просто производственные, технологические, экономические показатели, а их преломление, с одной стороны, через обеспечение потребностей общества и поддержание его целостности и динамики, а с другой – через удовлетворение запросов людей, создание им условий для трудовой и благополучной жизни </a:t>
            </a: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Расчет эффективности управления социальной сферой</a:t>
            </a:r>
            <a:endParaRPr lang="ru-RU" dirty="0"/>
          </a:p>
        </p:txBody>
      </p:sp>
      <p:sp>
        <p:nvSpPr>
          <p:cNvPr id="3" name="Содержимое 2"/>
          <p:cNvSpPr>
            <a:spLocks noGrp="1"/>
          </p:cNvSpPr>
          <p:nvPr>
            <p:ph idx="1"/>
          </p:nvPr>
        </p:nvSpPr>
        <p:spPr>
          <a:xfrm>
            <a:off x="1435608" y="1447800"/>
            <a:ext cx="7498080" cy="5077544"/>
          </a:xfrm>
        </p:spPr>
        <p:txBody>
          <a:bodyPr>
            <a:normAutofit fontScale="62500" lnSpcReduction="20000"/>
          </a:bodyPr>
          <a:lstStyle/>
          <a:p>
            <a:pPr algn="just"/>
            <a:r>
              <a:rPr lang="ru-RU" dirty="0" smtClean="0"/>
              <a:t>1. Создание «конкурентной бюрократии». Данная система представляет собой государственные учреждения, предоставляющие  социальные услуги, которые конкурируют между собой. Данным организациям предоставляется возможность самостоятельно использовать прибыль. </a:t>
            </a:r>
          </a:p>
          <a:p>
            <a:pPr algn="just"/>
            <a:r>
              <a:rPr lang="ru-RU" dirty="0" smtClean="0"/>
              <a:t>2. Создание негосударственных и неправительственных учреждений социальной сферы. </a:t>
            </a:r>
          </a:p>
          <a:p>
            <a:pPr algn="just"/>
            <a:r>
              <a:rPr lang="ru-RU" dirty="0" smtClean="0"/>
              <a:t>3. Правило «двух третей» при голосовании за бюджетные ассигнования госучреждениям.</a:t>
            </a:r>
          </a:p>
          <a:p>
            <a:pPr algn="just"/>
            <a:r>
              <a:rPr lang="ru-RU" dirty="0" smtClean="0"/>
              <a:t> 4. Конкурентный тендер и передача на подряд. Данный способ позволяет усилить контроль за качеством предоставления услуг. </a:t>
            </a:r>
          </a:p>
          <a:p>
            <a:pPr algn="just"/>
            <a:r>
              <a:rPr lang="ru-RU" dirty="0" smtClean="0"/>
              <a:t>5. Трансферты и ваучеры. Данный способ позволяет непосредственному получателю услуги самостоятельно выбирать бюджетную организацию.            Например – «родовые сертификаты», «ваучеры на образование».</a:t>
            </a:r>
          </a:p>
          <a:p>
            <a:pPr algn="just"/>
            <a:r>
              <a:rPr lang="ru-RU" dirty="0" smtClean="0"/>
              <a:t> 6. Введение платы за услуги. </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smtClean="0"/>
          </a:p>
          <a:p>
            <a:endParaRPr lang="ru-RU" dirty="0" smtClean="0"/>
          </a:p>
          <a:p>
            <a:endParaRPr lang="ru-RU" dirty="0" smtClean="0"/>
          </a:p>
          <a:p>
            <a:pPr algn="ctr"/>
            <a:r>
              <a:rPr lang="ru-RU" smtClean="0"/>
              <a:t>СПАСИБО ЗА ВНИМАНИЕ!</a:t>
            </a:r>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Подходы к понятию «социальная сфера»</a:t>
            </a:r>
            <a:endParaRPr lang="ru-RU" dirty="0"/>
          </a:p>
        </p:txBody>
      </p:sp>
      <p:sp>
        <p:nvSpPr>
          <p:cNvPr id="3" name="Содержимое 2"/>
          <p:cNvSpPr>
            <a:spLocks noGrp="1"/>
          </p:cNvSpPr>
          <p:nvPr>
            <p:ph idx="1"/>
          </p:nvPr>
        </p:nvSpPr>
        <p:spPr>
          <a:xfrm>
            <a:off x="899592" y="1700808"/>
            <a:ext cx="7962088" cy="4800600"/>
          </a:xfrm>
        </p:spPr>
        <p:txBody>
          <a:bodyPr/>
          <a:lstStyle/>
          <a:p>
            <a:pPr marL="596646" indent="-514350" algn="just">
              <a:buAutoNum type="arabicPeriod"/>
            </a:pPr>
            <a:r>
              <a:rPr lang="ru-RU" dirty="0" smtClean="0"/>
              <a:t>С позиции больших социальных групп;</a:t>
            </a:r>
          </a:p>
          <a:p>
            <a:pPr marL="596646" indent="-514350" algn="just">
              <a:buAutoNum type="arabicPeriod"/>
            </a:pPr>
            <a:r>
              <a:rPr lang="ru-RU" dirty="0" smtClean="0"/>
              <a:t>В контексте соотнесения с предоставляемыми услугами;</a:t>
            </a:r>
          </a:p>
          <a:p>
            <a:pPr marL="596646" indent="-514350" algn="just">
              <a:buAutoNum type="arabicPeriod"/>
            </a:pPr>
            <a:r>
              <a:rPr lang="ru-RU" dirty="0" smtClean="0"/>
              <a:t>Специфика выполняемых функций. </a:t>
            </a:r>
            <a:endParaRPr lang="ru-RU" dirty="0"/>
          </a:p>
        </p:txBody>
      </p:sp>
      <p:pic>
        <p:nvPicPr>
          <p:cNvPr id="4" name="Рисунок 3" descr="021.jpg"/>
          <p:cNvPicPr>
            <a:picLocks noChangeAspect="1"/>
          </p:cNvPicPr>
          <p:nvPr/>
        </p:nvPicPr>
        <p:blipFill>
          <a:blip r:embed="rId2" cstate="print"/>
          <a:stretch>
            <a:fillRect/>
          </a:stretch>
        </p:blipFill>
        <p:spPr>
          <a:xfrm>
            <a:off x="5580112" y="4185084"/>
            <a:ext cx="3563888" cy="2672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Подходы к социальной сфере</a:t>
            </a:r>
            <a:endParaRPr lang="ru-RU" dirty="0"/>
          </a:p>
        </p:txBody>
      </p:sp>
      <p:sp>
        <p:nvSpPr>
          <p:cNvPr id="3" name="Содержимое 2"/>
          <p:cNvSpPr>
            <a:spLocks noGrp="1"/>
          </p:cNvSpPr>
          <p:nvPr>
            <p:ph idx="1"/>
          </p:nvPr>
        </p:nvSpPr>
        <p:spPr/>
        <p:txBody>
          <a:bodyPr>
            <a:normAutofit fontScale="85000" lnSpcReduction="10000"/>
          </a:bodyPr>
          <a:lstStyle/>
          <a:p>
            <a:pPr algn="just"/>
            <a:r>
              <a:rPr lang="ru-RU" b="1" i="1" dirty="0" smtClean="0">
                <a:solidFill>
                  <a:srgbClr val="002060"/>
                </a:solidFill>
              </a:rPr>
              <a:t>Первый подход: </a:t>
            </a:r>
            <a:r>
              <a:rPr lang="ru-RU" dirty="0" smtClean="0"/>
              <a:t>определяет социальную сферу через совокупность больших социальных групп классов, наций, народов и так далее. Понятие социальной сферы в такой трактовке совпадает с понятием социальной структуры общества. </a:t>
            </a:r>
          </a:p>
          <a:p>
            <a:pPr algn="just"/>
            <a:r>
              <a:rPr lang="ru-RU" i="1" dirty="0" smtClean="0"/>
              <a:t>«Социальная сфера означает объективное деление общества на отдельные слои, группы объединяемые на основе одного или нескольких признаков. Основными элементами являются социальные общности». </a:t>
            </a:r>
            <a:endParaRPr lang="ru-RU"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Подходы к социальной сфере</a:t>
            </a:r>
            <a:endParaRPr lang="ru-RU" dirty="0"/>
          </a:p>
        </p:txBody>
      </p:sp>
      <p:sp>
        <p:nvSpPr>
          <p:cNvPr id="3" name="Содержимое 2"/>
          <p:cNvSpPr>
            <a:spLocks noGrp="1"/>
          </p:cNvSpPr>
          <p:nvPr>
            <p:ph idx="1"/>
          </p:nvPr>
        </p:nvSpPr>
        <p:spPr>
          <a:xfrm>
            <a:off x="1435608" y="1447800"/>
            <a:ext cx="7498080" cy="5077544"/>
          </a:xfrm>
        </p:spPr>
        <p:txBody>
          <a:bodyPr>
            <a:normAutofit fontScale="92500" lnSpcReduction="20000"/>
          </a:bodyPr>
          <a:lstStyle/>
          <a:p>
            <a:pPr algn="just"/>
            <a:r>
              <a:rPr lang="ru-RU" b="1" i="1" dirty="0" smtClean="0">
                <a:solidFill>
                  <a:srgbClr val="002060"/>
                </a:solidFill>
              </a:rPr>
              <a:t>Второй подход: </a:t>
            </a:r>
            <a:r>
              <a:rPr lang="ru-RU" dirty="0" smtClean="0"/>
              <a:t>определяет социальную сферу как специфический компонент социума, связанный с производством и распространением нематериальных услуг.  </a:t>
            </a:r>
          </a:p>
          <a:p>
            <a:pPr algn="just"/>
            <a:r>
              <a:rPr lang="ru-RU" dirty="0" smtClean="0"/>
              <a:t>«</a:t>
            </a:r>
            <a:r>
              <a:rPr lang="ru-RU" i="1" dirty="0" smtClean="0"/>
              <a:t>К социальной сфере принято относить экономические объекты и процессы, виды деятельности непосредственно касающиеся образа жизни людей, потребления населением материальных и духовных благ, услуг, удовлетворения конечных запросов человека, семьи, коллективов, групп общества в целом»</a:t>
            </a:r>
            <a:endParaRPr lang="ru-RU"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Подходы к социальной сфере</a:t>
            </a:r>
            <a:endParaRPr lang="ru-RU" dirty="0"/>
          </a:p>
        </p:txBody>
      </p:sp>
      <p:sp>
        <p:nvSpPr>
          <p:cNvPr id="3" name="Содержимое 2"/>
          <p:cNvSpPr>
            <a:spLocks noGrp="1"/>
          </p:cNvSpPr>
          <p:nvPr>
            <p:ph idx="1"/>
          </p:nvPr>
        </p:nvSpPr>
        <p:spPr>
          <a:xfrm>
            <a:off x="1435608" y="1447800"/>
            <a:ext cx="7498080" cy="5077544"/>
          </a:xfrm>
        </p:spPr>
        <p:txBody>
          <a:bodyPr>
            <a:normAutofit fontScale="92500" lnSpcReduction="20000"/>
          </a:bodyPr>
          <a:lstStyle/>
          <a:p>
            <a:pPr algn="just"/>
            <a:r>
              <a:rPr lang="ru-RU" b="1" i="1" dirty="0" smtClean="0">
                <a:solidFill>
                  <a:srgbClr val="002060"/>
                </a:solidFill>
              </a:rPr>
              <a:t>Третий подход:  </a:t>
            </a:r>
            <a:r>
              <a:rPr lang="ru-RU" dirty="0" smtClean="0"/>
              <a:t>рассматривает социальную сферу как подсистему общества выполняющую функцию воспроизводства населения. </a:t>
            </a:r>
          </a:p>
          <a:p>
            <a:pPr algn="just"/>
            <a:r>
              <a:rPr lang="ru-RU" dirty="0" smtClean="0"/>
              <a:t>«</a:t>
            </a:r>
            <a:r>
              <a:rPr lang="ru-RU" i="1" dirty="0" smtClean="0"/>
              <a:t>Социальная сфера представляет собой целостную, постоянно изменяющуюся подсистему общества, порожденную объективной потребностью общества в непрерывном воспроизводстве субъектов социального процесса. Именно в ней обретает смысл социальная политика государства, реализуются социальные и гражданские права человека»</a:t>
            </a:r>
            <a:endParaRPr lang="ru-RU" i="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290</TotalTime>
  <Words>2103</Words>
  <Application>Microsoft Office PowerPoint</Application>
  <PresentationFormat>Экран (4:3)</PresentationFormat>
  <Paragraphs>163</Paragraphs>
  <Slides>58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58</vt:i4>
      </vt:variant>
    </vt:vector>
  </HeadingPairs>
  <TitlesOfParts>
    <vt:vector size="59" baseType="lpstr">
      <vt:lpstr>Солнцестояние</vt:lpstr>
      <vt:lpstr>Интерпретация социальной сферы, современные тенденции ее развития</vt:lpstr>
      <vt:lpstr>Общие моменты</vt:lpstr>
      <vt:lpstr>Подходы к понятию «общество» </vt:lpstr>
      <vt:lpstr>Основные сферы общества</vt:lpstr>
      <vt:lpstr>Определение понятия «социальная сфера»</vt:lpstr>
      <vt:lpstr>Подходы к понятию «социальная сфера»</vt:lpstr>
      <vt:lpstr>Подходы к социальной сфере</vt:lpstr>
      <vt:lpstr>Подходы к социальной сфере</vt:lpstr>
      <vt:lpstr>Подходы к социальной сфере</vt:lpstr>
      <vt:lpstr>Слайд 10</vt:lpstr>
      <vt:lpstr>Социальная сфера как система</vt:lpstr>
      <vt:lpstr>Цель социальной сферы</vt:lpstr>
      <vt:lpstr>Субъекты социальной сферы</vt:lpstr>
      <vt:lpstr>Объекты социальной сферы</vt:lpstr>
      <vt:lpstr>Слайд 15</vt:lpstr>
      <vt:lpstr>Функции социальной сферы</vt:lpstr>
      <vt:lpstr>Слайд 17</vt:lpstr>
      <vt:lpstr>Структура социальной сферы (С.А. Шавель)</vt:lpstr>
      <vt:lpstr> Структура социальной сферы</vt:lpstr>
      <vt:lpstr>Структура социальной сферы</vt:lpstr>
      <vt:lpstr>Слайд 21</vt:lpstr>
      <vt:lpstr>Слайд 22</vt:lpstr>
      <vt:lpstr>Слайд 23</vt:lpstr>
      <vt:lpstr>Отдельные аспекты реформирования социальной сферы в 2019 г. </vt:lpstr>
      <vt:lpstr>Слайд 25</vt:lpstr>
      <vt:lpstr>Слайд 26</vt:lpstr>
      <vt:lpstr>Слайд 27</vt:lpstr>
      <vt:lpstr>Слайд 28</vt:lpstr>
      <vt:lpstr>Слайд 29</vt:lpstr>
      <vt:lpstr>Слайд 30</vt:lpstr>
      <vt:lpstr>Слайд 31</vt:lpstr>
      <vt:lpstr>Механизмы управления социальной сферой</vt:lpstr>
      <vt:lpstr>Социальная политика как механизм менеджмента социальной сферы</vt:lpstr>
      <vt:lpstr>Слайд 34</vt:lpstr>
      <vt:lpstr>Подходы к исследованию социальной политики государства</vt:lpstr>
      <vt:lpstr>Совершенствование социального законодательства</vt:lpstr>
      <vt:lpstr>Совершенствование социального законодательства</vt:lpstr>
      <vt:lpstr>Применение программно-целевого метода</vt:lpstr>
      <vt:lpstr>Слайд 39</vt:lpstr>
      <vt:lpstr>Применение программно-целевого метода</vt:lpstr>
      <vt:lpstr>Применение программно-целевого метода</vt:lpstr>
      <vt:lpstr>Применение программно-целевого метода</vt:lpstr>
      <vt:lpstr>Особенности КЦП</vt:lpstr>
      <vt:lpstr>Слайд 44</vt:lpstr>
      <vt:lpstr>Слайд 45</vt:lpstr>
      <vt:lpstr>Слайд 46</vt:lpstr>
      <vt:lpstr>Использование форм стратегического планирования</vt:lpstr>
      <vt:lpstr>Использование форм стратегического планирования</vt:lpstr>
      <vt:lpstr>Использование форм стратегического планирования</vt:lpstr>
      <vt:lpstr>Плюсы использования дорожного картирования</vt:lpstr>
      <vt:lpstr>Слайд 51</vt:lpstr>
      <vt:lpstr>Слайд 52</vt:lpstr>
      <vt:lpstr>Слайд 53</vt:lpstr>
      <vt:lpstr>Расчет эффективности управления социальной сферой</vt:lpstr>
      <vt:lpstr>Расчет эффективности управления социальной сферой</vt:lpstr>
      <vt:lpstr>Расчет эффективности управления социальной сферой</vt:lpstr>
      <vt:lpstr>Расчет эффективности управления социальной сферой</vt:lpstr>
      <vt:lpstr>Слайд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Интерпретация социальной сферы</dc:title>
  <dc:creator>1</dc:creator>
  <cp:lastModifiedBy>1</cp:lastModifiedBy>
  <cp:revision>37</cp:revision>
  <dcterms:created xsi:type="dcterms:W3CDTF">2020-01-30T10:10:37Z</dcterms:created>
  <dcterms:modified xsi:type="dcterms:W3CDTF">2020-05-14T05:04:31Z</dcterms:modified>
</cp:coreProperties>
</file>