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0"/>
  </p:notesMasterIdLst>
  <p:sldIdLst>
    <p:sldId id="258" r:id="rId2"/>
    <p:sldId id="311" r:id="rId3"/>
    <p:sldId id="313" r:id="rId4"/>
    <p:sldId id="312" r:id="rId5"/>
    <p:sldId id="308" r:id="rId6"/>
    <p:sldId id="309" r:id="rId7"/>
    <p:sldId id="310" r:id="rId8"/>
    <p:sldId id="283" r:id="rId9"/>
    <p:sldId id="286" r:id="rId10"/>
    <p:sldId id="284" r:id="rId11"/>
    <p:sldId id="285"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3" r:id="rId26"/>
    <p:sldId id="301" r:id="rId27"/>
    <p:sldId id="302" r:id="rId28"/>
    <p:sldId id="304" r:id="rId29"/>
    <p:sldId id="305" r:id="rId30"/>
    <p:sldId id="306" r:id="rId31"/>
    <p:sldId id="452"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435" r:id="rId47"/>
    <p:sldId id="436" r:id="rId48"/>
    <p:sldId id="437" r:id="rId49"/>
    <p:sldId id="438" r:id="rId50"/>
    <p:sldId id="439" r:id="rId51"/>
    <p:sldId id="440" r:id="rId52"/>
    <p:sldId id="441" r:id="rId53"/>
    <p:sldId id="442" r:id="rId54"/>
    <p:sldId id="443" r:id="rId55"/>
    <p:sldId id="444" r:id="rId56"/>
    <p:sldId id="445" r:id="rId57"/>
    <p:sldId id="446" r:id="rId58"/>
    <p:sldId id="447" r:id="rId59"/>
    <p:sldId id="448" r:id="rId60"/>
    <p:sldId id="449" r:id="rId61"/>
    <p:sldId id="450" r:id="rId62"/>
    <p:sldId id="451"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428" r:id="rId89"/>
    <p:sldId id="429" r:id="rId90"/>
    <p:sldId id="430" r:id="rId91"/>
    <p:sldId id="431" r:id="rId92"/>
    <p:sldId id="432" r:id="rId93"/>
    <p:sldId id="433" r:id="rId94"/>
    <p:sldId id="434"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8" r:id="rId121"/>
    <p:sldId id="379" r:id="rId122"/>
    <p:sldId id="380" r:id="rId123"/>
    <p:sldId id="381" r:id="rId124"/>
    <p:sldId id="382" r:id="rId125"/>
    <p:sldId id="383" r:id="rId126"/>
    <p:sldId id="384" r:id="rId127"/>
    <p:sldId id="385" r:id="rId128"/>
    <p:sldId id="386" r:id="rId129"/>
    <p:sldId id="387" r:id="rId130"/>
    <p:sldId id="388" r:id="rId131"/>
    <p:sldId id="389" r:id="rId132"/>
    <p:sldId id="391" r:id="rId133"/>
    <p:sldId id="392" r:id="rId134"/>
    <p:sldId id="393" r:id="rId135"/>
    <p:sldId id="390" r:id="rId136"/>
    <p:sldId id="394" r:id="rId137"/>
    <p:sldId id="395" r:id="rId138"/>
    <p:sldId id="396" r:id="rId139"/>
    <p:sldId id="397" r:id="rId140"/>
    <p:sldId id="398" r:id="rId141"/>
    <p:sldId id="399" r:id="rId142"/>
    <p:sldId id="400" r:id="rId143"/>
    <p:sldId id="401" r:id="rId144"/>
    <p:sldId id="402" r:id="rId145"/>
    <p:sldId id="403" r:id="rId146"/>
    <p:sldId id="404" r:id="rId147"/>
    <p:sldId id="405" r:id="rId148"/>
    <p:sldId id="406" r:id="rId149"/>
    <p:sldId id="407" r:id="rId150"/>
    <p:sldId id="408" r:id="rId151"/>
    <p:sldId id="409" r:id="rId152"/>
    <p:sldId id="410" r:id="rId153"/>
    <p:sldId id="411" r:id="rId154"/>
    <p:sldId id="412" r:id="rId155"/>
    <p:sldId id="413" r:id="rId156"/>
    <p:sldId id="414" r:id="rId157"/>
    <p:sldId id="415" r:id="rId158"/>
    <p:sldId id="416" r:id="rId159"/>
    <p:sldId id="417" r:id="rId160"/>
    <p:sldId id="418" r:id="rId161"/>
    <p:sldId id="419" r:id="rId162"/>
    <p:sldId id="420" r:id="rId163"/>
    <p:sldId id="421" r:id="rId164"/>
    <p:sldId id="422" r:id="rId165"/>
    <p:sldId id="423" r:id="rId166"/>
    <p:sldId id="424" r:id="rId167"/>
    <p:sldId id="426" r:id="rId168"/>
    <p:sldId id="427" r:id="rId16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1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24" autoAdjust="0"/>
  </p:normalViewPr>
  <p:slideViewPr>
    <p:cSldViewPr>
      <p:cViewPr varScale="1">
        <p:scale>
          <a:sx n="107" d="100"/>
          <a:sy n="107" d="100"/>
        </p:scale>
        <p:origin x="173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573F7B-B1B0-4EF7-B678-6C3F54D472E7}" type="doc">
      <dgm:prSet loTypeId="urn:microsoft.com/office/officeart/2005/8/layout/pyramid1" loCatId="pyramid" qsTypeId="urn:microsoft.com/office/officeart/2005/8/quickstyle/simple1" qsCatId="simple" csTypeId="urn:microsoft.com/office/officeart/2005/8/colors/colorful4" csCatId="colorful" phldr="1"/>
      <dgm:spPr/>
    </dgm:pt>
    <dgm:pt modelId="{32D221B8-A379-42AE-93EF-B4B805C46DA1}">
      <dgm:prSet phldrT="[Текст]" custT="1"/>
      <dgm:spPr/>
      <dgm:t>
        <a:bodyPr/>
        <a:lstStyle/>
        <a:p>
          <a:pPr defTabSz="1155700">
            <a:lnSpc>
              <a:spcPct val="90000"/>
            </a:lnSpc>
            <a:spcBef>
              <a:spcPct val="0"/>
            </a:spcBef>
            <a:spcAft>
              <a:spcPct val="35000"/>
            </a:spcAft>
          </a:pPr>
          <a:endParaRPr lang="ru-RU" sz="2600" dirty="0">
            <a:ln>
              <a:solidFill>
                <a:srgbClr val="C00000"/>
              </a:solidFill>
            </a:ln>
          </a:endParaRPr>
        </a:p>
        <a:p>
          <a:pPr defTabSz="1155700">
            <a:lnSpc>
              <a:spcPct val="90000"/>
            </a:lnSpc>
            <a:spcBef>
              <a:spcPct val="0"/>
            </a:spcBef>
            <a:spcAft>
              <a:spcPct val="35000"/>
            </a:spcAft>
          </a:pPr>
          <a:endParaRPr lang="ru-RU" sz="2600" dirty="0">
            <a:ln>
              <a:solidFill>
                <a:srgbClr val="C00000"/>
              </a:solidFill>
            </a:ln>
          </a:endParaRPr>
        </a:p>
        <a:p>
          <a:pPr marL="0" marR="0" indent="0" defTabSz="914400" eaLnBrk="1" fontAlgn="auto" latinLnBrk="0" hangingPunct="1">
            <a:lnSpc>
              <a:spcPct val="100000"/>
            </a:lnSpc>
            <a:spcBef>
              <a:spcPts val="0"/>
            </a:spcBef>
            <a:spcAft>
              <a:spcPts val="0"/>
            </a:spcAft>
            <a:buClrTx/>
            <a:buSzTx/>
            <a:buFontTx/>
            <a:buNone/>
            <a:tabLst/>
            <a:defRPr/>
          </a:pPr>
          <a:r>
            <a:rPr lang="ru-RU" sz="2400" dirty="0">
              <a:ln>
                <a:solidFill>
                  <a:srgbClr val="C00000"/>
                </a:solidFill>
              </a:ln>
            </a:rPr>
            <a:t>Уровень</a:t>
          </a:r>
        </a:p>
        <a:p>
          <a:pPr defTabSz="1155700">
            <a:lnSpc>
              <a:spcPct val="90000"/>
            </a:lnSpc>
            <a:spcBef>
              <a:spcPct val="0"/>
            </a:spcBef>
            <a:spcAft>
              <a:spcPct val="35000"/>
            </a:spcAft>
          </a:pPr>
          <a:r>
            <a:rPr lang="ru-RU" sz="2400" dirty="0">
              <a:ln>
                <a:solidFill>
                  <a:srgbClr val="C00000"/>
                </a:solidFill>
              </a:ln>
            </a:rPr>
            <a:t>Институциональный</a:t>
          </a:r>
        </a:p>
      </dgm:t>
    </dgm:pt>
    <dgm:pt modelId="{3C876911-613F-4CA5-BB3F-F33C416EDFD6}" type="parTrans" cxnId="{D81E6AA1-8940-4838-90AA-D50F14C87C6C}">
      <dgm:prSet/>
      <dgm:spPr/>
      <dgm:t>
        <a:bodyPr/>
        <a:lstStyle/>
        <a:p>
          <a:endParaRPr lang="ru-RU">
            <a:ln>
              <a:solidFill>
                <a:srgbClr val="C00000"/>
              </a:solidFill>
            </a:ln>
          </a:endParaRPr>
        </a:p>
      </dgm:t>
    </dgm:pt>
    <dgm:pt modelId="{77647E45-F36C-47DD-8D7E-39282952921E}" type="sibTrans" cxnId="{D81E6AA1-8940-4838-90AA-D50F14C87C6C}">
      <dgm:prSet/>
      <dgm:spPr/>
      <dgm:t>
        <a:bodyPr/>
        <a:lstStyle/>
        <a:p>
          <a:endParaRPr lang="ru-RU">
            <a:ln>
              <a:solidFill>
                <a:srgbClr val="C00000"/>
              </a:solidFill>
            </a:ln>
          </a:endParaRPr>
        </a:p>
      </dgm:t>
    </dgm:pt>
    <dgm:pt modelId="{DEDA7B74-BB45-4761-A600-B0EFE728EA16}">
      <dgm:prSet phldrT="[Текст]" custT="1"/>
      <dgm:spPr/>
      <dgm:t>
        <a:bodyPr/>
        <a:lstStyle/>
        <a:p>
          <a:r>
            <a:rPr lang="ru-RU" sz="2400" dirty="0">
              <a:ln>
                <a:solidFill>
                  <a:srgbClr val="C00000"/>
                </a:solidFill>
              </a:ln>
            </a:rPr>
            <a:t>Управленческий уровень</a:t>
          </a:r>
        </a:p>
      </dgm:t>
    </dgm:pt>
    <dgm:pt modelId="{54190D0A-755C-4ED6-B89D-74C4533FEA5F}" type="parTrans" cxnId="{F949DF51-85E3-45E6-978E-2EE83B227AF8}">
      <dgm:prSet/>
      <dgm:spPr/>
      <dgm:t>
        <a:bodyPr/>
        <a:lstStyle/>
        <a:p>
          <a:endParaRPr lang="ru-RU">
            <a:ln>
              <a:solidFill>
                <a:srgbClr val="C00000"/>
              </a:solidFill>
            </a:ln>
          </a:endParaRPr>
        </a:p>
      </dgm:t>
    </dgm:pt>
    <dgm:pt modelId="{F19D6C56-F19C-41DE-A24A-B5BFFAC9A71F}" type="sibTrans" cxnId="{F949DF51-85E3-45E6-978E-2EE83B227AF8}">
      <dgm:prSet/>
      <dgm:spPr/>
      <dgm:t>
        <a:bodyPr/>
        <a:lstStyle/>
        <a:p>
          <a:endParaRPr lang="ru-RU">
            <a:ln>
              <a:solidFill>
                <a:srgbClr val="C00000"/>
              </a:solidFill>
            </a:ln>
          </a:endParaRPr>
        </a:p>
      </dgm:t>
    </dgm:pt>
    <dgm:pt modelId="{2ACCAA4F-E14E-43E7-90A0-37279B03CD80}">
      <dgm:prSet phldrT="[Текст]" custT="1"/>
      <dgm:spPr/>
      <dgm:t>
        <a:bodyPr/>
        <a:lstStyle/>
        <a:p>
          <a:r>
            <a:rPr lang="ru-RU" sz="2400" dirty="0">
              <a:ln>
                <a:solidFill>
                  <a:srgbClr val="C00000"/>
                </a:solidFill>
              </a:ln>
            </a:rPr>
            <a:t>Технический уровень</a:t>
          </a:r>
        </a:p>
      </dgm:t>
    </dgm:pt>
    <dgm:pt modelId="{AD67E1CA-F9D7-434B-A5E0-3EC4D3F9B999}" type="parTrans" cxnId="{1BCE327E-1F2E-4DC2-94A0-6C11B9446C2F}">
      <dgm:prSet/>
      <dgm:spPr/>
      <dgm:t>
        <a:bodyPr/>
        <a:lstStyle/>
        <a:p>
          <a:endParaRPr lang="ru-RU">
            <a:ln>
              <a:solidFill>
                <a:srgbClr val="C00000"/>
              </a:solidFill>
            </a:ln>
          </a:endParaRPr>
        </a:p>
      </dgm:t>
    </dgm:pt>
    <dgm:pt modelId="{69114D87-7441-4D0E-AAAA-049EB8B153C8}" type="sibTrans" cxnId="{1BCE327E-1F2E-4DC2-94A0-6C11B9446C2F}">
      <dgm:prSet/>
      <dgm:spPr/>
      <dgm:t>
        <a:bodyPr/>
        <a:lstStyle/>
        <a:p>
          <a:endParaRPr lang="ru-RU">
            <a:ln>
              <a:solidFill>
                <a:srgbClr val="C00000"/>
              </a:solidFill>
            </a:ln>
          </a:endParaRPr>
        </a:p>
      </dgm:t>
    </dgm:pt>
    <dgm:pt modelId="{F31B1DA8-C1CF-4AB6-98B1-350CDBB24209}" type="pres">
      <dgm:prSet presAssocID="{50573F7B-B1B0-4EF7-B678-6C3F54D472E7}" presName="Name0" presStyleCnt="0">
        <dgm:presLayoutVars>
          <dgm:dir/>
          <dgm:animLvl val="lvl"/>
          <dgm:resizeHandles val="exact"/>
        </dgm:presLayoutVars>
      </dgm:prSet>
      <dgm:spPr/>
    </dgm:pt>
    <dgm:pt modelId="{F62A85DD-4D8B-46C9-B460-54E044BC4DC8}" type="pres">
      <dgm:prSet presAssocID="{32D221B8-A379-42AE-93EF-B4B805C46DA1}" presName="Name8" presStyleCnt="0"/>
      <dgm:spPr/>
    </dgm:pt>
    <dgm:pt modelId="{B0668228-817B-4D90-A57D-28C2DDBB1E32}" type="pres">
      <dgm:prSet presAssocID="{32D221B8-A379-42AE-93EF-B4B805C46DA1}" presName="level" presStyleLbl="node1" presStyleIdx="0" presStyleCnt="3">
        <dgm:presLayoutVars>
          <dgm:chMax val="1"/>
          <dgm:bulletEnabled val="1"/>
        </dgm:presLayoutVars>
      </dgm:prSet>
      <dgm:spPr/>
    </dgm:pt>
    <dgm:pt modelId="{0ADB12C8-BFF5-4F82-A295-028ACE66152D}" type="pres">
      <dgm:prSet presAssocID="{32D221B8-A379-42AE-93EF-B4B805C46DA1}" presName="levelTx" presStyleLbl="revTx" presStyleIdx="0" presStyleCnt="0">
        <dgm:presLayoutVars>
          <dgm:chMax val="1"/>
          <dgm:bulletEnabled val="1"/>
        </dgm:presLayoutVars>
      </dgm:prSet>
      <dgm:spPr/>
    </dgm:pt>
    <dgm:pt modelId="{ECD4129D-75F7-40B7-B9AD-35DC0F35076A}" type="pres">
      <dgm:prSet presAssocID="{DEDA7B74-BB45-4761-A600-B0EFE728EA16}" presName="Name8" presStyleCnt="0"/>
      <dgm:spPr/>
    </dgm:pt>
    <dgm:pt modelId="{71527B6B-2E09-4DD5-8116-8D6910F2BD06}" type="pres">
      <dgm:prSet presAssocID="{DEDA7B74-BB45-4761-A600-B0EFE728EA16}" presName="level" presStyleLbl="node1" presStyleIdx="1" presStyleCnt="3">
        <dgm:presLayoutVars>
          <dgm:chMax val="1"/>
          <dgm:bulletEnabled val="1"/>
        </dgm:presLayoutVars>
      </dgm:prSet>
      <dgm:spPr/>
    </dgm:pt>
    <dgm:pt modelId="{8F86EEB2-828B-4EA5-B071-98A933500596}" type="pres">
      <dgm:prSet presAssocID="{DEDA7B74-BB45-4761-A600-B0EFE728EA16}" presName="levelTx" presStyleLbl="revTx" presStyleIdx="0" presStyleCnt="0">
        <dgm:presLayoutVars>
          <dgm:chMax val="1"/>
          <dgm:bulletEnabled val="1"/>
        </dgm:presLayoutVars>
      </dgm:prSet>
      <dgm:spPr/>
    </dgm:pt>
    <dgm:pt modelId="{2563A438-CEAB-49F9-979E-4C3C53B74E18}" type="pres">
      <dgm:prSet presAssocID="{2ACCAA4F-E14E-43E7-90A0-37279B03CD80}" presName="Name8" presStyleCnt="0"/>
      <dgm:spPr/>
    </dgm:pt>
    <dgm:pt modelId="{82334300-4677-47C4-9DB2-D8221AF12A90}" type="pres">
      <dgm:prSet presAssocID="{2ACCAA4F-E14E-43E7-90A0-37279B03CD80}" presName="level" presStyleLbl="node1" presStyleIdx="2" presStyleCnt="3">
        <dgm:presLayoutVars>
          <dgm:chMax val="1"/>
          <dgm:bulletEnabled val="1"/>
        </dgm:presLayoutVars>
      </dgm:prSet>
      <dgm:spPr/>
    </dgm:pt>
    <dgm:pt modelId="{BBE5C20D-BE76-4CB4-9F2C-DD85BE115471}" type="pres">
      <dgm:prSet presAssocID="{2ACCAA4F-E14E-43E7-90A0-37279B03CD80}" presName="levelTx" presStyleLbl="revTx" presStyleIdx="0" presStyleCnt="0">
        <dgm:presLayoutVars>
          <dgm:chMax val="1"/>
          <dgm:bulletEnabled val="1"/>
        </dgm:presLayoutVars>
      </dgm:prSet>
      <dgm:spPr/>
    </dgm:pt>
  </dgm:ptLst>
  <dgm:cxnLst>
    <dgm:cxn modelId="{E4E0C940-DF51-48BB-9802-17E4D36134C5}" type="presOf" srcId="{DEDA7B74-BB45-4761-A600-B0EFE728EA16}" destId="{8F86EEB2-828B-4EA5-B071-98A933500596}" srcOrd="1" destOrd="0" presId="urn:microsoft.com/office/officeart/2005/8/layout/pyramid1"/>
    <dgm:cxn modelId="{638F704C-11DA-4B10-88DE-F41F4CD6D316}" type="presOf" srcId="{32D221B8-A379-42AE-93EF-B4B805C46DA1}" destId="{0ADB12C8-BFF5-4F82-A295-028ACE66152D}" srcOrd="1" destOrd="0" presId="urn:microsoft.com/office/officeart/2005/8/layout/pyramid1"/>
    <dgm:cxn modelId="{F949DF51-85E3-45E6-978E-2EE83B227AF8}" srcId="{50573F7B-B1B0-4EF7-B678-6C3F54D472E7}" destId="{DEDA7B74-BB45-4761-A600-B0EFE728EA16}" srcOrd="1" destOrd="0" parTransId="{54190D0A-755C-4ED6-B89D-74C4533FEA5F}" sibTransId="{F19D6C56-F19C-41DE-A24A-B5BFFAC9A71F}"/>
    <dgm:cxn modelId="{1BCE327E-1F2E-4DC2-94A0-6C11B9446C2F}" srcId="{50573F7B-B1B0-4EF7-B678-6C3F54D472E7}" destId="{2ACCAA4F-E14E-43E7-90A0-37279B03CD80}" srcOrd="2" destOrd="0" parTransId="{AD67E1CA-F9D7-434B-A5E0-3EC4D3F9B999}" sibTransId="{69114D87-7441-4D0E-AAAA-049EB8B153C8}"/>
    <dgm:cxn modelId="{5E5A4E8B-F893-47D1-8AFC-F506586F391A}" type="presOf" srcId="{2ACCAA4F-E14E-43E7-90A0-37279B03CD80}" destId="{82334300-4677-47C4-9DB2-D8221AF12A90}" srcOrd="0" destOrd="0" presId="urn:microsoft.com/office/officeart/2005/8/layout/pyramid1"/>
    <dgm:cxn modelId="{341A6291-3E5E-4A97-A2EC-DFC7BA3045F0}" type="presOf" srcId="{DEDA7B74-BB45-4761-A600-B0EFE728EA16}" destId="{71527B6B-2E09-4DD5-8116-8D6910F2BD06}" srcOrd="0" destOrd="0" presId="urn:microsoft.com/office/officeart/2005/8/layout/pyramid1"/>
    <dgm:cxn modelId="{8ABD949A-CF08-4DE1-A220-3D52E560FB0B}" type="presOf" srcId="{32D221B8-A379-42AE-93EF-B4B805C46DA1}" destId="{B0668228-817B-4D90-A57D-28C2DDBB1E32}" srcOrd="0" destOrd="0" presId="urn:microsoft.com/office/officeart/2005/8/layout/pyramid1"/>
    <dgm:cxn modelId="{D81E6AA1-8940-4838-90AA-D50F14C87C6C}" srcId="{50573F7B-B1B0-4EF7-B678-6C3F54D472E7}" destId="{32D221B8-A379-42AE-93EF-B4B805C46DA1}" srcOrd="0" destOrd="0" parTransId="{3C876911-613F-4CA5-BB3F-F33C416EDFD6}" sibTransId="{77647E45-F36C-47DD-8D7E-39282952921E}"/>
    <dgm:cxn modelId="{215F43C9-E7FB-4FF2-9AAB-B79C5AB0E402}" type="presOf" srcId="{50573F7B-B1B0-4EF7-B678-6C3F54D472E7}" destId="{F31B1DA8-C1CF-4AB6-98B1-350CDBB24209}" srcOrd="0" destOrd="0" presId="urn:microsoft.com/office/officeart/2005/8/layout/pyramid1"/>
    <dgm:cxn modelId="{63038AEE-BE63-481E-B822-F7F23824755B}" type="presOf" srcId="{2ACCAA4F-E14E-43E7-90A0-37279B03CD80}" destId="{BBE5C20D-BE76-4CB4-9F2C-DD85BE115471}" srcOrd="1" destOrd="0" presId="urn:microsoft.com/office/officeart/2005/8/layout/pyramid1"/>
    <dgm:cxn modelId="{B9D7676E-5496-4DC3-B0FB-06C626F3D4AF}" type="presParOf" srcId="{F31B1DA8-C1CF-4AB6-98B1-350CDBB24209}" destId="{F62A85DD-4D8B-46C9-B460-54E044BC4DC8}" srcOrd="0" destOrd="0" presId="urn:microsoft.com/office/officeart/2005/8/layout/pyramid1"/>
    <dgm:cxn modelId="{1C168D3A-7D42-48BF-A8AF-B73926FD9C79}" type="presParOf" srcId="{F62A85DD-4D8B-46C9-B460-54E044BC4DC8}" destId="{B0668228-817B-4D90-A57D-28C2DDBB1E32}" srcOrd="0" destOrd="0" presId="urn:microsoft.com/office/officeart/2005/8/layout/pyramid1"/>
    <dgm:cxn modelId="{5671E7F7-42A8-453B-8C53-DFE600E32B45}" type="presParOf" srcId="{F62A85DD-4D8B-46C9-B460-54E044BC4DC8}" destId="{0ADB12C8-BFF5-4F82-A295-028ACE66152D}" srcOrd="1" destOrd="0" presId="urn:microsoft.com/office/officeart/2005/8/layout/pyramid1"/>
    <dgm:cxn modelId="{8AC4E746-8691-4A89-9578-67D05120AB52}" type="presParOf" srcId="{F31B1DA8-C1CF-4AB6-98B1-350CDBB24209}" destId="{ECD4129D-75F7-40B7-B9AD-35DC0F35076A}" srcOrd="1" destOrd="0" presId="urn:microsoft.com/office/officeart/2005/8/layout/pyramid1"/>
    <dgm:cxn modelId="{DAF575B5-6D08-4BA8-A891-E49FFB3B7613}" type="presParOf" srcId="{ECD4129D-75F7-40B7-B9AD-35DC0F35076A}" destId="{71527B6B-2E09-4DD5-8116-8D6910F2BD06}" srcOrd="0" destOrd="0" presId="urn:microsoft.com/office/officeart/2005/8/layout/pyramid1"/>
    <dgm:cxn modelId="{E4202F2B-6080-4759-9388-24778D542A24}" type="presParOf" srcId="{ECD4129D-75F7-40B7-B9AD-35DC0F35076A}" destId="{8F86EEB2-828B-4EA5-B071-98A933500596}" srcOrd="1" destOrd="0" presId="urn:microsoft.com/office/officeart/2005/8/layout/pyramid1"/>
    <dgm:cxn modelId="{2A110177-650C-4899-A185-DE778F21022B}" type="presParOf" srcId="{F31B1DA8-C1CF-4AB6-98B1-350CDBB24209}" destId="{2563A438-CEAB-49F9-979E-4C3C53B74E18}" srcOrd="2" destOrd="0" presId="urn:microsoft.com/office/officeart/2005/8/layout/pyramid1"/>
    <dgm:cxn modelId="{257F10AA-D77B-42C9-AB63-35BCCB81923F}" type="presParOf" srcId="{2563A438-CEAB-49F9-979E-4C3C53B74E18}" destId="{82334300-4677-47C4-9DB2-D8221AF12A90}" srcOrd="0" destOrd="0" presId="urn:microsoft.com/office/officeart/2005/8/layout/pyramid1"/>
    <dgm:cxn modelId="{034F32FB-B878-4FC0-9546-D07EF312C03E}" type="presParOf" srcId="{2563A438-CEAB-49F9-979E-4C3C53B74E18}" destId="{BBE5C20D-BE76-4CB4-9F2C-DD85BE11547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E2E8AC-CA32-4171-814D-91207E5EE3E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ru-RU"/>
        </a:p>
      </dgm:t>
    </dgm:pt>
    <dgm:pt modelId="{927F9E68-75A0-4371-B6B2-EEA296095158}">
      <dgm:prSet phldrT="[Текст]" custT="1"/>
      <dgm:spPr/>
      <dgm:t>
        <a:bodyPr/>
        <a:lstStyle/>
        <a:p>
          <a:r>
            <a:rPr lang="ru-RU" sz="2400" dirty="0">
              <a:latin typeface="Monotype Corsiva" pitchFamily="66" charset="0"/>
            </a:rPr>
            <a:t>ТРЕБОВАНИЯ К УПРАВЛЕНЧЕ-СКИМ РЕШЕНИЯМ</a:t>
          </a:r>
        </a:p>
      </dgm:t>
    </dgm:pt>
    <dgm:pt modelId="{816D23AC-0A79-49E7-A8CB-EF9C14A34984}" type="parTrans" cxnId="{81DF3F35-8AB0-4E91-A3D0-E6CDB8D6C505}">
      <dgm:prSet/>
      <dgm:spPr/>
      <dgm:t>
        <a:bodyPr/>
        <a:lstStyle/>
        <a:p>
          <a:endParaRPr lang="ru-RU"/>
        </a:p>
      </dgm:t>
    </dgm:pt>
    <dgm:pt modelId="{8A108D3E-7B61-4732-BDAC-11124E683C43}" type="sibTrans" cxnId="{81DF3F35-8AB0-4E91-A3D0-E6CDB8D6C505}">
      <dgm:prSet/>
      <dgm:spPr/>
      <dgm:t>
        <a:bodyPr/>
        <a:lstStyle/>
        <a:p>
          <a:endParaRPr lang="ru-RU"/>
        </a:p>
      </dgm:t>
    </dgm:pt>
    <dgm:pt modelId="{CC63F58D-4797-49F8-B871-4CDBB3CEBEAF}">
      <dgm:prSet phldrT="[Текст]" custT="1"/>
      <dgm:spPr/>
      <dgm:t>
        <a:bodyPr/>
        <a:lstStyle/>
        <a:p>
          <a:r>
            <a:rPr lang="ru-RU" sz="2000" i="1" dirty="0">
              <a:latin typeface="Monotype Corsiva" pitchFamily="66" charset="0"/>
            </a:rPr>
            <a:t>Экономичность и эффективность</a:t>
          </a:r>
          <a:endParaRPr lang="ru-RU" sz="2000" dirty="0">
            <a:latin typeface="Monotype Corsiva" pitchFamily="66" charset="0"/>
          </a:endParaRPr>
        </a:p>
      </dgm:t>
    </dgm:pt>
    <dgm:pt modelId="{63B2A884-7709-467D-BDA4-41AB57223EE4}" type="parTrans" cxnId="{CDB3013F-C1EE-4FE3-B54E-522B5326DA80}">
      <dgm:prSet/>
      <dgm:spPr/>
      <dgm:t>
        <a:bodyPr/>
        <a:lstStyle/>
        <a:p>
          <a:endParaRPr lang="ru-RU"/>
        </a:p>
      </dgm:t>
    </dgm:pt>
    <dgm:pt modelId="{084235DC-319A-4433-8A5E-EC5B9C4ED9D7}" type="sibTrans" cxnId="{CDB3013F-C1EE-4FE3-B54E-522B5326DA80}">
      <dgm:prSet/>
      <dgm:spPr/>
      <dgm:t>
        <a:bodyPr/>
        <a:lstStyle/>
        <a:p>
          <a:endParaRPr lang="ru-RU" sz="4400">
            <a:latin typeface="Monotype Corsiva" pitchFamily="66" charset="0"/>
          </a:endParaRPr>
        </a:p>
      </dgm:t>
    </dgm:pt>
    <dgm:pt modelId="{F8C36796-F13F-4F43-875D-4C2BF6C1F8AD}">
      <dgm:prSet phldrT="[Текст]" custT="1"/>
      <dgm:spPr/>
      <dgm:t>
        <a:bodyPr/>
        <a:lstStyle/>
        <a:p>
          <a:r>
            <a:rPr lang="ru-RU" sz="2000" i="1" dirty="0">
              <a:latin typeface="Monotype Corsiva" pitchFamily="66" charset="0"/>
            </a:rPr>
            <a:t>Решения не должны быть противоречивыми и должны быть согласованы </a:t>
          </a:r>
          <a:endParaRPr lang="ru-RU" sz="2000" dirty="0">
            <a:latin typeface="Monotype Corsiva" pitchFamily="66" charset="0"/>
          </a:endParaRPr>
        </a:p>
      </dgm:t>
    </dgm:pt>
    <dgm:pt modelId="{132CA3A7-968C-41B3-BBDC-03E6A0B85A0B}" type="parTrans" cxnId="{A3B70D8A-F6A2-41F8-9ADE-65350FABD010}">
      <dgm:prSet/>
      <dgm:spPr/>
      <dgm:t>
        <a:bodyPr/>
        <a:lstStyle/>
        <a:p>
          <a:endParaRPr lang="ru-RU"/>
        </a:p>
      </dgm:t>
    </dgm:pt>
    <dgm:pt modelId="{8C656EC6-DE4B-480D-8367-FDC8B622CDC6}" type="sibTrans" cxnId="{A3B70D8A-F6A2-41F8-9ADE-65350FABD010}">
      <dgm:prSet/>
      <dgm:spPr/>
      <dgm:t>
        <a:bodyPr/>
        <a:lstStyle/>
        <a:p>
          <a:endParaRPr lang="ru-RU" sz="4400">
            <a:latin typeface="Monotype Corsiva" pitchFamily="66" charset="0"/>
          </a:endParaRPr>
        </a:p>
      </dgm:t>
    </dgm:pt>
    <dgm:pt modelId="{7B29B559-99C9-4879-B1C4-EF3BF00505EE}">
      <dgm:prSet phldrT="[Текст]" custT="1"/>
      <dgm:spPr/>
      <dgm:t>
        <a:bodyPr/>
        <a:lstStyle/>
        <a:p>
          <a:r>
            <a:rPr lang="ru-RU" sz="2000" i="1" dirty="0">
              <a:latin typeface="Monotype Corsiva" pitchFamily="66" charset="0"/>
            </a:rPr>
            <a:t>Соответствие полномочиям лица, принимающего решение</a:t>
          </a:r>
          <a:endParaRPr lang="ru-RU" sz="2000" dirty="0">
            <a:latin typeface="Monotype Corsiva" pitchFamily="66" charset="0"/>
          </a:endParaRPr>
        </a:p>
      </dgm:t>
    </dgm:pt>
    <dgm:pt modelId="{2BB26C22-7353-4894-9093-5F109D1E059F}" type="parTrans" cxnId="{124ABA23-A95E-45FA-B82A-EB765C3029F8}">
      <dgm:prSet/>
      <dgm:spPr/>
      <dgm:t>
        <a:bodyPr/>
        <a:lstStyle/>
        <a:p>
          <a:endParaRPr lang="ru-RU"/>
        </a:p>
      </dgm:t>
    </dgm:pt>
    <dgm:pt modelId="{69538735-2888-43E9-A983-D839383328AE}" type="sibTrans" cxnId="{124ABA23-A95E-45FA-B82A-EB765C3029F8}">
      <dgm:prSet/>
      <dgm:spPr/>
      <dgm:t>
        <a:bodyPr/>
        <a:lstStyle/>
        <a:p>
          <a:endParaRPr lang="ru-RU" sz="4400">
            <a:latin typeface="Monotype Corsiva" pitchFamily="66" charset="0"/>
          </a:endParaRPr>
        </a:p>
      </dgm:t>
    </dgm:pt>
    <dgm:pt modelId="{9F76BD1D-5A39-43B4-A1A7-DC80717D2CED}">
      <dgm:prSet phldrT="[Текст]" custT="1"/>
      <dgm:spPr/>
      <dgm:t>
        <a:bodyPr/>
        <a:lstStyle/>
        <a:p>
          <a:r>
            <a:rPr lang="ru-RU" sz="2000" i="1" dirty="0">
              <a:latin typeface="Monotype Corsiva" pitchFamily="66" charset="0"/>
            </a:rPr>
            <a:t>Своевременность</a:t>
          </a:r>
          <a:endParaRPr lang="ru-RU" sz="2000" dirty="0">
            <a:latin typeface="Monotype Corsiva" pitchFamily="66" charset="0"/>
          </a:endParaRPr>
        </a:p>
      </dgm:t>
    </dgm:pt>
    <dgm:pt modelId="{2F285C61-89F7-4451-B577-55A034138E85}" type="parTrans" cxnId="{B82288FE-80E8-4229-8935-57EA2F02A933}">
      <dgm:prSet/>
      <dgm:spPr/>
      <dgm:t>
        <a:bodyPr/>
        <a:lstStyle/>
        <a:p>
          <a:endParaRPr lang="ru-RU"/>
        </a:p>
      </dgm:t>
    </dgm:pt>
    <dgm:pt modelId="{BFEF7932-4B88-4B61-94AF-7050DD9B6BCB}" type="sibTrans" cxnId="{B82288FE-80E8-4229-8935-57EA2F02A933}">
      <dgm:prSet/>
      <dgm:spPr/>
      <dgm:t>
        <a:bodyPr/>
        <a:lstStyle/>
        <a:p>
          <a:endParaRPr lang="ru-RU" sz="4400">
            <a:latin typeface="Monotype Corsiva" pitchFamily="66" charset="0"/>
          </a:endParaRPr>
        </a:p>
      </dgm:t>
    </dgm:pt>
    <dgm:pt modelId="{AC92E51B-21E8-4064-ADE3-959BECA99B88}">
      <dgm:prSet phldrT="[Текст]" custT="1"/>
      <dgm:spPr/>
      <dgm:t>
        <a:bodyPr/>
        <a:lstStyle/>
        <a:p>
          <a:r>
            <a:rPr lang="ru-RU" sz="2000" i="1" dirty="0">
              <a:latin typeface="Monotype Corsiva" pitchFamily="66" charset="0"/>
            </a:rPr>
            <a:t>Целевая направленность</a:t>
          </a:r>
          <a:endParaRPr lang="ru-RU" sz="2000" dirty="0">
            <a:latin typeface="Monotype Corsiva" pitchFamily="66" charset="0"/>
          </a:endParaRPr>
        </a:p>
      </dgm:t>
    </dgm:pt>
    <dgm:pt modelId="{EB7207FD-53FF-498E-B507-A1CEF9050518}" type="parTrans" cxnId="{48D7441D-43D4-49BB-AF4E-0CC421A37BFB}">
      <dgm:prSet/>
      <dgm:spPr/>
      <dgm:t>
        <a:bodyPr/>
        <a:lstStyle/>
        <a:p>
          <a:endParaRPr lang="ru-RU"/>
        </a:p>
      </dgm:t>
    </dgm:pt>
    <dgm:pt modelId="{7F9E81A7-25B5-4763-87F4-84967AE39D8A}" type="sibTrans" cxnId="{48D7441D-43D4-49BB-AF4E-0CC421A37BFB}">
      <dgm:prSet/>
      <dgm:spPr/>
      <dgm:t>
        <a:bodyPr/>
        <a:lstStyle/>
        <a:p>
          <a:endParaRPr lang="ru-RU" sz="4400">
            <a:latin typeface="Monotype Corsiva" pitchFamily="66" charset="0"/>
          </a:endParaRPr>
        </a:p>
      </dgm:t>
    </dgm:pt>
    <dgm:pt modelId="{10CB8F02-5D87-4357-9D9F-833D78608B14}">
      <dgm:prSet phldrT="[Текст]" custT="1"/>
      <dgm:spPr/>
      <dgm:t>
        <a:bodyPr/>
        <a:lstStyle/>
        <a:p>
          <a:r>
            <a:rPr lang="ru-RU" sz="2000" i="1" dirty="0" err="1">
              <a:latin typeface="Monotype Corsiva" pitchFamily="66" charset="0"/>
            </a:rPr>
            <a:t>К</a:t>
          </a:r>
          <a:r>
            <a:rPr lang="ru-RU" sz="1800" i="1" dirty="0" err="1">
              <a:latin typeface="Monotype Corsiva" pitchFamily="66" charset="0"/>
            </a:rPr>
            <a:t>омпромиссность</a:t>
          </a:r>
          <a:endParaRPr lang="ru-RU" sz="1800" dirty="0">
            <a:latin typeface="Monotype Corsiva" pitchFamily="66" charset="0"/>
          </a:endParaRPr>
        </a:p>
      </dgm:t>
    </dgm:pt>
    <dgm:pt modelId="{D5ECE08D-2D2E-4512-85B9-E85189D5BA9A}" type="parTrans" cxnId="{9760F612-BFA6-47BB-AFA2-1E8B178C0121}">
      <dgm:prSet/>
      <dgm:spPr/>
      <dgm:t>
        <a:bodyPr/>
        <a:lstStyle/>
        <a:p>
          <a:endParaRPr lang="ru-RU"/>
        </a:p>
      </dgm:t>
    </dgm:pt>
    <dgm:pt modelId="{058123FB-0FB6-4E74-A33F-A8B8053D7FF0}" type="sibTrans" cxnId="{9760F612-BFA6-47BB-AFA2-1E8B178C0121}">
      <dgm:prSet/>
      <dgm:spPr/>
      <dgm:t>
        <a:bodyPr/>
        <a:lstStyle/>
        <a:p>
          <a:endParaRPr lang="ru-RU" sz="4400">
            <a:latin typeface="Monotype Corsiva" pitchFamily="66" charset="0"/>
          </a:endParaRPr>
        </a:p>
      </dgm:t>
    </dgm:pt>
    <dgm:pt modelId="{FCD2C445-0583-4648-A1A1-BEF87F1F1E68}">
      <dgm:prSet phldrT="[Текст]" custT="1"/>
      <dgm:spPr/>
      <dgm:t>
        <a:bodyPr/>
        <a:lstStyle/>
        <a:p>
          <a:r>
            <a:rPr lang="ru-RU" sz="2000" i="1" dirty="0">
              <a:latin typeface="Monotype Corsiva" pitchFamily="66" charset="0"/>
            </a:rPr>
            <a:t>Обоснованность</a:t>
          </a:r>
          <a:endParaRPr lang="ru-RU" sz="2000" dirty="0">
            <a:latin typeface="Monotype Corsiva" pitchFamily="66" charset="0"/>
          </a:endParaRPr>
        </a:p>
      </dgm:t>
    </dgm:pt>
    <dgm:pt modelId="{5C16B78D-48F9-4F8A-AEBF-3CBB8D6A86BA}" type="parTrans" cxnId="{F659B73C-D2E3-4839-B464-E87375A5DB65}">
      <dgm:prSet/>
      <dgm:spPr/>
      <dgm:t>
        <a:bodyPr/>
        <a:lstStyle/>
        <a:p>
          <a:endParaRPr lang="ru-RU"/>
        </a:p>
      </dgm:t>
    </dgm:pt>
    <dgm:pt modelId="{0C1A2CE8-9AA5-4BF5-B2E5-4959B676F02A}" type="sibTrans" cxnId="{F659B73C-D2E3-4839-B464-E87375A5DB65}">
      <dgm:prSet/>
      <dgm:spPr/>
      <dgm:t>
        <a:bodyPr/>
        <a:lstStyle/>
        <a:p>
          <a:endParaRPr lang="ru-RU" sz="4400">
            <a:latin typeface="Monotype Corsiva" pitchFamily="66" charset="0"/>
          </a:endParaRPr>
        </a:p>
      </dgm:t>
    </dgm:pt>
    <dgm:pt modelId="{1FCFB50F-6F7E-4C68-A370-8D4411F8B308}" type="pres">
      <dgm:prSet presAssocID="{B4E2E8AC-CA32-4171-814D-91207E5EE3EB}" presName="Name0" presStyleCnt="0">
        <dgm:presLayoutVars>
          <dgm:chMax val="1"/>
          <dgm:dir/>
          <dgm:animLvl val="ctr"/>
          <dgm:resizeHandles val="exact"/>
        </dgm:presLayoutVars>
      </dgm:prSet>
      <dgm:spPr/>
    </dgm:pt>
    <dgm:pt modelId="{FA9A8405-694A-4819-831A-3CAE133B405E}" type="pres">
      <dgm:prSet presAssocID="{927F9E68-75A0-4371-B6B2-EEA296095158}" presName="centerShape" presStyleLbl="node0" presStyleIdx="0" presStyleCnt="1" custScaleX="160526" custScaleY="121155"/>
      <dgm:spPr/>
    </dgm:pt>
    <dgm:pt modelId="{C0980B3B-41C3-463A-9F00-2A0E4F33BF6D}" type="pres">
      <dgm:prSet presAssocID="{CC63F58D-4797-49F8-B871-4CDBB3CEBEAF}" presName="node" presStyleLbl="node1" presStyleIdx="0" presStyleCnt="7" custScaleX="160526" custScaleY="121155">
        <dgm:presLayoutVars>
          <dgm:bulletEnabled val="1"/>
        </dgm:presLayoutVars>
      </dgm:prSet>
      <dgm:spPr/>
    </dgm:pt>
    <dgm:pt modelId="{C068D453-19D8-4FF0-863E-6CF05A673C4F}" type="pres">
      <dgm:prSet presAssocID="{CC63F58D-4797-49F8-B871-4CDBB3CEBEAF}" presName="dummy" presStyleCnt="0"/>
      <dgm:spPr/>
    </dgm:pt>
    <dgm:pt modelId="{83E24FF7-7155-40CA-BD95-4B6EBC10FDC3}" type="pres">
      <dgm:prSet presAssocID="{084235DC-319A-4433-8A5E-EC5B9C4ED9D7}" presName="sibTrans" presStyleLbl="sibTrans2D1" presStyleIdx="0" presStyleCnt="7" custScaleX="160526" custScaleY="121155"/>
      <dgm:spPr/>
    </dgm:pt>
    <dgm:pt modelId="{4971DC55-04A7-4381-AC1D-3F035287FB2E}" type="pres">
      <dgm:prSet presAssocID="{F8C36796-F13F-4F43-875D-4C2BF6C1F8AD}" presName="node" presStyleLbl="node1" presStyleIdx="1" presStyleCnt="7" custScaleX="160526" custScaleY="121155">
        <dgm:presLayoutVars>
          <dgm:bulletEnabled val="1"/>
        </dgm:presLayoutVars>
      </dgm:prSet>
      <dgm:spPr/>
    </dgm:pt>
    <dgm:pt modelId="{B035916D-CAE7-4370-A09F-50AC6A54E1B7}" type="pres">
      <dgm:prSet presAssocID="{F8C36796-F13F-4F43-875D-4C2BF6C1F8AD}" presName="dummy" presStyleCnt="0"/>
      <dgm:spPr/>
    </dgm:pt>
    <dgm:pt modelId="{28DBC669-5257-4981-9694-F9357E06A2E8}" type="pres">
      <dgm:prSet presAssocID="{8C656EC6-DE4B-480D-8367-FDC8B622CDC6}" presName="sibTrans" presStyleLbl="sibTrans2D1" presStyleIdx="1" presStyleCnt="7" custScaleX="160526" custScaleY="121155"/>
      <dgm:spPr/>
    </dgm:pt>
    <dgm:pt modelId="{64702C26-FEBB-4F60-8202-A610F9F364A3}" type="pres">
      <dgm:prSet presAssocID="{7B29B559-99C9-4879-B1C4-EF3BF00505EE}" presName="node" presStyleLbl="node1" presStyleIdx="2" presStyleCnt="7" custScaleX="160526" custScaleY="121155">
        <dgm:presLayoutVars>
          <dgm:bulletEnabled val="1"/>
        </dgm:presLayoutVars>
      </dgm:prSet>
      <dgm:spPr/>
    </dgm:pt>
    <dgm:pt modelId="{8B852A50-171D-4345-BD00-1A217E2EDB07}" type="pres">
      <dgm:prSet presAssocID="{7B29B559-99C9-4879-B1C4-EF3BF00505EE}" presName="dummy" presStyleCnt="0"/>
      <dgm:spPr/>
    </dgm:pt>
    <dgm:pt modelId="{7B26BB0F-8DCD-462B-AF8B-C13B6ABBE9C7}" type="pres">
      <dgm:prSet presAssocID="{69538735-2888-43E9-A983-D839383328AE}" presName="sibTrans" presStyleLbl="sibTrans2D1" presStyleIdx="2" presStyleCnt="7" custScaleX="160526" custScaleY="121155"/>
      <dgm:spPr/>
    </dgm:pt>
    <dgm:pt modelId="{362568D7-B8E9-42B3-BD42-28D5452C8904}" type="pres">
      <dgm:prSet presAssocID="{9F76BD1D-5A39-43B4-A1A7-DC80717D2CED}" presName="node" presStyleLbl="node1" presStyleIdx="3" presStyleCnt="7" custScaleX="160526" custScaleY="121155" custRadScaleRad="99041" custRadScaleInc="-34641">
        <dgm:presLayoutVars>
          <dgm:bulletEnabled val="1"/>
        </dgm:presLayoutVars>
      </dgm:prSet>
      <dgm:spPr/>
    </dgm:pt>
    <dgm:pt modelId="{56B43084-B894-4FEA-A6C1-13BA8C1E7E6D}" type="pres">
      <dgm:prSet presAssocID="{9F76BD1D-5A39-43B4-A1A7-DC80717D2CED}" presName="dummy" presStyleCnt="0"/>
      <dgm:spPr/>
    </dgm:pt>
    <dgm:pt modelId="{472DA13F-AD1A-4BF6-8D2D-3894702B00E2}" type="pres">
      <dgm:prSet presAssocID="{BFEF7932-4B88-4B61-94AF-7050DD9B6BCB}" presName="sibTrans" presStyleLbl="sibTrans2D1" presStyleIdx="3" presStyleCnt="7" custScaleX="160526" custScaleY="121155"/>
      <dgm:spPr/>
    </dgm:pt>
    <dgm:pt modelId="{1EF3E458-9B54-40E8-838E-1995EB635BE6}" type="pres">
      <dgm:prSet presAssocID="{10CB8F02-5D87-4357-9D9F-833D78608B14}" presName="node" presStyleLbl="node1" presStyleIdx="4" presStyleCnt="7" custScaleX="160526" custScaleY="121155" custRadScaleRad="103016" custRadScaleInc="54602">
        <dgm:presLayoutVars>
          <dgm:bulletEnabled val="1"/>
        </dgm:presLayoutVars>
      </dgm:prSet>
      <dgm:spPr/>
    </dgm:pt>
    <dgm:pt modelId="{332EEE76-24B2-4026-9F4C-A037A43B2D43}" type="pres">
      <dgm:prSet presAssocID="{10CB8F02-5D87-4357-9D9F-833D78608B14}" presName="dummy" presStyleCnt="0"/>
      <dgm:spPr/>
    </dgm:pt>
    <dgm:pt modelId="{FA6BC684-C48A-4369-99CA-359BABBA54BB}" type="pres">
      <dgm:prSet presAssocID="{058123FB-0FB6-4E74-A33F-A8B8053D7FF0}" presName="sibTrans" presStyleLbl="sibTrans2D1" presStyleIdx="4" presStyleCnt="7" custScaleX="160526" custScaleY="121155"/>
      <dgm:spPr/>
    </dgm:pt>
    <dgm:pt modelId="{C89405F0-78D4-40CE-9120-0152C90D6F9B}" type="pres">
      <dgm:prSet presAssocID="{FCD2C445-0583-4648-A1A1-BEF87F1F1E68}" presName="node" presStyleLbl="node1" presStyleIdx="5" presStyleCnt="7" custScaleX="160526" custScaleY="121155">
        <dgm:presLayoutVars>
          <dgm:bulletEnabled val="1"/>
        </dgm:presLayoutVars>
      </dgm:prSet>
      <dgm:spPr/>
    </dgm:pt>
    <dgm:pt modelId="{A9F277FC-6062-4FC4-8D1D-3226F8AB43FA}" type="pres">
      <dgm:prSet presAssocID="{FCD2C445-0583-4648-A1A1-BEF87F1F1E68}" presName="dummy" presStyleCnt="0"/>
      <dgm:spPr/>
    </dgm:pt>
    <dgm:pt modelId="{DE3D991B-C4FD-4B85-89B0-BB4221136FEF}" type="pres">
      <dgm:prSet presAssocID="{0C1A2CE8-9AA5-4BF5-B2E5-4959B676F02A}" presName="sibTrans" presStyleLbl="sibTrans2D1" presStyleIdx="5" presStyleCnt="7" custScaleX="160526" custScaleY="121155"/>
      <dgm:spPr/>
    </dgm:pt>
    <dgm:pt modelId="{C9A634E0-C77A-405D-8FC2-DDD4F0195C01}" type="pres">
      <dgm:prSet presAssocID="{AC92E51B-21E8-4064-ADE3-959BECA99B88}" presName="node" presStyleLbl="node1" presStyleIdx="6" presStyleCnt="7" custScaleX="160526" custScaleY="121155">
        <dgm:presLayoutVars>
          <dgm:bulletEnabled val="1"/>
        </dgm:presLayoutVars>
      </dgm:prSet>
      <dgm:spPr/>
    </dgm:pt>
    <dgm:pt modelId="{D390E192-CA83-49FF-AF3A-1B0957CD80EC}" type="pres">
      <dgm:prSet presAssocID="{AC92E51B-21E8-4064-ADE3-959BECA99B88}" presName="dummy" presStyleCnt="0"/>
      <dgm:spPr/>
    </dgm:pt>
    <dgm:pt modelId="{7E4E812C-F973-4E46-A524-0DF59070EC2D}" type="pres">
      <dgm:prSet presAssocID="{7F9E81A7-25B5-4763-87F4-84967AE39D8A}" presName="sibTrans" presStyleLbl="sibTrans2D1" presStyleIdx="6" presStyleCnt="7" custScaleX="160526" custScaleY="121155"/>
      <dgm:spPr/>
    </dgm:pt>
  </dgm:ptLst>
  <dgm:cxnLst>
    <dgm:cxn modelId="{9760F612-BFA6-47BB-AFA2-1E8B178C0121}" srcId="{927F9E68-75A0-4371-B6B2-EEA296095158}" destId="{10CB8F02-5D87-4357-9D9F-833D78608B14}" srcOrd="4" destOrd="0" parTransId="{D5ECE08D-2D2E-4512-85B9-E85189D5BA9A}" sibTransId="{058123FB-0FB6-4E74-A33F-A8B8053D7FF0}"/>
    <dgm:cxn modelId="{66674F18-867F-4508-AFAF-FDEF8BE4EF77}" type="presOf" srcId="{CC63F58D-4797-49F8-B871-4CDBB3CEBEAF}" destId="{C0980B3B-41C3-463A-9F00-2A0E4F33BF6D}" srcOrd="0" destOrd="0" presId="urn:microsoft.com/office/officeart/2005/8/layout/radial6"/>
    <dgm:cxn modelId="{D260D81C-7136-4553-BB47-17360BB5072B}" type="presOf" srcId="{7F9E81A7-25B5-4763-87F4-84967AE39D8A}" destId="{7E4E812C-F973-4E46-A524-0DF59070EC2D}" srcOrd="0" destOrd="0" presId="urn:microsoft.com/office/officeart/2005/8/layout/radial6"/>
    <dgm:cxn modelId="{48D7441D-43D4-49BB-AF4E-0CC421A37BFB}" srcId="{927F9E68-75A0-4371-B6B2-EEA296095158}" destId="{AC92E51B-21E8-4064-ADE3-959BECA99B88}" srcOrd="6" destOrd="0" parTransId="{EB7207FD-53FF-498E-B507-A1CEF9050518}" sibTransId="{7F9E81A7-25B5-4763-87F4-84967AE39D8A}"/>
    <dgm:cxn modelId="{99F90F1F-2761-458B-8070-75FA562BC8D0}" type="presOf" srcId="{8C656EC6-DE4B-480D-8367-FDC8B622CDC6}" destId="{28DBC669-5257-4981-9694-F9357E06A2E8}" srcOrd="0" destOrd="0" presId="urn:microsoft.com/office/officeart/2005/8/layout/radial6"/>
    <dgm:cxn modelId="{124ABA23-A95E-45FA-B82A-EB765C3029F8}" srcId="{927F9E68-75A0-4371-B6B2-EEA296095158}" destId="{7B29B559-99C9-4879-B1C4-EF3BF00505EE}" srcOrd="2" destOrd="0" parTransId="{2BB26C22-7353-4894-9093-5F109D1E059F}" sibTransId="{69538735-2888-43E9-A983-D839383328AE}"/>
    <dgm:cxn modelId="{04A81626-D9DE-4606-984A-B5F4608375EB}" type="presOf" srcId="{084235DC-319A-4433-8A5E-EC5B9C4ED9D7}" destId="{83E24FF7-7155-40CA-BD95-4B6EBC10FDC3}" srcOrd="0" destOrd="0" presId="urn:microsoft.com/office/officeart/2005/8/layout/radial6"/>
    <dgm:cxn modelId="{3E5BE92C-5AF9-4359-A725-9DEFC7A0B85D}" type="presOf" srcId="{FCD2C445-0583-4648-A1A1-BEF87F1F1E68}" destId="{C89405F0-78D4-40CE-9120-0152C90D6F9B}" srcOrd="0" destOrd="0" presId="urn:microsoft.com/office/officeart/2005/8/layout/radial6"/>
    <dgm:cxn modelId="{81DF3F35-8AB0-4E91-A3D0-E6CDB8D6C505}" srcId="{B4E2E8AC-CA32-4171-814D-91207E5EE3EB}" destId="{927F9E68-75A0-4371-B6B2-EEA296095158}" srcOrd="0" destOrd="0" parTransId="{816D23AC-0A79-49E7-A8CB-EF9C14A34984}" sibTransId="{8A108D3E-7B61-4732-BDAC-11124E683C43}"/>
    <dgm:cxn modelId="{F659B73C-D2E3-4839-B464-E87375A5DB65}" srcId="{927F9E68-75A0-4371-B6B2-EEA296095158}" destId="{FCD2C445-0583-4648-A1A1-BEF87F1F1E68}" srcOrd="5" destOrd="0" parTransId="{5C16B78D-48F9-4F8A-AEBF-3CBB8D6A86BA}" sibTransId="{0C1A2CE8-9AA5-4BF5-B2E5-4959B676F02A}"/>
    <dgm:cxn modelId="{8CF4613D-4F11-4112-9F9D-3D200A86DCCD}" type="presOf" srcId="{7B29B559-99C9-4879-B1C4-EF3BF00505EE}" destId="{64702C26-FEBB-4F60-8202-A610F9F364A3}" srcOrd="0" destOrd="0" presId="urn:microsoft.com/office/officeart/2005/8/layout/radial6"/>
    <dgm:cxn modelId="{CDB3013F-C1EE-4FE3-B54E-522B5326DA80}" srcId="{927F9E68-75A0-4371-B6B2-EEA296095158}" destId="{CC63F58D-4797-49F8-B871-4CDBB3CEBEAF}" srcOrd="0" destOrd="0" parTransId="{63B2A884-7709-467D-BDA4-41AB57223EE4}" sibTransId="{084235DC-319A-4433-8A5E-EC5B9C4ED9D7}"/>
    <dgm:cxn modelId="{DDB30C5F-3A50-409D-9BF2-610C1E5406C7}" type="presOf" srcId="{F8C36796-F13F-4F43-875D-4C2BF6C1F8AD}" destId="{4971DC55-04A7-4381-AC1D-3F035287FB2E}" srcOrd="0" destOrd="0" presId="urn:microsoft.com/office/officeart/2005/8/layout/radial6"/>
    <dgm:cxn modelId="{4CDA9E61-A347-432A-B1A2-C99CFE6B3D8D}" type="presOf" srcId="{927F9E68-75A0-4371-B6B2-EEA296095158}" destId="{FA9A8405-694A-4819-831A-3CAE133B405E}" srcOrd="0" destOrd="0" presId="urn:microsoft.com/office/officeart/2005/8/layout/radial6"/>
    <dgm:cxn modelId="{BA391549-77F4-49F4-8D95-6CC91AFD3F26}" type="presOf" srcId="{69538735-2888-43E9-A983-D839383328AE}" destId="{7B26BB0F-8DCD-462B-AF8B-C13B6ABBE9C7}" srcOrd="0" destOrd="0" presId="urn:microsoft.com/office/officeart/2005/8/layout/radial6"/>
    <dgm:cxn modelId="{E4BE354C-BA38-40E5-A155-E3CD8FD12EA1}" type="presOf" srcId="{058123FB-0FB6-4E74-A33F-A8B8053D7FF0}" destId="{FA6BC684-C48A-4369-99CA-359BABBA54BB}" srcOrd="0" destOrd="0" presId="urn:microsoft.com/office/officeart/2005/8/layout/radial6"/>
    <dgm:cxn modelId="{53B1F54C-E62A-404D-B55B-2E4F1EE5FB88}" type="presOf" srcId="{B4E2E8AC-CA32-4171-814D-91207E5EE3EB}" destId="{1FCFB50F-6F7E-4C68-A370-8D4411F8B308}" srcOrd="0" destOrd="0" presId="urn:microsoft.com/office/officeart/2005/8/layout/radial6"/>
    <dgm:cxn modelId="{AF1A9A70-0152-4F00-B883-4D1D0FC2014E}" type="presOf" srcId="{10CB8F02-5D87-4357-9D9F-833D78608B14}" destId="{1EF3E458-9B54-40E8-838E-1995EB635BE6}" srcOrd="0" destOrd="0" presId="urn:microsoft.com/office/officeart/2005/8/layout/radial6"/>
    <dgm:cxn modelId="{0354DF75-8FEB-437D-946F-2AA8BC60CEBA}" type="presOf" srcId="{AC92E51B-21E8-4064-ADE3-959BECA99B88}" destId="{C9A634E0-C77A-405D-8FC2-DDD4F0195C01}" srcOrd="0" destOrd="0" presId="urn:microsoft.com/office/officeart/2005/8/layout/radial6"/>
    <dgm:cxn modelId="{A3B70D8A-F6A2-41F8-9ADE-65350FABD010}" srcId="{927F9E68-75A0-4371-B6B2-EEA296095158}" destId="{F8C36796-F13F-4F43-875D-4C2BF6C1F8AD}" srcOrd="1" destOrd="0" parTransId="{132CA3A7-968C-41B3-BBDC-03E6A0B85A0B}" sibTransId="{8C656EC6-DE4B-480D-8367-FDC8B622CDC6}"/>
    <dgm:cxn modelId="{F22282A4-E08E-4703-A37D-F0D3C0A4FB5A}" type="presOf" srcId="{BFEF7932-4B88-4B61-94AF-7050DD9B6BCB}" destId="{472DA13F-AD1A-4BF6-8D2D-3894702B00E2}" srcOrd="0" destOrd="0" presId="urn:microsoft.com/office/officeart/2005/8/layout/radial6"/>
    <dgm:cxn modelId="{4DA603C3-C0B7-4F6D-AD54-2A8E7777DDBE}" type="presOf" srcId="{9F76BD1D-5A39-43B4-A1A7-DC80717D2CED}" destId="{362568D7-B8E9-42B3-BD42-28D5452C8904}" srcOrd="0" destOrd="0" presId="urn:microsoft.com/office/officeart/2005/8/layout/radial6"/>
    <dgm:cxn modelId="{6D297EF4-AB98-4D18-AB70-0C52EF4F62DB}" type="presOf" srcId="{0C1A2CE8-9AA5-4BF5-B2E5-4959B676F02A}" destId="{DE3D991B-C4FD-4B85-89B0-BB4221136FEF}" srcOrd="0" destOrd="0" presId="urn:microsoft.com/office/officeart/2005/8/layout/radial6"/>
    <dgm:cxn modelId="{B82288FE-80E8-4229-8935-57EA2F02A933}" srcId="{927F9E68-75A0-4371-B6B2-EEA296095158}" destId="{9F76BD1D-5A39-43B4-A1A7-DC80717D2CED}" srcOrd="3" destOrd="0" parTransId="{2F285C61-89F7-4451-B577-55A034138E85}" sibTransId="{BFEF7932-4B88-4B61-94AF-7050DD9B6BCB}"/>
    <dgm:cxn modelId="{0639FB90-DF25-4014-8E37-7AF9FA1E4709}" type="presParOf" srcId="{1FCFB50F-6F7E-4C68-A370-8D4411F8B308}" destId="{FA9A8405-694A-4819-831A-3CAE133B405E}" srcOrd="0" destOrd="0" presId="urn:microsoft.com/office/officeart/2005/8/layout/radial6"/>
    <dgm:cxn modelId="{B048705E-16A2-4B4C-83DF-4D9C22FAECF5}" type="presParOf" srcId="{1FCFB50F-6F7E-4C68-A370-8D4411F8B308}" destId="{C0980B3B-41C3-463A-9F00-2A0E4F33BF6D}" srcOrd="1" destOrd="0" presId="urn:microsoft.com/office/officeart/2005/8/layout/radial6"/>
    <dgm:cxn modelId="{AA4D9C6D-F029-40AD-A022-0D303195BE00}" type="presParOf" srcId="{1FCFB50F-6F7E-4C68-A370-8D4411F8B308}" destId="{C068D453-19D8-4FF0-863E-6CF05A673C4F}" srcOrd="2" destOrd="0" presId="urn:microsoft.com/office/officeart/2005/8/layout/radial6"/>
    <dgm:cxn modelId="{D7FF9FCA-8CA9-4112-B914-612100B8D2D5}" type="presParOf" srcId="{1FCFB50F-6F7E-4C68-A370-8D4411F8B308}" destId="{83E24FF7-7155-40CA-BD95-4B6EBC10FDC3}" srcOrd="3" destOrd="0" presId="urn:microsoft.com/office/officeart/2005/8/layout/radial6"/>
    <dgm:cxn modelId="{6DB4D703-CDED-4ECE-B263-8E0D58573597}" type="presParOf" srcId="{1FCFB50F-6F7E-4C68-A370-8D4411F8B308}" destId="{4971DC55-04A7-4381-AC1D-3F035287FB2E}" srcOrd="4" destOrd="0" presId="urn:microsoft.com/office/officeart/2005/8/layout/radial6"/>
    <dgm:cxn modelId="{9B9D6B61-2568-42E0-A0D7-A534D6FD9764}" type="presParOf" srcId="{1FCFB50F-6F7E-4C68-A370-8D4411F8B308}" destId="{B035916D-CAE7-4370-A09F-50AC6A54E1B7}" srcOrd="5" destOrd="0" presId="urn:microsoft.com/office/officeart/2005/8/layout/radial6"/>
    <dgm:cxn modelId="{0C55669C-8496-4BFC-8308-FE1FE6E82445}" type="presParOf" srcId="{1FCFB50F-6F7E-4C68-A370-8D4411F8B308}" destId="{28DBC669-5257-4981-9694-F9357E06A2E8}" srcOrd="6" destOrd="0" presId="urn:microsoft.com/office/officeart/2005/8/layout/radial6"/>
    <dgm:cxn modelId="{9A8851CF-0EA4-44F4-A371-1FC7E54EACE5}" type="presParOf" srcId="{1FCFB50F-6F7E-4C68-A370-8D4411F8B308}" destId="{64702C26-FEBB-4F60-8202-A610F9F364A3}" srcOrd="7" destOrd="0" presId="urn:microsoft.com/office/officeart/2005/8/layout/radial6"/>
    <dgm:cxn modelId="{445CBF07-90C0-4C0F-A853-EA4F5A319815}" type="presParOf" srcId="{1FCFB50F-6F7E-4C68-A370-8D4411F8B308}" destId="{8B852A50-171D-4345-BD00-1A217E2EDB07}" srcOrd="8" destOrd="0" presId="urn:microsoft.com/office/officeart/2005/8/layout/radial6"/>
    <dgm:cxn modelId="{189B82F7-8482-4062-A257-266C486AA54C}" type="presParOf" srcId="{1FCFB50F-6F7E-4C68-A370-8D4411F8B308}" destId="{7B26BB0F-8DCD-462B-AF8B-C13B6ABBE9C7}" srcOrd="9" destOrd="0" presId="urn:microsoft.com/office/officeart/2005/8/layout/radial6"/>
    <dgm:cxn modelId="{BDA0D4F2-61CB-41BD-B182-7F9A450104B3}" type="presParOf" srcId="{1FCFB50F-6F7E-4C68-A370-8D4411F8B308}" destId="{362568D7-B8E9-42B3-BD42-28D5452C8904}" srcOrd="10" destOrd="0" presId="urn:microsoft.com/office/officeart/2005/8/layout/radial6"/>
    <dgm:cxn modelId="{B11886F1-9B43-4B8B-8761-04CCECE57729}" type="presParOf" srcId="{1FCFB50F-6F7E-4C68-A370-8D4411F8B308}" destId="{56B43084-B894-4FEA-A6C1-13BA8C1E7E6D}" srcOrd="11" destOrd="0" presId="urn:microsoft.com/office/officeart/2005/8/layout/radial6"/>
    <dgm:cxn modelId="{1FCD2EFA-9AF6-44FE-AE03-3F791CA20FE1}" type="presParOf" srcId="{1FCFB50F-6F7E-4C68-A370-8D4411F8B308}" destId="{472DA13F-AD1A-4BF6-8D2D-3894702B00E2}" srcOrd="12" destOrd="0" presId="urn:microsoft.com/office/officeart/2005/8/layout/radial6"/>
    <dgm:cxn modelId="{A48713E7-7F91-45D8-B273-4B3D45F5701C}" type="presParOf" srcId="{1FCFB50F-6F7E-4C68-A370-8D4411F8B308}" destId="{1EF3E458-9B54-40E8-838E-1995EB635BE6}" srcOrd="13" destOrd="0" presId="urn:microsoft.com/office/officeart/2005/8/layout/radial6"/>
    <dgm:cxn modelId="{BF64EB4B-AB1D-4FB1-9924-031A23F6F899}" type="presParOf" srcId="{1FCFB50F-6F7E-4C68-A370-8D4411F8B308}" destId="{332EEE76-24B2-4026-9F4C-A037A43B2D43}" srcOrd="14" destOrd="0" presId="urn:microsoft.com/office/officeart/2005/8/layout/radial6"/>
    <dgm:cxn modelId="{60FC296B-F4FF-44B8-8B77-DEC65CF6B5DA}" type="presParOf" srcId="{1FCFB50F-6F7E-4C68-A370-8D4411F8B308}" destId="{FA6BC684-C48A-4369-99CA-359BABBA54BB}" srcOrd="15" destOrd="0" presId="urn:microsoft.com/office/officeart/2005/8/layout/radial6"/>
    <dgm:cxn modelId="{B26E276B-13EF-4452-90EA-F2849B9E9AEF}" type="presParOf" srcId="{1FCFB50F-6F7E-4C68-A370-8D4411F8B308}" destId="{C89405F0-78D4-40CE-9120-0152C90D6F9B}" srcOrd="16" destOrd="0" presId="urn:microsoft.com/office/officeart/2005/8/layout/radial6"/>
    <dgm:cxn modelId="{7038771D-40C4-4A62-B7C6-4E3CDFBCCED3}" type="presParOf" srcId="{1FCFB50F-6F7E-4C68-A370-8D4411F8B308}" destId="{A9F277FC-6062-4FC4-8D1D-3226F8AB43FA}" srcOrd="17" destOrd="0" presId="urn:microsoft.com/office/officeart/2005/8/layout/radial6"/>
    <dgm:cxn modelId="{E5BFB0FB-B745-4CEC-8B37-EF0C77D0BEB2}" type="presParOf" srcId="{1FCFB50F-6F7E-4C68-A370-8D4411F8B308}" destId="{DE3D991B-C4FD-4B85-89B0-BB4221136FEF}" srcOrd="18" destOrd="0" presId="urn:microsoft.com/office/officeart/2005/8/layout/radial6"/>
    <dgm:cxn modelId="{6098BD1B-6310-4796-BDE6-A9C9FD0EBD71}" type="presParOf" srcId="{1FCFB50F-6F7E-4C68-A370-8D4411F8B308}" destId="{C9A634E0-C77A-405D-8FC2-DDD4F0195C01}" srcOrd="19" destOrd="0" presId="urn:microsoft.com/office/officeart/2005/8/layout/radial6"/>
    <dgm:cxn modelId="{03F7F9FC-1B81-4545-BE17-C4B5A636ED08}" type="presParOf" srcId="{1FCFB50F-6F7E-4C68-A370-8D4411F8B308}" destId="{D390E192-CA83-49FF-AF3A-1B0957CD80EC}" srcOrd="20" destOrd="0" presId="urn:microsoft.com/office/officeart/2005/8/layout/radial6"/>
    <dgm:cxn modelId="{38141A49-91BC-49C3-9B75-B2C7D7937B63}" type="presParOf" srcId="{1FCFB50F-6F7E-4C68-A370-8D4411F8B308}" destId="{7E4E812C-F973-4E46-A524-0DF59070EC2D}" srcOrd="21" destOrd="0" presId="urn:microsoft.com/office/officeart/2005/8/layout/radial6"/>
  </dgm:cxnLst>
  <dgm:bg>
    <a:solidFill>
      <a:schemeClr val="accent3">
        <a:lumMod val="7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96EF9D6-40C8-412A-8D49-273DC1D6E5C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98CD2D64-5D5A-42E7-A10C-4E73A5A680F1}">
      <dgm:prSet phldrT="[Текст]"/>
      <dgm:spPr/>
      <dgm:t>
        <a:bodyPr/>
        <a:lstStyle/>
        <a:p>
          <a:endParaRPr lang="ru-RU" dirty="0"/>
        </a:p>
      </dgm:t>
    </dgm:pt>
    <dgm:pt modelId="{39BEA6C5-5C24-427B-8F2E-9A2646F57C6B}" type="parTrans" cxnId="{3768FEA9-96BE-4CA9-BB9F-FC378C476D44}">
      <dgm:prSet/>
      <dgm:spPr/>
      <dgm:t>
        <a:bodyPr/>
        <a:lstStyle/>
        <a:p>
          <a:endParaRPr lang="ru-RU"/>
        </a:p>
      </dgm:t>
    </dgm:pt>
    <dgm:pt modelId="{B711A0FC-29E0-4F93-A169-00CEAA925923}" type="sibTrans" cxnId="{3768FEA9-96BE-4CA9-BB9F-FC378C476D44}">
      <dgm:prSet/>
      <dgm:spPr/>
      <dgm:t>
        <a:bodyPr/>
        <a:lstStyle/>
        <a:p>
          <a:endParaRPr lang="ru-RU"/>
        </a:p>
      </dgm:t>
    </dgm:pt>
    <dgm:pt modelId="{2AD6CF61-11E0-408B-AC24-C793FC75E91A}">
      <dgm:prSet phldrT="[Текст]" custT="1"/>
      <dgm:spPr/>
      <dgm:t>
        <a:bodyPr/>
        <a:lstStyle/>
        <a:p>
          <a:endParaRPr lang="ru-RU" sz="500" dirty="0"/>
        </a:p>
      </dgm:t>
    </dgm:pt>
    <dgm:pt modelId="{1C60E8B8-CFDF-407F-8FED-81390F5E9E95}" type="parTrans" cxnId="{8F752B68-ECE3-4077-B779-6A7AFA89936D}">
      <dgm:prSet/>
      <dgm:spPr/>
      <dgm:t>
        <a:bodyPr/>
        <a:lstStyle/>
        <a:p>
          <a:endParaRPr lang="ru-RU"/>
        </a:p>
      </dgm:t>
    </dgm:pt>
    <dgm:pt modelId="{2D9FE09A-DF5A-41DC-BDEA-1C1BF44798F1}" type="sibTrans" cxnId="{8F752B68-ECE3-4077-B779-6A7AFA89936D}">
      <dgm:prSet/>
      <dgm:spPr/>
      <dgm:t>
        <a:bodyPr/>
        <a:lstStyle/>
        <a:p>
          <a:endParaRPr lang="ru-RU"/>
        </a:p>
      </dgm:t>
    </dgm:pt>
    <dgm:pt modelId="{FFB67951-39E8-42A8-B0EB-98719FE66230}">
      <dgm:prSet phldrT="[Текст]" custT="1"/>
      <dgm:spPr/>
      <dgm:t>
        <a:bodyPr/>
        <a:lstStyle/>
        <a:p>
          <a:r>
            <a:rPr lang="ru-RU" sz="1400" i="1" dirty="0"/>
            <a:t>ИНТУИТИВНЫЕ РЕШЕНИЯ - </a:t>
          </a:r>
          <a:r>
            <a:rPr lang="ru-RU" sz="1400" dirty="0"/>
            <a:t>это выбор, сделанный только на ощущении того, что он правильный. В этом случае лицо, принимающее решение, не взвешивает сознательно все «за» и «против», а часто даже не пытается сознательно анализировать ситуацию. Около 80% руководителей высшего звена утверждают, что при решении серьезных проблем полагаются в основном на неформальную информацию и интуицию. Обычно так поступают руководители, имеющие большой опыт работы.</a:t>
          </a:r>
        </a:p>
      </dgm:t>
    </dgm:pt>
    <dgm:pt modelId="{7BCAB41F-D76D-4D25-A8A9-B1DC60A5064D}" type="parTrans" cxnId="{E3798C1E-F29D-46E6-97FC-D5E16CE28FE9}">
      <dgm:prSet/>
      <dgm:spPr/>
      <dgm:t>
        <a:bodyPr/>
        <a:lstStyle/>
        <a:p>
          <a:endParaRPr lang="ru-RU"/>
        </a:p>
      </dgm:t>
    </dgm:pt>
    <dgm:pt modelId="{AFB7B602-1E42-4DED-AC70-809805ED5C20}" type="sibTrans" cxnId="{E3798C1E-F29D-46E6-97FC-D5E16CE28FE9}">
      <dgm:prSet/>
      <dgm:spPr/>
      <dgm:t>
        <a:bodyPr/>
        <a:lstStyle/>
        <a:p>
          <a:endParaRPr lang="ru-RU"/>
        </a:p>
      </dgm:t>
    </dgm:pt>
    <dgm:pt modelId="{567A72AF-515C-4169-AF8E-D90E210F9058}">
      <dgm:prSet custT="1"/>
      <dgm:spPr/>
      <dgm:t>
        <a:bodyPr/>
        <a:lstStyle/>
        <a:p>
          <a:r>
            <a:rPr lang="ru-RU" sz="1400" i="1" dirty="0"/>
            <a:t>РЕШЕНИЯ, ОСНОВАННЫЕ НА СУЖДЕНИЯХ. </a:t>
          </a:r>
          <a:r>
            <a:rPr lang="ru-RU" sz="1400" dirty="0"/>
            <a:t>Это осознанный выбор, подкрепленный знаниями и опытом. В этом случае руководитель сознательно сопоставляет настоящую ситуацию с аналогичными ситуациями в прошлом, пытается спрогнозировать последствия принимаемого решения и часто выбирает ту альтернативу, которая принесла успех в прошлом, или схожую с ней.</a:t>
          </a:r>
        </a:p>
      </dgm:t>
    </dgm:pt>
    <dgm:pt modelId="{10180265-58DB-4458-8C1E-5FA61C7461DC}" type="parTrans" cxnId="{B3852881-5192-48B4-B5BB-EA892AA76BF0}">
      <dgm:prSet/>
      <dgm:spPr/>
      <dgm:t>
        <a:bodyPr/>
        <a:lstStyle/>
        <a:p>
          <a:endParaRPr lang="ru-RU"/>
        </a:p>
      </dgm:t>
    </dgm:pt>
    <dgm:pt modelId="{6D9E81DB-159A-438B-8F76-52338C889EEC}" type="sibTrans" cxnId="{B3852881-5192-48B4-B5BB-EA892AA76BF0}">
      <dgm:prSet/>
      <dgm:spPr/>
      <dgm:t>
        <a:bodyPr/>
        <a:lstStyle/>
        <a:p>
          <a:endParaRPr lang="ru-RU"/>
        </a:p>
      </dgm:t>
    </dgm:pt>
    <dgm:pt modelId="{16F8D2AF-F374-49AC-8D04-AF305077B832}">
      <dgm:prSet custT="1"/>
      <dgm:spPr/>
      <dgm:t>
        <a:bodyPr/>
        <a:lstStyle/>
        <a:p>
          <a:r>
            <a:rPr lang="ru-RU" sz="1400" dirty="0"/>
            <a:t>Решения, основанные на суждениях, имеют два преимущества:</a:t>
          </a:r>
        </a:p>
      </dgm:t>
    </dgm:pt>
    <dgm:pt modelId="{DF900742-CAD8-4EDE-B9B5-B7E24924854F}" type="parTrans" cxnId="{9A4540F7-5534-489C-8EC2-6261597B464D}">
      <dgm:prSet/>
      <dgm:spPr/>
      <dgm:t>
        <a:bodyPr/>
        <a:lstStyle/>
        <a:p>
          <a:endParaRPr lang="ru-RU"/>
        </a:p>
      </dgm:t>
    </dgm:pt>
    <dgm:pt modelId="{8ABB9E75-67D5-431C-BD1E-FB859A8C8FA9}" type="sibTrans" cxnId="{9A4540F7-5534-489C-8EC2-6261597B464D}">
      <dgm:prSet/>
      <dgm:spPr/>
      <dgm:t>
        <a:bodyPr/>
        <a:lstStyle/>
        <a:p>
          <a:endParaRPr lang="ru-RU"/>
        </a:p>
      </dgm:t>
    </dgm:pt>
    <dgm:pt modelId="{31189AB3-C430-4A81-9DDE-7EC644C884A5}">
      <dgm:prSet custT="1"/>
      <dgm:spPr/>
      <dgm:t>
        <a:bodyPr/>
        <a:lstStyle/>
        <a:p>
          <a:r>
            <a:rPr lang="ru-RU" sz="1400" dirty="0"/>
            <a:t>для их принятия необходимы только опыт и знания руководителя и соответственно они являются дешевыми, не требующими больших затрат времени;</a:t>
          </a:r>
        </a:p>
      </dgm:t>
    </dgm:pt>
    <dgm:pt modelId="{CD3BC428-BC94-49A6-AD19-3BD5283A35A6}" type="parTrans" cxnId="{6FDFFF5D-4D21-4B50-B3F3-E96EDB7BE6C7}">
      <dgm:prSet/>
      <dgm:spPr/>
      <dgm:t>
        <a:bodyPr/>
        <a:lstStyle/>
        <a:p>
          <a:endParaRPr lang="ru-RU"/>
        </a:p>
      </dgm:t>
    </dgm:pt>
    <dgm:pt modelId="{91F8DBAF-1635-4DE9-B8CF-FAB451B38C3C}" type="sibTrans" cxnId="{6FDFFF5D-4D21-4B50-B3F3-E96EDB7BE6C7}">
      <dgm:prSet/>
      <dgm:spPr/>
      <dgm:t>
        <a:bodyPr/>
        <a:lstStyle/>
        <a:p>
          <a:endParaRPr lang="ru-RU"/>
        </a:p>
      </dgm:t>
    </dgm:pt>
    <dgm:pt modelId="{C20B61ED-79E5-42F9-A8DD-63BC0E684430}">
      <dgm:prSet custT="1"/>
      <dgm:spPr/>
      <dgm:t>
        <a:bodyPr/>
        <a:lstStyle/>
        <a:p>
          <a:r>
            <a:rPr lang="ru-RU" sz="1400" dirty="0"/>
            <a:t>руководитель оказывается в состоянии, в отличие от интуитивного решения, объяснить, почему он принимает именно данное решение, т. е. здесь еще присутствует момент обучения персонала.</a:t>
          </a:r>
        </a:p>
      </dgm:t>
    </dgm:pt>
    <dgm:pt modelId="{CE1DC9AE-8E74-4A9A-ADBC-9B3A6982CC8A}" type="parTrans" cxnId="{341E33D2-7C4C-4D07-B2DB-94C1D8D67521}">
      <dgm:prSet/>
      <dgm:spPr/>
      <dgm:t>
        <a:bodyPr/>
        <a:lstStyle/>
        <a:p>
          <a:endParaRPr lang="ru-RU"/>
        </a:p>
      </dgm:t>
    </dgm:pt>
    <dgm:pt modelId="{5A284B6B-1CD1-40AF-BA97-73BE25932916}" type="sibTrans" cxnId="{341E33D2-7C4C-4D07-B2DB-94C1D8D67521}">
      <dgm:prSet/>
      <dgm:spPr/>
      <dgm:t>
        <a:bodyPr/>
        <a:lstStyle/>
        <a:p>
          <a:endParaRPr lang="ru-RU"/>
        </a:p>
      </dgm:t>
    </dgm:pt>
    <dgm:pt modelId="{C9F01B74-84C0-4095-8737-3EC7E6623905}">
      <dgm:prSet custT="1"/>
      <dgm:spPr/>
      <dgm:t>
        <a:bodyPr/>
        <a:lstStyle/>
        <a:p>
          <a:r>
            <a:rPr lang="ru-RU" sz="1400" dirty="0"/>
            <a:t>Вместе с тем решения, основанные на суждениях, имеют недостатки:</a:t>
          </a:r>
        </a:p>
      </dgm:t>
    </dgm:pt>
    <dgm:pt modelId="{65F9DD51-7798-433D-8523-C043E7D7382F}" type="parTrans" cxnId="{F0159BE0-8867-4A14-A5C8-FEA8FAB56A9B}">
      <dgm:prSet/>
      <dgm:spPr/>
      <dgm:t>
        <a:bodyPr/>
        <a:lstStyle/>
        <a:p>
          <a:endParaRPr lang="ru-RU"/>
        </a:p>
      </dgm:t>
    </dgm:pt>
    <dgm:pt modelId="{B84CB5E7-2A20-4DD6-840B-4F6A37281B20}" type="sibTrans" cxnId="{F0159BE0-8867-4A14-A5C8-FEA8FAB56A9B}">
      <dgm:prSet/>
      <dgm:spPr/>
      <dgm:t>
        <a:bodyPr/>
        <a:lstStyle/>
        <a:p>
          <a:endParaRPr lang="ru-RU"/>
        </a:p>
      </dgm:t>
    </dgm:pt>
    <dgm:pt modelId="{B9D86A66-191F-4321-908D-D65509A53BB0}">
      <dgm:prSet custT="1"/>
      <dgm:spPr/>
      <dgm:t>
        <a:bodyPr/>
        <a:lstStyle/>
        <a:p>
          <a:r>
            <a:rPr lang="ru-RU" sz="1400" dirty="0"/>
            <a:t>решения основаны на здравом смысле; но истинный здравый смысл встречается очень редко. У руководителя формируется определенная модель на ситуации. Однако стечением времени факторы внешней среды изменяются и требуют изменения внутренних переменных организации. То есть стечением времени должна меняться и модель в преставлении руководителя, но это происходит не всегда;</a:t>
          </a:r>
        </a:p>
      </dgm:t>
    </dgm:pt>
    <dgm:pt modelId="{B4595FDE-43E2-4526-B4FA-BE4E432A5AB0}" type="parTrans" cxnId="{1A0CB6B2-875D-491B-977F-A1D1E64A8470}">
      <dgm:prSet/>
      <dgm:spPr/>
      <dgm:t>
        <a:bodyPr/>
        <a:lstStyle/>
        <a:p>
          <a:endParaRPr lang="ru-RU"/>
        </a:p>
      </dgm:t>
    </dgm:pt>
    <dgm:pt modelId="{0DB8A2D6-10AB-4814-BF09-9148B2068ABE}" type="sibTrans" cxnId="{1A0CB6B2-875D-491B-977F-A1D1E64A8470}">
      <dgm:prSet/>
      <dgm:spPr/>
      <dgm:t>
        <a:bodyPr/>
        <a:lstStyle/>
        <a:p>
          <a:endParaRPr lang="ru-RU"/>
        </a:p>
      </dgm:t>
    </dgm:pt>
    <dgm:pt modelId="{F8CE3064-CF2E-4C3D-B393-A3F6E98D82E1}">
      <dgm:prSet custT="1"/>
      <dgm:spPr/>
      <dgm:t>
        <a:bodyPr/>
        <a:lstStyle/>
        <a:p>
          <a:r>
            <a:rPr lang="ru-RU" sz="1400" dirty="0"/>
            <a:t>необходимость использования предшествующего опыта - следовательно, такой способ обоснования решений не применим в принципиально новых ситуациях;</a:t>
          </a:r>
        </a:p>
      </dgm:t>
    </dgm:pt>
    <dgm:pt modelId="{9CCBB46B-7019-4311-BFF9-18E55B76C752}" type="parTrans" cxnId="{7466C5E9-3C00-41A9-9674-D5FF9F76C8B5}">
      <dgm:prSet/>
      <dgm:spPr/>
      <dgm:t>
        <a:bodyPr/>
        <a:lstStyle/>
        <a:p>
          <a:endParaRPr lang="ru-RU"/>
        </a:p>
      </dgm:t>
    </dgm:pt>
    <dgm:pt modelId="{79817491-95A5-4C90-9BB5-FFBA07CE3D61}" type="sibTrans" cxnId="{7466C5E9-3C00-41A9-9674-D5FF9F76C8B5}">
      <dgm:prSet/>
      <dgm:spPr/>
      <dgm:t>
        <a:bodyPr/>
        <a:lstStyle/>
        <a:p>
          <a:endParaRPr lang="ru-RU"/>
        </a:p>
      </dgm:t>
    </dgm:pt>
    <dgm:pt modelId="{AE2A24C3-83D8-4F05-A1E9-F6EAE7D052F7}">
      <dgm:prSet custT="1"/>
      <dgm:spPr/>
      <dgm:t>
        <a:bodyPr/>
        <a:lstStyle/>
        <a:p>
          <a:r>
            <a:rPr lang="ru-RU" sz="1400" dirty="0"/>
            <a:t>использование предшествующего опыта может привести к упущению новой альтернативы, которая должна была стать более эффективной, чем известные варианты.</a:t>
          </a:r>
        </a:p>
      </dgm:t>
    </dgm:pt>
    <dgm:pt modelId="{21DDC81F-BE6D-467D-8319-8B8D646A1D21}" type="parTrans" cxnId="{AD5C35D3-4C80-4E9E-B0CD-30460F91009A}">
      <dgm:prSet/>
      <dgm:spPr/>
      <dgm:t>
        <a:bodyPr/>
        <a:lstStyle/>
        <a:p>
          <a:endParaRPr lang="ru-RU"/>
        </a:p>
      </dgm:t>
    </dgm:pt>
    <dgm:pt modelId="{AF25A11C-1FD8-46FD-A320-97FC20521A62}" type="sibTrans" cxnId="{AD5C35D3-4C80-4E9E-B0CD-30460F91009A}">
      <dgm:prSet/>
      <dgm:spPr/>
      <dgm:t>
        <a:bodyPr/>
        <a:lstStyle/>
        <a:p>
          <a:endParaRPr lang="ru-RU"/>
        </a:p>
      </dgm:t>
    </dgm:pt>
    <dgm:pt modelId="{6449DA6E-6047-4212-902A-774BAECC0600}">
      <dgm:prSet custT="1"/>
      <dgm:spPr/>
      <dgm:t>
        <a:bodyPr/>
        <a:lstStyle/>
        <a:p>
          <a:r>
            <a:rPr lang="ru-RU" sz="1400" i="1" dirty="0"/>
            <a:t>Рациональные решения </a:t>
          </a:r>
          <a:r>
            <a:rPr lang="ru-RU" sz="1400" dirty="0"/>
            <a:t>обосновываются с помощью объективного аналитического процесса и объективных, в той или иной степени формализованных методов. При этом, чем сложнее и масштабнее принимаемое решение, и чем для большего количества людей важны его последствия, тем важнее становится его научная обоснованность и тем менее допустимы волевые методы.</a:t>
          </a:r>
        </a:p>
      </dgm:t>
    </dgm:pt>
    <dgm:pt modelId="{DAD276A8-A622-4B90-BAF8-DE4AB64B7A6B}" type="parTrans" cxnId="{414A414D-4F88-441C-A766-2F4C12A9590F}">
      <dgm:prSet/>
      <dgm:spPr/>
      <dgm:t>
        <a:bodyPr/>
        <a:lstStyle/>
        <a:p>
          <a:endParaRPr lang="ru-RU"/>
        </a:p>
      </dgm:t>
    </dgm:pt>
    <dgm:pt modelId="{DD966080-1888-4249-BB1B-B7D8A103949D}" type="sibTrans" cxnId="{414A414D-4F88-441C-A766-2F4C12A9590F}">
      <dgm:prSet/>
      <dgm:spPr/>
      <dgm:t>
        <a:bodyPr/>
        <a:lstStyle/>
        <a:p>
          <a:endParaRPr lang="ru-RU"/>
        </a:p>
      </dgm:t>
    </dgm:pt>
    <dgm:pt modelId="{204F7AFF-5D8A-4A09-8766-537BBCE627D0}">
      <dgm:prSet phldrT="[Текст]"/>
      <dgm:spPr/>
      <dgm:t>
        <a:bodyPr/>
        <a:lstStyle/>
        <a:p>
          <a:endParaRPr lang="ru-RU" dirty="0"/>
        </a:p>
      </dgm:t>
    </dgm:pt>
    <dgm:pt modelId="{E3D8D93A-4343-4A6F-9D9E-1A9C86D3BC6D}" type="sibTrans" cxnId="{C977C9D4-3427-4578-A109-6753D2258100}">
      <dgm:prSet/>
      <dgm:spPr/>
      <dgm:t>
        <a:bodyPr/>
        <a:lstStyle/>
        <a:p>
          <a:endParaRPr lang="ru-RU"/>
        </a:p>
      </dgm:t>
    </dgm:pt>
    <dgm:pt modelId="{443025A9-F8F1-42F5-AE56-7B652D26FC4F}" type="parTrans" cxnId="{C977C9D4-3427-4578-A109-6753D2258100}">
      <dgm:prSet/>
      <dgm:spPr/>
      <dgm:t>
        <a:bodyPr/>
        <a:lstStyle/>
        <a:p>
          <a:endParaRPr lang="ru-RU"/>
        </a:p>
      </dgm:t>
    </dgm:pt>
    <dgm:pt modelId="{22AC7069-DEA2-41E7-8356-910467D3344D}" type="pres">
      <dgm:prSet presAssocID="{796EF9D6-40C8-412A-8D49-273DC1D6E5C5}" presName="linearFlow" presStyleCnt="0">
        <dgm:presLayoutVars>
          <dgm:dir/>
          <dgm:animLvl val="lvl"/>
          <dgm:resizeHandles val="exact"/>
        </dgm:presLayoutVars>
      </dgm:prSet>
      <dgm:spPr/>
    </dgm:pt>
    <dgm:pt modelId="{92C3161E-21E2-4E87-9821-7D408D5EF511}" type="pres">
      <dgm:prSet presAssocID="{98CD2D64-5D5A-42E7-A10C-4E73A5A680F1}" presName="composite" presStyleCnt="0"/>
      <dgm:spPr/>
    </dgm:pt>
    <dgm:pt modelId="{50E07657-27F2-4D71-9A81-DEF4E5EA75D8}" type="pres">
      <dgm:prSet presAssocID="{98CD2D64-5D5A-42E7-A10C-4E73A5A680F1}" presName="parentText" presStyleLbl="alignNode1" presStyleIdx="0" presStyleCnt="3">
        <dgm:presLayoutVars>
          <dgm:chMax val="1"/>
          <dgm:bulletEnabled val="1"/>
        </dgm:presLayoutVars>
      </dgm:prSet>
      <dgm:spPr/>
    </dgm:pt>
    <dgm:pt modelId="{D8E0788F-AB96-469A-A3B0-340EF4F9A8C8}" type="pres">
      <dgm:prSet presAssocID="{98CD2D64-5D5A-42E7-A10C-4E73A5A680F1}" presName="descendantText" presStyleLbl="alignAcc1" presStyleIdx="0" presStyleCnt="3" custScaleY="236174">
        <dgm:presLayoutVars>
          <dgm:bulletEnabled val="1"/>
        </dgm:presLayoutVars>
      </dgm:prSet>
      <dgm:spPr/>
    </dgm:pt>
    <dgm:pt modelId="{4271D0CF-44C4-478F-A78F-9A9849C768E4}" type="pres">
      <dgm:prSet presAssocID="{B711A0FC-29E0-4F93-A169-00CEAA925923}" presName="sp" presStyleCnt="0"/>
      <dgm:spPr/>
    </dgm:pt>
    <dgm:pt modelId="{36447541-26A7-4B96-A48D-0825B23C189A}" type="pres">
      <dgm:prSet presAssocID="{2AD6CF61-11E0-408B-AC24-C793FC75E91A}" presName="composite" presStyleCnt="0"/>
      <dgm:spPr/>
    </dgm:pt>
    <dgm:pt modelId="{0F7AD1A6-D60E-4BF9-920B-78F139BD019C}" type="pres">
      <dgm:prSet presAssocID="{2AD6CF61-11E0-408B-AC24-C793FC75E91A}" presName="parentText" presStyleLbl="alignNode1" presStyleIdx="1" presStyleCnt="3" custLinFactNeighborX="-10928" custLinFactNeighborY="-38372">
        <dgm:presLayoutVars>
          <dgm:chMax val="1"/>
          <dgm:bulletEnabled val="1"/>
        </dgm:presLayoutVars>
      </dgm:prSet>
      <dgm:spPr/>
    </dgm:pt>
    <dgm:pt modelId="{6EC6476B-8F41-4576-A3E4-C1BABE957F6F}" type="pres">
      <dgm:prSet presAssocID="{2AD6CF61-11E0-408B-AC24-C793FC75E91A}" presName="descendantText" presStyleLbl="alignAcc1" presStyleIdx="1" presStyleCnt="3" custScaleX="99898" custScaleY="888303" custLinFactNeighborX="546" custLinFactNeighborY="34220">
        <dgm:presLayoutVars>
          <dgm:bulletEnabled val="1"/>
        </dgm:presLayoutVars>
      </dgm:prSet>
      <dgm:spPr/>
    </dgm:pt>
    <dgm:pt modelId="{B0529F0C-BC49-414C-8D61-E5B799BDB1F5}" type="pres">
      <dgm:prSet presAssocID="{2D9FE09A-DF5A-41DC-BDEA-1C1BF44798F1}" presName="sp" presStyleCnt="0"/>
      <dgm:spPr/>
    </dgm:pt>
    <dgm:pt modelId="{24FC9806-D05A-4E83-A5B3-05BA5AE82AB0}" type="pres">
      <dgm:prSet presAssocID="{204F7AFF-5D8A-4A09-8766-537BBCE627D0}" presName="composite" presStyleCnt="0"/>
      <dgm:spPr/>
    </dgm:pt>
    <dgm:pt modelId="{481FA662-B17B-42CC-B4C5-7F30E1139629}" type="pres">
      <dgm:prSet presAssocID="{204F7AFF-5D8A-4A09-8766-537BBCE627D0}" presName="parentText" presStyleLbl="alignNode1" presStyleIdx="2" presStyleCnt="3" custLinFactNeighborX="4581" custLinFactNeighborY="17206">
        <dgm:presLayoutVars>
          <dgm:chMax val="1"/>
          <dgm:bulletEnabled val="1"/>
        </dgm:presLayoutVars>
      </dgm:prSet>
      <dgm:spPr/>
    </dgm:pt>
    <dgm:pt modelId="{BA0E8CFD-2A6C-40C9-B4E8-57679A79F91C}" type="pres">
      <dgm:prSet presAssocID="{204F7AFF-5D8A-4A09-8766-537BBCE627D0}" presName="descendantText" presStyleLbl="alignAcc1" presStyleIdx="2" presStyleCnt="3" custScaleY="211908" custLinFactNeighborX="0" custLinFactNeighborY="68030">
        <dgm:presLayoutVars>
          <dgm:bulletEnabled val="1"/>
        </dgm:presLayoutVars>
      </dgm:prSet>
      <dgm:spPr/>
    </dgm:pt>
  </dgm:ptLst>
  <dgm:cxnLst>
    <dgm:cxn modelId="{CFB73F0F-A2BE-4557-9C0F-74A6E85350E4}" type="presOf" srcId="{C20B61ED-79E5-42F9-A8DD-63BC0E684430}" destId="{6EC6476B-8F41-4576-A3E4-C1BABE957F6F}" srcOrd="0" destOrd="3" presId="urn:microsoft.com/office/officeart/2005/8/layout/chevron2"/>
    <dgm:cxn modelId="{43D09010-C013-4425-BBD4-F74519D6C16A}" type="presOf" srcId="{2AD6CF61-11E0-408B-AC24-C793FC75E91A}" destId="{0F7AD1A6-D60E-4BF9-920B-78F139BD019C}" srcOrd="0" destOrd="0" presId="urn:microsoft.com/office/officeart/2005/8/layout/chevron2"/>
    <dgm:cxn modelId="{3D242013-085A-4ABF-880B-7941F0E3AA07}" type="presOf" srcId="{6449DA6E-6047-4212-902A-774BAECC0600}" destId="{BA0E8CFD-2A6C-40C9-B4E8-57679A79F91C}" srcOrd="0" destOrd="0" presId="urn:microsoft.com/office/officeart/2005/8/layout/chevron2"/>
    <dgm:cxn modelId="{DC13A519-6864-41CE-9CE3-07E9BB4498B1}" type="presOf" srcId="{796EF9D6-40C8-412A-8D49-273DC1D6E5C5}" destId="{22AC7069-DEA2-41E7-8356-910467D3344D}" srcOrd="0" destOrd="0" presId="urn:microsoft.com/office/officeart/2005/8/layout/chevron2"/>
    <dgm:cxn modelId="{E3798C1E-F29D-46E6-97FC-D5E16CE28FE9}" srcId="{98CD2D64-5D5A-42E7-A10C-4E73A5A680F1}" destId="{FFB67951-39E8-42A8-B0EB-98719FE66230}" srcOrd="0" destOrd="0" parTransId="{7BCAB41F-D76D-4D25-A8A9-B1DC60A5064D}" sibTransId="{AFB7B602-1E42-4DED-AC70-809805ED5C20}"/>
    <dgm:cxn modelId="{6FDFFF5D-4D21-4B50-B3F3-E96EDB7BE6C7}" srcId="{2AD6CF61-11E0-408B-AC24-C793FC75E91A}" destId="{31189AB3-C430-4A81-9DDE-7EC644C884A5}" srcOrd="1" destOrd="0" parTransId="{CD3BC428-BC94-49A6-AD19-3BD5283A35A6}" sibTransId="{91F8DBAF-1635-4DE9-B8CF-FAB451B38C3C}"/>
    <dgm:cxn modelId="{0043185F-9024-4D57-82D3-1C8CAA3AAAF4}" type="presOf" srcId="{B9D86A66-191F-4321-908D-D65509A53BB0}" destId="{6EC6476B-8F41-4576-A3E4-C1BABE957F6F}" srcOrd="0" destOrd="5" presId="urn:microsoft.com/office/officeart/2005/8/layout/chevron2"/>
    <dgm:cxn modelId="{8F752B68-ECE3-4077-B779-6A7AFA89936D}" srcId="{796EF9D6-40C8-412A-8D49-273DC1D6E5C5}" destId="{2AD6CF61-11E0-408B-AC24-C793FC75E91A}" srcOrd="1" destOrd="0" parTransId="{1C60E8B8-CFDF-407F-8FED-81390F5E9E95}" sibTransId="{2D9FE09A-DF5A-41DC-BDEA-1C1BF44798F1}"/>
    <dgm:cxn modelId="{414A414D-4F88-441C-A766-2F4C12A9590F}" srcId="{204F7AFF-5D8A-4A09-8766-537BBCE627D0}" destId="{6449DA6E-6047-4212-902A-774BAECC0600}" srcOrd="0" destOrd="0" parTransId="{DAD276A8-A622-4B90-BAF8-DE4AB64B7A6B}" sibTransId="{DD966080-1888-4249-BB1B-B7D8A103949D}"/>
    <dgm:cxn modelId="{9EE98174-C037-48DC-A512-CFFD33F057C4}" type="presOf" srcId="{16F8D2AF-F374-49AC-8D04-AF305077B832}" destId="{6EC6476B-8F41-4576-A3E4-C1BABE957F6F}" srcOrd="0" destOrd="1" presId="urn:microsoft.com/office/officeart/2005/8/layout/chevron2"/>
    <dgm:cxn modelId="{87E33B77-6EE5-4136-9668-D77FE3E13C3D}" type="presOf" srcId="{567A72AF-515C-4169-AF8E-D90E210F9058}" destId="{6EC6476B-8F41-4576-A3E4-C1BABE957F6F}" srcOrd="0" destOrd="0" presId="urn:microsoft.com/office/officeart/2005/8/layout/chevron2"/>
    <dgm:cxn modelId="{8F1D5B77-4EB8-4EE1-B4BA-2F13DF4F75B4}" type="presOf" srcId="{204F7AFF-5D8A-4A09-8766-537BBCE627D0}" destId="{481FA662-B17B-42CC-B4C5-7F30E1139629}" srcOrd="0" destOrd="0" presId="urn:microsoft.com/office/officeart/2005/8/layout/chevron2"/>
    <dgm:cxn modelId="{9EF48359-2B5A-4EE7-AD2E-06425B5372C3}" type="presOf" srcId="{C9F01B74-84C0-4095-8737-3EC7E6623905}" destId="{6EC6476B-8F41-4576-A3E4-C1BABE957F6F}" srcOrd="0" destOrd="4" presId="urn:microsoft.com/office/officeart/2005/8/layout/chevron2"/>
    <dgm:cxn modelId="{47F7D479-7784-4C38-858F-F3AEB3AF3BF4}" type="presOf" srcId="{98CD2D64-5D5A-42E7-A10C-4E73A5A680F1}" destId="{50E07657-27F2-4D71-9A81-DEF4E5EA75D8}" srcOrd="0" destOrd="0" presId="urn:microsoft.com/office/officeart/2005/8/layout/chevron2"/>
    <dgm:cxn modelId="{B3852881-5192-48B4-B5BB-EA892AA76BF0}" srcId="{2AD6CF61-11E0-408B-AC24-C793FC75E91A}" destId="{567A72AF-515C-4169-AF8E-D90E210F9058}" srcOrd="0" destOrd="0" parTransId="{10180265-58DB-4458-8C1E-5FA61C7461DC}" sibTransId="{6D9E81DB-159A-438B-8F76-52338C889EEC}"/>
    <dgm:cxn modelId="{5C940588-9B02-48D6-899C-3056DBF432E9}" type="presOf" srcId="{F8CE3064-CF2E-4C3D-B393-A3F6E98D82E1}" destId="{6EC6476B-8F41-4576-A3E4-C1BABE957F6F}" srcOrd="0" destOrd="6" presId="urn:microsoft.com/office/officeart/2005/8/layout/chevron2"/>
    <dgm:cxn modelId="{C5164DA3-FD5D-4AAC-A5DA-FC4B63B58BAE}" type="presOf" srcId="{FFB67951-39E8-42A8-B0EB-98719FE66230}" destId="{D8E0788F-AB96-469A-A3B0-340EF4F9A8C8}" srcOrd="0" destOrd="0" presId="urn:microsoft.com/office/officeart/2005/8/layout/chevron2"/>
    <dgm:cxn modelId="{3768FEA9-96BE-4CA9-BB9F-FC378C476D44}" srcId="{796EF9D6-40C8-412A-8D49-273DC1D6E5C5}" destId="{98CD2D64-5D5A-42E7-A10C-4E73A5A680F1}" srcOrd="0" destOrd="0" parTransId="{39BEA6C5-5C24-427B-8F2E-9A2646F57C6B}" sibTransId="{B711A0FC-29E0-4F93-A169-00CEAA925923}"/>
    <dgm:cxn modelId="{5929FEB0-28C6-42A7-A1A4-E007124AA679}" type="presOf" srcId="{AE2A24C3-83D8-4F05-A1E9-F6EAE7D052F7}" destId="{6EC6476B-8F41-4576-A3E4-C1BABE957F6F}" srcOrd="0" destOrd="7" presId="urn:microsoft.com/office/officeart/2005/8/layout/chevron2"/>
    <dgm:cxn modelId="{1A0CB6B2-875D-491B-977F-A1D1E64A8470}" srcId="{2AD6CF61-11E0-408B-AC24-C793FC75E91A}" destId="{B9D86A66-191F-4321-908D-D65509A53BB0}" srcOrd="3" destOrd="0" parTransId="{B4595FDE-43E2-4526-B4FA-BE4E432A5AB0}" sibTransId="{0DB8A2D6-10AB-4814-BF09-9148B2068ABE}"/>
    <dgm:cxn modelId="{7E3E6ECA-93AB-4E43-8011-03985752A920}" type="presOf" srcId="{31189AB3-C430-4A81-9DDE-7EC644C884A5}" destId="{6EC6476B-8F41-4576-A3E4-C1BABE957F6F}" srcOrd="0" destOrd="2" presId="urn:microsoft.com/office/officeart/2005/8/layout/chevron2"/>
    <dgm:cxn modelId="{341E33D2-7C4C-4D07-B2DB-94C1D8D67521}" srcId="{2AD6CF61-11E0-408B-AC24-C793FC75E91A}" destId="{C20B61ED-79E5-42F9-A8DD-63BC0E684430}" srcOrd="2" destOrd="0" parTransId="{CE1DC9AE-8E74-4A9A-ADBC-9B3A6982CC8A}" sibTransId="{5A284B6B-1CD1-40AF-BA97-73BE25932916}"/>
    <dgm:cxn modelId="{AD5C35D3-4C80-4E9E-B0CD-30460F91009A}" srcId="{2AD6CF61-11E0-408B-AC24-C793FC75E91A}" destId="{AE2A24C3-83D8-4F05-A1E9-F6EAE7D052F7}" srcOrd="5" destOrd="0" parTransId="{21DDC81F-BE6D-467D-8319-8B8D646A1D21}" sibTransId="{AF25A11C-1FD8-46FD-A320-97FC20521A62}"/>
    <dgm:cxn modelId="{C977C9D4-3427-4578-A109-6753D2258100}" srcId="{796EF9D6-40C8-412A-8D49-273DC1D6E5C5}" destId="{204F7AFF-5D8A-4A09-8766-537BBCE627D0}" srcOrd="2" destOrd="0" parTransId="{443025A9-F8F1-42F5-AE56-7B652D26FC4F}" sibTransId="{E3D8D93A-4343-4A6F-9D9E-1A9C86D3BC6D}"/>
    <dgm:cxn modelId="{F0159BE0-8867-4A14-A5C8-FEA8FAB56A9B}" srcId="{C20B61ED-79E5-42F9-A8DD-63BC0E684430}" destId="{C9F01B74-84C0-4095-8737-3EC7E6623905}" srcOrd="0" destOrd="0" parTransId="{65F9DD51-7798-433D-8523-C043E7D7382F}" sibTransId="{B84CB5E7-2A20-4DD6-840B-4F6A37281B20}"/>
    <dgm:cxn modelId="{7466C5E9-3C00-41A9-9674-D5FF9F76C8B5}" srcId="{2AD6CF61-11E0-408B-AC24-C793FC75E91A}" destId="{F8CE3064-CF2E-4C3D-B393-A3F6E98D82E1}" srcOrd="4" destOrd="0" parTransId="{9CCBB46B-7019-4311-BFF9-18E55B76C752}" sibTransId="{79817491-95A5-4C90-9BB5-FFBA07CE3D61}"/>
    <dgm:cxn modelId="{9A4540F7-5534-489C-8EC2-6261597B464D}" srcId="{567A72AF-515C-4169-AF8E-D90E210F9058}" destId="{16F8D2AF-F374-49AC-8D04-AF305077B832}" srcOrd="0" destOrd="0" parTransId="{DF900742-CAD8-4EDE-B9B5-B7E24924854F}" sibTransId="{8ABB9E75-67D5-431C-BD1E-FB859A8C8FA9}"/>
    <dgm:cxn modelId="{7A885939-1102-4B1F-B0E4-A72E0365F8BD}" type="presParOf" srcId="{22AC7069-DEA2-41E7-8356-910467D3344D}" destId="{92C3161E-21E2-4E87-9821-7D408D5EF511}" srcOrd="0" destOrd="0" presId="urn:microsoft.com/office/officeart/2005/8/layout/chevron2"/>
    <dgm:cxn modelId="{449FF04C-975C-4AD0-ABBC-2D6B2966D1C9}" type="presParOf" srcId="{92C3161E-21E2-4E87-9821-7D408D5EF511}" destId="{50E07657-27F2-4D71-9A81-DEF4E5EA75D8}" srcOrd="0" destOrd="0" presId="urn:microsoft.com/office/officeart/2005/8/layout/chevron2"/>
    <dgm:cxn modelId="{488AD252-705F-4777-9AE5-E292C4ED8CC6}" type="presParOf" srcId="{92C3161E-21E2-4E87-9821-7D408D5EF511}" destId="{D8E0788F-AB96-469A-A3B0-340EF4F9A8C8}" srcOrd="1" destOrd="0" presId="urn:microsoft.com/office/officeart/2005/8/layout/chevron2"/>
    <dgm:cxn modelId="{445DA5E1-EE1E-42AC-A0FB-0BB90B29C020}" type="presParOf" srcId="{22AC7069-DEA2-41E7-8356-910467D3344D}" destId="{4271D0CF-44C4-478F-A78F-9A9849C768E4}" srcOrd="1" destOrd="0" presId="urn:microsoft.com/office/officeart/2005/8/layout/chevron2"/>
    <dgm:cxn modelId="{588A068C-4C6D-49E6-BFC2-749D6C5E6970}" type="presParOf" srcId="{22AC7069-DEA2-41E7-8356-910467D3344D}" destId="{36447541-26A7-4B96-A48D-0825B23C189A}" srcOrd="2" destOrd="0" presId="urn:microsoft.com/office/officeart/2005/8/layout/chevron2"/>
    <dgm:cxn modelId="{E6D71E31-637F-4827-8BBE-125741622D16}" type="presParOf" srcId="{36447541-26A7-4B96-A48D-0825B23C189A}" destId="{0F7AD1A6-D60E-4BF9-920B-78F139BD019C}" srcOrd="0" destOrd="0" presId="urn:microsoft.com/office/officeart/2005/8/layout/chevron2"/>
    <dgm:cxn modelId="{4416B978-E230-410D-ABCF-DB0C7CCA6CDD}" type="presParOf" srcId="{36447541-26A7-4B96-A48D-0825B23C189A}" destId="{6EC6476B-8F41-4576-A3E4-C1BABE957F6F}" srcOrd="1" destOrd="0" presId="urn:microsoft.com/office/officeart/2005/8/layout/chevron2"/>
    <dgm:cxn modelId="{697DC1E4-AEA2-48B9-87A0-BA898FE51EDE}" type="presParOf" srcId="{22AC7069-DEA2-41E7-8356-910467D3344D}" destId="{B0529F0C-BC49-414C-8D61-E5B799BDB1F5}" srcOrd="3" destOrd="0" presId="urn:microsoft.com/office/officeart/2005/8/layout/chevron2"/>
    <dgm:cxn modelId="{E2206A05-65B0-4218-A92D-EFC508BE62A1}" type="presParOf" srcId="{22AC7069-DEA2-41E7-8356-910467D3344D}" destId="{24FC9806-D05A-4E83-A5B3-05BA5AE82AB0}" srcOrd="4" destOrd="0" presId="urn:microsoft.com/office/officeart/2005/8/layout/chevron2"/>
    <dgm:cxn modelId="{72D14A39-F47C-4613-B2FC-4881A7EA6661}" type="presParOf" srcId="{24FC9806-D05A-4E83-A5B3-05BA5AE82AB0}" destId="{481FA662-B17B-42CC-B4C5-7F30E1139629}" srcOrd="0" destOrd="0" presId="urn:microsoft.com/office/officeart/2005/8/layout/chevron2"/>
    <dgm:cxn modelId="{AB8F5339-005A-4470-961A-0954F19820D2}" type="presParOf" srcId="{24FC9806-D05A-4E83-A5B3-05BA5AE82AB0}" destId="{BA0E8CFD-2A6C-40C9-B4E8-57679A79F91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77C61E2-FF8D-449F-BD35-473E1B398061}" type="doc">
      <dgm:prSet loTypeId="urn:microsoft.com/office/officeart/2005/8/layout/hProcess9" loCatId="process" qsTypeId="urn:microsoft.com/office/officeart/2005/8/quickstyle/simple1" qsCatId="simple" csTypeId="urn:microsoft.com/office/officeart/2005/8/colors/accent1_2" csCatId="accent1" phldr="1"/>
      <dgm:spPr/>
    </dgm:pt>
    <dgm:pt modelId="{15809555-890A-4BBE-BC50-206E1E87867F}">
      <dgm:prSet phldrT="[Текст]"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1600" b="1" i="1" u="sng" dirty="0"/>
            <a:t>1 ЭТАП.</a:t>
          </a:r>
        </a:p>
        <a:p>
          <a:r>
            <a:rPr lang="ru-RU" sz="1600" b="1" i="1" dirty="0"/>
            <a:t>ВЫЯВЛЕНИЕ СУЩНОСТИ ПРОБЛЕМЫ</a:t>
          </a:r>
          <a:endParaRPr lang="ru-RU" sz="1600" b="1" dirty="0"/>
        </a:p>
      </dgm:t>
    </dgm:pt>
    <dgm:pt modelId="{5246D504-68FC-4AA5-B40D-AEA550C5AB2B}" type="parTrans" cxnId="{6620E993-B509-4E5B-AFCF-8D3E2850C964}">
      <dgm:prSet/>
      <dgm:spPr/>
      <dgm:t>
        <a:bodyPr/>
        <a:lstStyle/>
        <a:p>
          <a:endParaRPr lang="ru-RU"/>
        </a:p>
      </dgm:t>
    </dgm:pt>
    <dgm:pt modelId="{041AC181-32D0-44DA-8357-0FA3B406850C}" type="sibTrans" cxnId="{6620E993-B509-4E5B-AFCF-8D3E2850C964}">
      <dgm:prSet/>
      <dgm:spPr/>
      <dgm:t>
        <a:bodyPr/>
        <a:lstStyle/>
        <a:p>
          <a:endParaRPr lang="ru-RU"/>
        </a:p>
      </dgm:t>
    </dgm:pt>
    <dgm:pt modelId="{79E8A8A0-C1CA-487C-8551-5ED32546D964}">
      <dgm:prSet phldrT="[Текст]"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1600" b="1" i="1" u="sng" dirty="0"/>
            <a:t>2 ЭТАП.</a:t>
          </a:r>
        </a:p>
        <a:p>
          <a:r>
            <a:rPr lang="ru-RU" sz="1600" b="1" i="1" dirty="0"/>
            <a:t>ФОРМУЛИРОВАНИЕ ОГРАНИЧЕНИЙ И КРИТЕРИЕВ ПРИНЯТИЯ РЕШЕНИЯ. </a:t>
          </a:r>
          <a:endParaRPr lang="ru-RU" sz="1600" dirty="0"/>
        </a:p>
      </dgm:t>
    </dgm:pt>
    <dgm:pt modelId="{BAF875D1-9CB1-45F2-BF07-8B90E11F90D7}" type="parTrans" cxnId="{5BE8A254-CC7E-4888-A222-F854CA158114}">
      <dgm:prSet/>
      <dgm:spPr/>
      <dgm:t>
        <a:bodyPr/>
        <a:lstStyle/>
        <a:p>
          <a:endParaRPr lang="ru-RU"/>
        </a:p>
      </dgm:t>
    </dgm:pt>
    <dgm:pt modelId="{4A64385E-6C46-4779-93F4-0A5E358ADA99}" type="sibTrans" cxnId="{5BE8A254-CC7E-4888-A222-F854CA158114}">
      <dgm:prSet/>
      <dgm:spPr/>
      <dgm:t>
        <a:bodyPr/>
        <a:lstStyle/>
        <a:p>
          <a:endParaRPr lang="ru-RU"/>
        </a:p>
      </dgm:t>
    </dgm:pt>
    <dgm:pt modelId="{F273E43A-7CCB-45B5-9744-B33FC66D4667}">
      <dgm:prSet phldrT="[Текст]"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1600" b="1" i="1" u="sng" dirty="0"/>
            <a:t>3 ЭТАП.</a:t>
          </a:r>
        </a:p>
        <a:p>
          <a:r>
            <a:rPr lang="ru-RU" sz="1600" b="1" i="1" dirty="0"/>
            <a:t>ОПРЕДЕЛЕНИЕ АЛЬТЕРНАТИВ</a:t>
          </a:r>
          <a:endParaRPr lang="ru-RU" sz="1600" b="1" dirty="0"/>
        </a:p>
      </dgm:t>
    </dgm:pt>
    <dgm:pt modelId="{25F311A9-0546-4EEC-9AB5-D57D7A2229D9}" type="parTrans" cxnId="{5791584A-7FA2-4410-8186-CDC24BCAC604}">
      <dgm:prSet/>
      <dgm:spPr/>
      <dgm:t>
        <a:bodyPr/>
        <a:lstStyle/>
        <a:p>
          <a:endParaRPr lang="ru-RU"/>
        </a:p>
      </dgm:t>
    </dgm:pt>
    <dgm:pt modelId="{103FA496-C72E-4D35-84A7-0ABFD241B753}" type="sibTrans" cxnId="{5791584A-7FA2-4410-8186-CDC24BCAC604}">
      <dgm:prSet/>
      <dgm:spPr/>
      <dgm:t>
        <a:bodyPr/>
        <a:lstStyle/>
        <a:p>
          <a:endParaRPr lang="ru-RU"/>
        </a:p>
      </dgm:t>
    </dgm:pt>
    <dgm:pt modelId="{2D506799-BDAB-4AAE-B3FA-89C4A9A11EC0}">
      <dgm:prSet phldrT="[Текст]"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1600" b="1" i="1" u="sng" dirty="0"/>
            <a:t>6 ЭТАП  </a:t>
          </a:r>
          <a:r>
            <a:rPr lang="ru-RU" sz="1600" b="1" i="1" dirty="0"/>
            <a:t>РЕАЛИЗАЦИЯ РЕШЕНИЯ. </a:t>
          </a:r>
          <a:endParaRPr lang="ru-RU" sz="1600" b="1" dirty="0"/>
        </a:p>
      </dgm:t>
    </dgm:pt>
    <dgm:pt modelId="{6FE3362A-947B-4C9E-A185-0893E27FB2E8}" type="parTrans" cxnId="{1C22A9C3-9AE8-437B-A10B-B79F4CA0CA00}">
      <dgm:prSet/>
      <dgm:spPr/>
      <dgm:t>
        <a:bodyPr/>
        <a:lstStyle/>
        <a:p>
          <a:endParaRPr lang="ru-RU"/>
        </a:p>
      </dgm:t>
    </dgm:pt>
    <dgm:pt modelId="{33039D2E-2C31-415D-9239-6468774587D4}" type="sibTrans" cxnId="{1C22A9C3-9AE8-437B-A10B-B79F4CA0CA00}">
      <dgm:prSet/>
      <dgm:spPr/>
      <dgm:t>
        <a:bodyPr/>
        <a:lstStyle/>
        <a:p>
          <a:endParaRPr lang="ru-RU"/>
        </a:p>
      </dgm:t>
    </dgm:pt>
    <dgm:pt modelId="{44C0EBE5-A6DC-4947-A806-6842876D9C49}">
      <dgm:prSet phldrT="[Текст]"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1600" b="1" i="1" u="sng" dirty="0"/>
            <a:t>4 ЭТАП. </a:t>
          </a:r>
          <a:r>
            <a:rPr lang="ru-RU" sz="1600" b="1" i="1" dirty="0"/>
            <a:t>ОЦЕНКА АЛЬТЕРНАТИВ.</a:t>
          </a:r>
          <a:r>
            <a:rPr lang="ru-RU" sz="1600" i="1" dirty="0"/>
            <a:t> </a:t>
          </a:r>
          <a:endParaRPr lang="ru-RU" sz="1600" b="1" dirty="0"/>
        </a:p>
      </dgm:t>
    </dgm:pt>
    <dgm:pt modelId="{0FF0EA2D-8E7A-41E0-9A02-B0DAF3AB7B36}" type="parTrans" cxnId="{28481B8E-0DB1-4F69-82AA-97B9A2AE92EE}">
      <dgm:prSet/>
      <dgm:spPr/>
      <dgm:t>
        <a:bodyPr/>
        <a:lstStyle/>
        <a:p>
          <a:endParaRPr lang="ru-RU"/>
        </a:p>
      </dgm:t>
    </dgm:pt>
    <dgm:pt modelId="{92075A36-4FE6-420E-A7C8-6317D66C93D7}" type="sibTrans" cxnId="{28481B8E-0DB1-4F69-82AA-97B9A2AE92EE}">
      <dgm:prSet/>
      <dgm:spPr/>
      <dgm:t>
        <a:bodyPr/>
        <a:lstStyle/>
        <a:p>
          <a:endParaRPr lang="ru-RU"/>
        </a:p>
      </dgm:t>
    </dgm:pt>
    <dgm:pt modelId="{3D2BCB32-A094-460D-B91F-9DEACDCF73F5}">
      <dgm:prSet phldrT="[Текст]"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ru-RU" sz="1600" b="1" i="1" u="sng" dirty="0"/>
            <a:t>5 ЭТАП. </a:t>
          </a:r>
          <a:r>
            <a:rPr lang="ru-RU" sz="1600" b="1" i="1" dirty="0"/>
            <a:t>ВЫБОР ЕДИНСТВЕННОЙ АЛЬТЕРНАТИВЫ. </a:t>
          </a:r>
          <a:endParaRPr lang="ru-RU" sz="1600" b="1" dirty="0"/>
        </a:p>
      </dgm:t>
    </dgm:pt>
    <dgm:pt modelId="{F9A40691-8A8E-4938-9D77-3262E321AEC8}" type="parTrans" cxnId="{0D3BD00A-A861-45B1-B010-D88CACFBB9A2}">
      <dgm:prSet/>
      <dgm:spPr/>
      <dgm:t>
        <a:bodyPr/>
        <a:lstStyle/>
        <a:p>
          <a:endParaRPr lang="ru-RU"/>
        </a:p>
      </dgm:t>
    </dgm:pt>
    <dgm:pt modelId="{E9A24057-C5FF-438B-A658-63CC7E4AD06C}" type="sibTrans" cxnId="{0D3BD00A-A861-45B1-B010-D88CACFBB9A2}">
      <dgm:prSet/>
      <dgm:spPr/>
      <dgm:t>
        <a:bodyPr/>
        <a:lstStyle/>
        <a:p>
          <a:endParaRPr lang="ru-RU"/>
        </a:p>
      </dgm:t>
    </dgm:pt>
    <dgm:pt modelId="{EA0FB95C-F096-41E7-9C56-79C26A685DFE}" type="pres">
      <dgm:prSet presAssocID="{577C61E2-FF8D-449F-BD35-473E1B398061}" presName="CompostProcess" presStyleCnt="0">
        <dgm:presLayoutVars>
          <dgm:dir/>
          <dgm:resizeHandles val="exact"/>
        </dgm:presLayoutVars>
      </dgm:prSet>
      <dgm:spPr/>
    </dgm:pt>
    <dgm:pt modelId="{4CB54774-FBE3-40CE-AC43-C6517EDFEFBB}" type="pres">
      <dgm:prSet presAssocID="{577C61E2-FF8D-449F-BD35-473E1B398061}" presName="arrow" presStyleLbl="bgShp" presStyleIdx="0" presStyleCnt="1"/>
      <dgm:spPr>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30FF8992-9ED0-4672-8E0A-68E052917F4B}" type="pres">
      <dgm:prSet presAssocID="{577C61E2-FF8D-449F-BD35-473E1B398061}" presName="linearProcess" presStyleCnt="0"/>
      <dgm:spPr/>
    </dgm:pt>
    <dgm:pt modelId="{0D834E82-FD8A-4077-A0C1-848D63D9ACB0}" type="pres">
      <dgm:prSet presAssocID="{15809555-890A-4BBE-BC50-206E1E87867F}" presName="textNode" presStyleLbl="node1" presStyleIdx="0" presStyleCnt="6">
        <dgm:presLayoutVars>
          <dgm:bulletEnabled val="1"/>
        </dgm:presLayoutVars>
      </dgm:prSet>
      <dgm:spPr/>
    </dgm:pt>
    <dgm:pt modelId="{62D5479F-DFCE-4736-A0A6-9F67B04593F3}" type="pres">
      <dgm:prSet presAssocID="{041AC181-32D0-44DA-8357-0FA3B406850C}" presName="sibTrans" presStyleCnt="0"/>
      <dgm:spPr/>
    </dgm:pt>
    <dgm:pt modelId="{27E97748-3C2F-40D9-8953-4AE1DF7685FA}" type="pres">
      <dgm:prSet presAssocID="{79E8A8A0-C1CA-487C-8551-5ED32546D964}" presName="textNode" presStyleLbl="node1" presStyleIdx="1" presStyleCnt="6">
        <dgm:presLayoutVars>
          <dgm:bulletEnabled val="1"/>
        </dgm:presLayoutVars>
      </dgm:prSet>
      <dgm:spPr/>
    </dgm:pt>
    <dgm:pt modelId="{45AF8A06-935F-4A14-B730-573C4CECC80D}" type="pres">
      <dgm:prSet presAssocID="{4A64385E-6C46-4779-93F4-0A5E358ADA99}" presName="sibTrans" presStyleCnt="0"/>
      <dgm:spPr/>
    </dgm:pt>
    <dgm:pt modelId="{F4AC80DE-6700-45CE-B623-8426AC115FC3}" type="pres">
      <dgm:prSet presAssocID="{F273E43A-7CCB-45B5-9744-B33FC66D4667}" presName="textNode" presStyleLbl="node1" presStyleIdx="2" presStyleCnt="6">
        <dgm:presLayoutVars>
          <dgm:bulletEnabled val="1"/>
        </dgm:presLayoutVars>
      </dgm:prSet>
      <dgm:spPr/>
    </dgm:pt>
    <dgm:pt modelId="{960C3AF3-BD40-4F3E-8133-6CD389175772}" type="pres">
      <dgm:prSet presAssocID="{103FA496-C72E-4D35-84A7-0ABFD241B753}" presName="sibTrans" presStyleCnt="0"/>
      <dgm:spPr/>
    </dgm:pt>
    <dgm:pt modelId="{73360E14-F12B-4FD8-B166-3CFA0CA22375}" type="pres">
      <dgm:prSet presAssocID="{44C0EBE5-A6DC-4947-A806-6842876D9C49}" presName="textNode" presStyleLbl="node1" presStyleIdx="3" presStyleCnt="6">
        <dgm:presLayoutVars>
          <dgm:bulletEnabled val="1"/>
        </dgm:presLayoutVars>
      </dgm:prSet>
      <dgm:spPr/>
    </dgm:pt>
    <dgm:pt modelId="{8EDBE4F4-3B3F-43A6-930C-A68C2F123C3B}" type="pres">
      <dgm:prSet presAssocID="{92075A36-4FE6-420E-A7C8-6317D66C93D7}" presName="sibTrans" presStyleCnt="0"/>
      <dgm:spPr/>
    </dgm:pt>
    <dgm:pt modelId="{565E2104-CB32-45F5-860A-C9E2CC425B3A}" type="pres">
      <dgm:prSet presAssocID="{3D2BCB32-A094-460D-B91F-9DEACDCF73F5}" presName="textNode" presStyleLbl="node1" presStyleIdx="4" presStyleCnt="6">
        <dgm:presLayoutVars>
          <dgm:bulletEnabled val="1"/>
        </dgm:presLayoutVars>
      </dgm:prSet>
      <dgm:spPr/>
    </dgm:pt>
    <dgm:pt modelId="{63F95601-9261-440A-BFA7-39FFF92CCE02}" type="pres">
      <dgm:prSet presAssocID="{E9A24057-C5FF-438B-A658-63CC7E4AD06C}" presName="sibTrans" presStyleCnt="0"/>
      <dgm:spPr/>
    </dgm:pt>
    <dgm:pt modelId="{20805E05-A531-4EBF-B20B-E211B79E90F6}" type="pres">
      <dgm:prSet presAssocID="{2D506799-BDAB-4AAE-B3FA-89C4A9A11EC0}" presName="textNode" presStyleLbl="node1" presStyleIdx="5" presStyleCnt="6">
        <dgm:presLayoutVars>
          <dgm:bulletEnabled val="1"/>
        </dgm:presLayoutVars>
      </dgm:prSet>
      <dgm:spPr/>
    </dgm:pt>
  </dgm:ptLst>
  <dgm:cxnLst>
    <dgm:cxn modelId="{0D3BD00A-A861-45B1-B010-D88CACFBB9A2}" srcId="{577C61E2-FF8D-449F-BD35-473E1B398061}" destId="{3D2BCB32-A094-460D-B91F-9DEACDCF73F5}" srcOrd="4" destOrd="0" parTransId="{F9A40691-8A8E-4938-9D77-3262E321AEC8}" sibTransId="{E9A24057-C5FF-438B-A658-63CC7E4AD06C}"/>
    <dgm:cxn modelId="{5620682E-B72D-4A68-ABC4-8960696F6059}" type="presOf" srcId="{79E8A8A0-C1CA-487C-8551-5ED32546D964}" destId="{27E97748-3C2F-40D9-8953-4AE1DF7685FA}" srcOrd="0" destOrd="0" presId="urn:microsoft.com/office/officeart/2005/8/layout/hProcess9"/>
    <dgm:cxn modelId="{018C6230-9D0D-4940-8ACD-2C6021B79961}" type="presOf" srcId="{3D2BCB32-A094-460D-B91F-9DEACDCF73F5}" destId="{565E2104-CB32-45F5-860A-C9E2CC425B3A}" srcOrd="0" destOrd="0" presId="urn:microsoft.com/office/officeart/2005/8/layout/hProcess9"/>
    <dgm:cxn modelId="{23C7D83D-FC69-4BC5-95E8-3015613A99E2}" type="presOf" srcId="{F273E43A-7CCB-45B5-9744-B33FC66D4667}" destId="{F4AC80DE-6700-45CE-B623-8426AC115FC3}" srcOrd="0" destOrd="0" presId="urn:microsoft.com/office/officeart/2005/8/layout/hProcess9"/>
    <dgm:cxn modelId="{5791584A-7FA2-4410-8186-CDC24BCAC604}" srcId="{577C61E2-FF8D-449F-BD35-473E1B398061}" destId="{F273E43A-7CCB-45B5-9744-B33FC66D4667}" srcOrd="2" destOrd="0" parTransId="{25F311A9-0546-4EEC-9AB5-D57D7A2229D9}" sibTransId="{103FA496-C72E-4D35-84A7-0ABFD241B753}"/>
    <dgm:cxn modelId="{CF4D036F-CBA6-45F0-9BD8-82BF1D8D337E}" type="presOf" srcId="{2D506799-BDAB-4AAE-B3FA-89C4A9A11EC0}" destId="{20805E05-A531-4EBF-B20B-E211B79E90F6}" srcOrd="0" destOrd="0" presId="urn:microsoft.com/office/officeart/2005/8/layout/hProcess9"/>
    <dgm:cxn modelId="{5BE8A254-CC7E-4888-A222-F854CA158114}" srcId="{577C61E2-FF8D-449F-BD35-473E1B398061}" destId="{79E8A8A0-C1CA-487C-8551-5ED32546D964}" srcOrd="1" destOrd="0" parTransId="{BAF875D1-9CB1-45F2-BF07-8B90E11F90D7}" sibTransId="{4A64385E-6C46-4779-93F4-0A5E358ADA99}"/>
    <dgm:cxn modelId="{28481B8E-0DB1-4F69-82AA-97B9A2AE92EE}" srcId="{577C61E2-FF8D-449F-BD35-473E1B398061}" destId="{44C0EBE5-A6DC-4947-A806-6842876D9C49}" srcOrd="3" destOrd="0" parTransId="{0FF0EA2D-8E7A-41E0-9A02-B0DAF3AB7B36}" sibTransId="{92075A36-4FE6-420E-A7C8-6317D66C93D7}"/>
    <dgm:cxn modelId="{6620E993-B509-4E5B-AFCF-8D3E2850C964}" srcId="{577C61E2-FF8D-449F-BD35-473E1B398061}" destId="{15809555-890A-4BBE-BC50-206E1E87867F}" srcOrd="0" destOrd="0" parTransId="{5246D504-68FC-4AA5-B40D-AEA550C5AB2B}" sibTransId="{041AC181-32D0-44DA-8357-0FA3B406850C}"/>
    <dgm:cxn modelId="{8D9404BB-C26C-4CC2-B8F8-FCF1CCF5F829}" type="presOf" srcId="{44C0EBE5-A6DC-4947-A806-6842876D9C49}" destId="{73360E14-F12B-4FD8-B166-3CFA0CA22375}" srcOrd="0" destOrd="0" presId="urn:microsoft.com/office/officeart/2005/8/layout/hProcess9"/>
    <dgm:cxn modelId="{1C22A9C3-9AE8-437B-A10B-B79F4CA0CA00}" srcId="{577C61E2-FF8D-449F-BD35-473E1B398061}" destId="{2D506799-BDAB-4AAE-B3FA-89C4A9A11EC0}" srcOrd="5" destOrd="0" parTransId="{6FE3362A-947B-4C9E-A185-0893E27FB2E8}" sibTransId="{33039D2E-2C31-415D-9239-6468774587D4}"/>
    <dgm:cxn modelId="{A465DACB-DDE3-430F-A274-9FD80CD31E48}" type="presOf" srcId="{15809555-890A-4BBE-BC50-206E1E87867F}" destId="{0D834E82-FD8A-4077-A0C1-848D63D9ACB0}" srcOrd="0" destOrd="0" presId="urn:microsoft.com/office/officeart/2005/8/layout/hProcess9"/>
    <dgm:cxn modelId="{5BFE1EF0-7F64-49A3-AA8D-4A83341BAD47}" type="presOf" srcId="{577C61E2-FF8D-449F-BD35-473E1B398061}" destId="{EA0FB95C-F096-41E7-9C56-79C26A685DFE}" srcOrd="0" destOrd="0" presId="urn:microsoft.com/office/officeart/2005/8/layout/hProcess9"/>
    <dgm:cxn modelId="{3C535AA6-1A8D-4196-A926-CCE6C4587FA9}" type="presParOf" srcId="{EA0FB95C-F096-41E7-9C56-79C26A685DFE}" destId="{4CB54774-FBE3-40CE-AC43-C6517EDFEFBB}" srcOrd="0" destOrd="0" presId="urn:microsoft.com/office/officeart/2005/8/layout/hProcess9"/>
    <dgm:cxn modelId="{E8C341CF-3887-4D03-8D67-B15BF546F111}" type="presParOf" srcId="{EA0FB95C-F096-41E7-9C56-79C26A685DFE}" destId="{30FF8992-9ED0-4672-8E0A-68E052917F4B}" srcOrd="1" destOrd="0" presId="urn:microsoft.com/office/officeart/2005/8/layout/hProcess9"/>
    <dgm:cxn modelId="{9BE3AF02-0D1C-4D84-8CF3-0B3B1789FE2A}" type="presParOf" srcId="{30FF8992-9ED0-4672-8E0A-68E052917F4B}" destId="{0D834E82-FD8A-4077-A0C1-848D63D9ACB0}" srcOrd="0" destOrd="0" presId="urn:microsoft.com/office/officeart/2005/8/layout/hProcess9"/>
    <dgm:cxn modelId="{EE26AF8D-A9B4-4659-A3B2-2D5781CDB5D4}" type="presParOf" srcId="{30FF8992-9ED0-4672-8E0A-68E052917F4B}" destId="{62D5479F-DFCE-4736-A0A6-9F67B04593F3}" srcOrd="1" destOrd="0" presId="urn:microsoft.com/office/officeart/2005/8/layout/hProcess9"/>
    <dgm:cxn modelId="{6D74C2D7-0B98-4B91-8910-C6F086E372A3}" type="presParOf" srcId="{30FF8992-9ED0-4672-8E0A-68E052917F4B}" destId="{27E97748-3C2F-40D9-8953-4AE1DF7685FA}" srcOrd="2" destOrd="0" presId="urn:microsoft.com/office/officeart/2005/8/layout/hProcess9"/>
    <dgm:cxn modelId="{E37B199A-C844-4BF3-AA6E-8DC74ECBA0E6}" type="presParOf" srcId="{30FF8992-9ED0-4672-8E0A-68E052917F4B}" destId="{45AF8A06-935F-4A14-B730-573C4CECC80D}" srcOrd="3" destOrd="0" presId="urn:microsoft.com/office/officeart/2005/8/layout/hProcess9"/>
    <dgm:cxn modelId="{968B924F-1B17-4C6E-9F45-3ACF7CC6A72F}" type="presParOf" srcId="{30FF8992-9ED0-4672-8E0A-68E052917F4B}" destId="{F4AC80DE-6700-45CE-B623-8426AC115FC3}" srcOrd="4" destOrd="0" presId="urn:microsoft.com/office/officeart/2005/8/layout/hProcess9"/>
    <dgm:cxn modelId="{EE2F0571-CE04-42EA-A0D6-26C2B0B4A5BC}" type="presParOf" srcId="{30FF8992-9ED0-4672-8E0A-68E052917F4B}" destId="{960C3AF3-BD40-4F3E-8133-6CD389175772}" srcOrd="5" destOrd="0" presId="urn:microsoft.com/office/officeart/2005/8/layout/hProcess9"/>
    <dgm:cxn modelId="{EF67A568-720B-4C10-A160-3B32F3FD9BD8}" type="presParOf" srcId="{30FF8992-9ED0-4672-8E0A-68E052917F4B}" destId="{73360E14-F12B-4FD8-B166-3CFA0CA22375}" srcOrd="6" destOrd="0" presId="urn:microsoft.com/office/officeart/2005/8/layout/hProcess9"/>
    <dgm:cxn modelId="{EE656029-C45B-4C50-AD0B-D70A003DE71D}" type="presParOf" srcId="{30FF8992-9ED0-4672-8E0A-68E052917F4B}" destId="{8EDBE4F4-3B3F-43A6-930C-A68C2F123C3B}" srcOrd="7" destOrd="0" presId="urn:microsoft.com/office/officeart/2005/8/layout/hProcess9"/>
    <dgm:cxn modelId="{D3CCF1C4-F9FB-447B-BB84-FA5D1064E246}" type="presParOf" srcId="{30FF8992-9ED0-4672-8E0A-68E052917F4B}" destId="{565E2104-CB32-45F5-860A-C9E2CC425B3A}" srcOrd="8" destOrd="0" presId="urn:microsoft.com/office/officeart/2005/8/layout/hProcess9"/>
    <dgm:cxn modelId="{7FDE5321-3152-4133-B7CC-4D774DD5E1DE}" type="presParOf" srcId="{30FF8992-9ED0-4672-8E0A-68E052917F4B}" destId="{63F95601-9261-440A-BFA7-39FFF92CCE02}" srcOrd="9" destOrd="0" presId="urn:microsoft.com/office/officeart/2005/8/layout/hProcess9"/>
    <dgm:cxn modelId="{EEFFAC48-2214-4E2A-9310-07E65A5E870B}" type="presParOf" srcId="{30FF8992-9ED0-4672-8E0A-68E052917F4B}" destId="{20805E05-A531-4EBF-B20B-E211B79E90F6}"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D520044-0693-4CB7-8D92-D1781FA7FD6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37CB8BE2-3991-4F92-B83D-A264F5DE5024}">
      <dgm:prSet phldrT="[Текст]" custT="1"/>
      <dgm:spPr/>
      <dgm:t>
        <a:bodyPr/>
        <a:lstStyle/>
        <a:p>
          <a:pPr>
            <a:spcAft>
              <a:spcPts val="0"/>
            </a:spcAft>
          </a:pPr>
          <a:r>
            <a:rPr lang="ru-RU" sz="2000" b="1" i="1" dirty="0"/>
            <a:t>1 ЭТАП.</a:t>
          </a:r>
        </a:p>
        <a:p>
          <a:pPr>
            <a:spcAft>
              <a:spcPts val="0"/>
            </a:spcAft>
          </a:pPr>
          <a:r>
            <a:rPr lang="ru-RU" sz="2000" i="1" dirty="0"/>
            <a:t>ВЫЯВЛЕНИЕ СУЩНОСТИ ПРОБЛЕМЫ</a:t>
          </a:r>
          <a:endParaRPr lang="ru-RU" sz="2000" dirty="0"/>
        </a:p>
      </dgm:t>
    </dgm:pt>
    <dgm:pt modelId="{47190347-083D-47CB-AF5B-AA2BA4A4D2EB}" type="parTrans" cxnId="{1A4B3541-4313-4ACF-8BF1-1FE8056D7718}">
      <dgm:prSet/>
      <dgm:spPr/>
      <dgm:t>
        <a:bodyPr/>
        <a:lstStyle/>
        <a:p>
          <a:endParaRPr lang="ru-RU"/>
        </a:p>
      </dgm:t>
    </dgm:pt>
    <dgm:pt modelId="{4F9842D0-5841-4C6E-BD0B-69ABFACC23A3}" type="sibTrans" cxnId="{1A4B3541-4313-4ACF-8BF1-1FE8056D7718}">
      <dgm:prSet/>
      <dgm:spPr/>
      <dgm:t>
        <a:bodyPr/>
        <a:lstStyle/>
        <a:p>
          <a:endParaRPr lang="ru-RU"/>
        </a:p>
      </dgm:t>
    </dgm:pt>
    <dgm:pt modelId="{3478119C-BA92-4522-805F-0B31440E9024}">
      <dgm:prSet custT="1"/>
      <dgm:spPr/>
      <dgm:t>
        <a:bodyPr/>
        <a:lstStyle/>
        <a:p>
          <a:r>
            <a:rPr lang="ru-RU" sz="1400" dirty="0"/>
            <a:t>3.выяснение причин возникновения проблемы - для этого проводится анализ внешней и внутренней информации. Необходимо учитывать два момента:</a:t>
          </a:r>
        </a:p>
      </dgm:t>
    </dgm:pt>
    <dgm:pt modelId="{BB0E8592-F39F-42CF-8C86-09303816D868}" type="parTrans" cxnId="{05B96429-3BD8-4575-B993-4125DFBDB51E}">
      <dgm:prSet/>
      <dgm:spPr/>
      <dgm:t>
        <a:bodyPr/>
        <a:lstStyle/>
        <a:p>
          <a:endParaRPr lang="ru-RU"/>
        </a:p>
      </dgm:t>
    </dgm:pt>
    <dgm:pt modelId="{0F9C141C-E35B-45EE-B996-8A48276D4E2F}" type="sibTrans" cxnId="{05B96429-3BD8-4575-B993-4125DFBDB51E}">
      <dgm:prSet/>
      <dgm:spPr/>
      <dgm:t>
        <a:bodyPr/>
        <a:lstStyle/>
        <a:p>
          <a:endParaRPr lang="ru-RU"/>
        </a:p>
      </dgm:t>
    </dgm:pt>
    <dgm:pt modelId="{52AA6CA2-EB2C-4F54-B379-80CCE41CDBE3}">
      <dgm:prSet phldrT="[Текст]" custT="1"/>
      <dgm:spPr/>
      <dgm:t>
        <a:bodyPr/>
        <a:lstStyle/>
        <a:p>
          <a:r>
            <a:rPr lang="ru-RU" sz="1400" dirty="0"/>
            <a:t>а) увеличение информации не всегда едет к повышению качества решения, поэтому очень важно уметь из всей информации выделить релевантную, т.е. относящуюся непосредственно к рассматриваемой проблеме; </a:t>
          </a:r>
        </a:p>
      </dgm:t>
    </dgm:pt>
    <dgm:pt modelId="{A29D10EC-F6DA-418C-AF98-5AB9B3151934}" type="parTrans" cxnId="{8957D814-FAA2-4B6C-846B-64622B213E46}">
      <dgm:prSet/>
      <dgm:spPr/>
      <dgm:t>
        <a:bodyPr/>
        <a:lstStyle/>
        <a:p>
          <a:endParaRPr lang="ru-RU"/>
        </a:p>
      </dgm:t>
    </dgm:pt>
    <dgm:pt modelId="{7A1EE9DB-55BE-46C4-BE37-738F9C8B4318}" type="sibTrans" cxnId="{8957D814-FAA2-4B6C-846B-64622B213E46}">
      <dgm:prSet/>
      <dgm:spPr/>
      <dgm:t>
        <a:bodyPr/>
        <a:lstStyle/>
        <a:p>
          <a:endParaRPr lang="ru-RU"/>
        </a:p>
      </dgm:t>
    </dgm:pt>
    <dgm:pt modelId="{BDAEB78B-13F0-455D-B931-D92E85D2897A}">
      <dgm:prSet phldrT="[Текст]" custT="1"/>
      <dgm:spPr/>
      <dgm:t>
        <a:bodyPr/>
        <a:lstStyle/>
        <a:p>
          <a:r>
            <a:rPr lang="ru-RU" sz="1400" dirty="0"/>
            <a:t>б) руководитель может получать недостоверную информацию, особенно в тех случаях, когда используются неформальные методы ее сбора;</a:t>
          </a:r>
        </a:p>
      </dgm:t>
    </dgm:pt>
    <dgm:pt modelId="{8C4937A7-6428-4D44-9C43-9763125719CA}" type="parTrans" cxnId="{D6BF682D-8A71-46B0-8368-BF75431F7D55}">
      <dgm:prSet/>
      <dgm:spPr/>
      <dgm:t>
        <a:bodyPr/>
        <a:lstStyle/>
        <a:p>
          <a:endParaRPr lang="ru-RU"/>
        </a:p>
      </dgm:t>
    </dgm:pt>
    <dgm:pt modelId="{99C7F060-FCFB-4618-92E7-B351F849682C}" type="sibTrans" cxnId="{D6BF682D-8A71-46B0-8368-BF75431F7D55}">
      <dgm:prSet/>
      <dgm:spPr/>
      <dgm:t>
        <a:bodyPr/>
        <a:lstStyle/>
        <a:p>
          <a:endParaRPr lang="ru-RU"/>
        </a:p>
      </dgm:t>
    </dgm:pt>
    <dgm:pt modelId="{11639138-08F5-47C8-92F6-2FF1AD35EC66}">
      <dgm:prSet phldrT="[Текст]" custT="1"/>
      <dgm:spPr/>
      <dgm:t>
        <a:bodyPr/>
        <a:lstStyle/>
        <a:p>
          <a:r>
            <a:rPr lang="ru-RU" sz="1400" dirty="0"/>
            <a:t>2.определение степени новизны проблемной ситуации необходимо для выявления возможности использования предшествующего опыта;</a:t>
          </a:r>
        </a:p>
      </dgm:t>
    </dgm:pt>
    <dgm:pt modelId="{BD066710-4AC0-4A84-9D89-A81CBE1F1E0F}" type="parTrans" cxnId="{CDF6BD29-E24B-4080-AF04-20F609B331B5}">
      <dgm:prSet/>
      <dgm:spPr/>
      <dgm:t>
        <a:bodyPr/>
        <a:lstStyle/>
        <a:p>
          <a:endParaRPr lang="ru-RU"/>
        </a:p>
      </dgm:t>
    </dgm:pt>
    <dgm:pt modelId="{FA525EFB-436F-401E-99D9-65B8A64C1BB1}" type="sibTrans" cxnId="{CDF6BD29-E24B-4080-AF04-20F609B331B5}">
      <dgm:prSet/>
      <dgm:spPr/>
      <dgm:t>
        <a:bodyPr/>
        <a:lstStyle/>
        <a:p>
          <a:endParaRPr lang="ru-RU"/>
        </a:p>
      </dgm:t>
    </dgm:pt>
    <dgm:pt modelId="{1978EE8D-2599-4E59-82F6-85F4FD37F035}">
      <dgm:prSet custT="1"/>
      <dgm:spPr/>
      <dgm:t>
        <a:bodyPr/>
        <a:lstStyle/>
        <a:p>
          <a:r>
            <a:rPr lang="ru-RU" sz="1400" dirty="0"/>
            <a:t>1.определение объективности существования проблемы и установление того, что проблема рассматривается на соответствующем уровне компетенции;</a:t>
          </a:r>
        </a:p>
      </dgm:t>
    </dgm:pt>
    <dgm:pt modelId="{190BB63F-94CC-4936-AF3F-19D5CE080266}" type="parTrans" cxnId="{2AD25C35-9A15-4EFE-926D-09C48AD1E702}">
      <dgm:prSet/>
      <dgm:spPr/>
      <dgm:t>
        <a:bodyPr/>
        <a:lstStyle/>
        <a:p>
          <a:endParaRPr lang="ru-RU"/>
        </a:p>
      </dgm:t>
    </dgm:pt>
    <dgm:pt modelId="{85D87342-95B1-4191-A110-590260FBD58B}" type="sibTrans" cxnId="{2AD25C35-9A15-4EFE-926D-09C48AD1E702}">
      <dgm:prSet/>
      <dgm:spPr/>
      <dgm:t>
        <a:bodyPr/>
        <a:lstStyle/>
        <a:p>
          <a:endParaRPr lang="ru-RU"/>
        </a:p>
      </dgm:t>
    </dgm:pt>
    <dgm:pt modelId="{1E2CAB52-4DF9-45F4-80D1-CEE57A451343}">
      <dgm:prSet custT="1"/>
      <dgm:spPr/>
      <dgm:t>
        <a:bodyPr/>
        <a:lstStyle/>
        <a:p>
          <a:r>
            <a:rPr lang="ru-RU" sz="1400" dirty="0"/>
            <a:t>4.выявление взаимосвязей рассматриваемой проблемы с другими проблемами необходимо для установления причинно-следственных связей между проблемами, поскольку в </a:t>
          </a:r>
          <a:r>
            <a:rPr lang="ru-RU" sz="1400" dirty="0" err="1"/>
            <a:t>социо</a:t>
          </a:r>
          <a:r>
            <a:rPr lang="ru-RU" sz="1400" dirty="0"/>
            <a:t> -технических системах не бывает локальных проблем.</a:t>
          </a:r>
        </a:p>
      </dgm:t>
    </dgm:pt>
    <dgm:pt modelId="{B1E13C84-3D14-4ECD-AC86-3416B8107872}" type="parTrans" cxnId="{496ECADC-DD2D-4FBB-8810-1DB6CD59EF92}">
      <dgm:prSet/>
      <dgm:spPr/>
      <dgm:t>
        <a:bodyPr/>
        <a:lstStyle/>
        <a:p>
          <a:endParaRPr lang="ru-RU"/>
        </a:p>
      </dgm:t>
    </dgm:pt>
    <dgm:pt modelId="{22C1C51B-73E2-44CF-AE40-BF1B9945D647}" type="sibTrans" cxnId="{496ECADC-DD2D-4FBB-8810-1DB6CD59EF92}">
      <dgm:prSet/>
      <dgm:spPr/>
      <dgm:t>
        <a:bodyPr/>
        <a:lstStyle/>
        <a:p>
          <a:endParaRPr lang="ru-RU"/>
        </a:p>
      </dgm:t>
    </dgm:pt>
    <dgm:pt modelId="{E382A4FF-8148-452B-904D-6542ACB04EA0}" type="pres">
      <dgm:prSet presAssocID="{1D520044-0693-4CB7-8D92-D1781FA7FD6B}" presName="diagram" presStyleCnt="0">
        <dgm:presLayoutVars>
          <dgm:chPref val="1"/>
          <dgm:dir/>
          <dgm:animOne val="branch"/>
          <dgm:animLvl val="lvl"/>
          <dgm:resizeHandles val="exact"/>
        </dgm:presLayoutVars>
      </dgm:prSet>
      <dgm:spPr/>
    </dgm:pt>
    <dgm:pt modelId="{09F6DD21-5581-4280-B9C3-F3DB21D2E24F}" type="pres">
      <dgm:prSet presAssocID="{37CB8BE2-3991-4F92-B83D-A264F5DE5024}" presName="root1" presStyleCnt="0"/>
      <dgm:spPr/>
    </dgm:pt>
    <dgm:pt modelId="{3F48C011-398B-4947-934B-34097667BCC1}" type="pres">
      <dgm:prSet presAssocID="{37CB8BE2-3991-4F92-B83D-A264F5DE5024}" presName="LevelOneTextNode" presStyleLbl="node0" presStyleIdx="0" presStyleCnt="1" custScaleX="150409" custScaleY="178446">
        <dgm:presLayoutVars>
          <dgm:chPref val="3"/>
        </dgm:presLayoutVars>
      </dgm:prSet>
      <dgm:spPr/>
    </dgm:pt>
    <dgm:pt modelId="{64642917-CCAA-41FE-9AE1-56BD3870A367}" type="pres">
      <dgm:prSet presAssocID="{37CB8BE2-3991-4F92-B83D-A264F5DE5024}" presName="level2hierChild" presStyleCnt="0"/>
      <dgm:spPr/>
    </dgm:pt>
    <dgm:pt modelId="{A37E1394-72CD-4790-A0D1-65DCF41271CA}" type="pres">
      <dgm:prSet presAssocID="{BB0E8592-F39F-42CF-8C86-09303816D868}" presName="conn2-1" presStyleLbl="parChTrans1D2" presStyleIdx="0" presStyleCnt="4"/>
      <dgm:spPr/>
    </dgm:pt>
    <dgm:pt modelId="{DBA9139B-1582-4ADF-9CF3-BD50BC714771}" type="pres">
      <dgm:prSet presAssocID="{BB0E8592-F39F-42CF-8C86-09303816D868}" presName="connTx" presStyleLbl="parChTrans1D2" presStyleIdx="0" presStyleCnt="4"/>
      <dgm:spPr/>
    </dgm:pt>
    <dgm:pt modelId="{65B56DF2-5B5E-4A13-882F-52619CC2AED5}" type="pres">
      <dgm:prSet presAssocID="{3478119C-BA92-4522-805F-0B31440E9024}" presName="root2" presStyleCnt="0"/>
      <dgm:spPr/>
    </dgm:pt>
    <dgm:pt modelId="{59C5A428-0499-4477-8DB5-51C3A2BA7DF9}" type="pres">
      <dgm:prSet presAssocID="{3478119C-BA92-4522-805F-0B31440E9024}" presName="LevelTwoTextNode" presStyleLbl="node2" presStyleIdx="0" presStyleCnt="4" custScaleX="295619" custScaleY="161096" custLinFactNeighborX="-4849" custLinFactNeighborY="-84740">
        <dgm:presLayoutVars>
          <dgm:chPref val="3"/>
        </dgm:presLayoutVars>
      </dgm:prSet>
      <dgm:spPr/>
    </dgm:pt>
    <dgm:pt modelId="{6467DF0F-5E6F-43AC-8D5C-9DDDB4BF0CC4}" type="pres">
      <dgm:prSet presAssocID="{3478119C-BA92-4522-805F-0B31440E9024}" presName="level3hierChild" presStyleCnt="0"/>
      <dgm:spPr/>
    </dgm:pt>
    <dgm:pt modelId="{87A786A8-ECCE-4ABF-A3C2-0406D3EA59DD}" type="pres">
      <dgm:prSet presAssocID="{A29D10EC-F6DA-418C-AF98-5AB9B3151934}" presName="conn2-1" presStyleLbl="parChTrans1D3" presStyleIdx="0" presStyleCnt="2"/>
      <dgm:spPr/>
    </dgm:pt>
    <dgm:pt modelId="{D20C812C-C7B6-4B1D-9A62-C9944F0745CE}" type="pres">
      <dgm:prSet presAssocID="{A29D10EC-F6DA-418C-AF98-5AB9B3151934}" presName="connTx" presStyleLbl="parChTrans1D3" presStyleIdx="0" presStyleCnt="2"/>
      <dgm:spPr/>
    </dgm:pt>
    <dgm:pt modelId="{505B0791-EE3B-41C7-A1CF-F8BCDB5777EA}" type="pres">
      <dgm:prSet presAssocID="{52AA6CA2-EB2C-4F54-B379-80CCE41CDBE3}" presName="root2" presStyleCnt="0"/>
      <dgm:spPr/>
    </dgm:pt>
    <dgm:pt modelId="{7ABA94BB-E575-4E8A-AC79-402819D9D3E2}" type="pres">
      <dgm:prSet presAssocID="{52AA6CA2-EB2C-4F54-B379-80CCE41CDBE3}" presName="LevelTwoTextNode" presStyleLbl="node3" presStyleIdx="0" presStyleCnt="2" custScaleX="210794" custScaleY="288969">
        <dgm:presLayoutVars>
          <dgm:chPref val="3"/>
        </dgm:presLayoutVars>
      </dgm:prSet>
      <dgm:spPr/>
    </dgm:pt>
    <dgm:pt modelId="{30A2FA6C-F940-4FAD-896F-409549AF917E}" type="pres">
      <dgm:prSet presAssocID="{52AA6CA2-EB2C-4F54-B379-80CCE41CDBE3}" presName="level3hierChild" presStyleCnt="0"/>
      <dgm:spPr/>
    </dgm:pt>
    <dgm:pt modelId="{A4AFFF2D-779D-48C4-B1B5-FB7EFFA826E5}" type="pres">
      <dgm:prSet presAssocID="{8C4937A7-6428-4D44-9C43-9763125719CA}" presName="conn2-1" presStyleLbl="parChTrans1D3" presStyleIdx="1" presStyleCnt="2"/>
      <dgm:spPr/>
    </dgm:pt>
    <dgm:pt modelId="{DA0371B0-4DCC-426A-9A53-8525450CB582}" type="pres">
      <dgm:prSet presAssocID="{8C4937A7-6428-4D44-9C43-9763125719CA}" presName="connTx" presStyleLbl="parChTrans1D3" presStyleIdx="1" presStyleCnt="2"/>
      <dgm:spPr/>
    </dgm:pt>
    <dgm:pt modelId="{5887CBE5-2AB5-488B-8768-2E1216B27572}" type="pres">
      <dgm:prSet presAssocID="{BDAEB78B-13F0-455D-B931-D92E85D2897A}" presName="root2" presStyleCnt="0"/>
      <dgm:spPr/>
    </dgm:pt>
    <dgm:pt modelId="{599AB41E-62A1-4289-B949-72D6AD6EFF2F}" type="pres">
      <dgm:prSet presAssocID="{BDAEB78B-13F0-455D-B931-D92E85D2897A}" presName="LevelTwoTextNode" presStyleLbl="node3" presStyleIdx="1" presStyleCnt="2" custScaleX="191749" custScaleY="267759" custLinFactNeighborX="392" custLinFactNeighborY="74539">
        <dgm:presLayoutVars>
          <dgm:chPref val="3"/>
        </dgm:presLayoutVars>
      </dgm:prSet>
      <dgm:spPr/>
    </dgm:pt>
    <dgm:pt modelId="{017D5C8C-98E6-4C5D-8C10-694987F23276}" type="pres">
      <dgm:prSet presAssocID="{BDAEB78B-13F0-455D-B931-D92E85D2897A}" presName="level3hierChild" presStyleCnt="0"/>
      <dgm:spPr/>
    </dgm:pt>
    <dgm:pt modelId="{40D80A8C-3ACB-48BF-9F69-A0B38817871E}" type="pres">
      <dgm:prSet presAssocID="{BD066710-4AC0-4A84-9D89-A81CBE1F1E0F}" presName="conn2-1" presStyleLbl="parChTrans1D2" presStyleIdx="1" presStyleCnt="4"/>
      <dgm:spPr/>
    </dgm:pt>
    <dgm:pt modelId="{CCE5B54D-3BEF-498C-84E1-B044CAE7F28F}" type="pres">
      <dgm:prSet presAssocID="{BD066710-4AC0-4A84-9D89-A81CBE1F1E0F}" presName="connTx" presStyleLbl="parChTrans1D2" presStyleIdx="1" presStyleCnt="4"/>
      <dgm:spPr/>
    </dgm:pt>
    <dgm:pt modelId="{D13A0CEE-4BB8-459B-939A-1A6CCBCAFE3E}" type="pres">
      <dgm:prSet presAssocID="{11639138-08F5-47C8-92F6-2FF1AD35EC66}" presName="root2" presStyleCnt="0"/>
      <dgm:spPr/>
    </dgm:pt>
    <dgm:pt modelId="{C7287AFD-6439-4E75-A5B3-EB0F6CBE5B71}" type="pres">
      <dgm:prSet presAssocID="{11639138-08F5-47C8-92F6-2FF1AD35EC66}" presName="LevelTwoTextNode" presStyleLbl="node2" presStyleIdx="1" presStyleCnt="4" custScaleX="298961" custScaleY="131191" custLinFactNeighborX="-4849" custLinFactNeighborY="-76177">
        <dgm:presLayoutVars>
          <dgm:chPref val="3"/>
        </dgm:presLayoutVars>
      </dgm:prSet>
      <dgm:spPr/>
    </dgm:pt>
    <dgm:pt modelId="{FB7F1E0B-431A-480B-8202-FAC619EA4B1E}" type="pres">
      <dgm:prSet presAssocID="{11639138-08F5-47C8-92F6-2FF1AD35EC66}" presName="level3hierChild" presStyleCnt="0"/>
      <dgm:spPr/>
    </dgm:pt>
    <dgm:pt modelId="{B7599BF8-6332-4B87-BB87-E0EC89FF7A0B}" type="pres">
      <dgm:prSet presAssocID="{B1E13C84-3D14-4ECD-AC86-3416B8107872}" presName="conn2-1" presStyleLbl="parChTrans1D2" presStyleIdx="2" presStyleCnt="4"/>
      <dgm:spPr/>
    </dgm:pt>
    <dgm:pt modelId="{74689666-19D8-408A-9369-2D41225D3219}" type="pres">
      <dgm:prSet presAssocID="{B1E13C84-3D14-4ECD-AC86-3416B8107872}" presName="connTx" presStyleLbl="parChTrans1D2" presStyleIdx="2" presStyleCnt="4"/>
      <dgm:spPr/>
    </dgm:pt>
    <dgm:pt modelId="{E08B6F4C-47F8-4212-8F15-E949B2C82A6A}" type="pres">
      <dgm:prSet presAssocID="{1E2CAB52-4DF9-45F4-80D1-CEE57A451343}" presName="root2" presStyleCnt="0"/>
      <dgm:spPr/>
    </dgm:pt>
    <dgm:pt modelId="{0D7A6F2B-2561-4ACD-BDD7-58899027A269}" type="pres">
      <dgm:prSet presAssocID="{1E2CAB52-4DF9-45F4-80D1-CEE57A451343}" presName="LevelTwoTextNode" presStyleLbl="node2" presStyleIdx="2" presStyleCnt="4" custScaleX="306441" custScaleY="212728" custLinFactNeighborX="-2585" custLinFactNeighborY="-79300">
        <dgm:presLayoutVars>
          <dgm:chPref val="3"/>
        </dgm:presLayoutVars>
      </dgm:prSet>
      <dgm:spPr/>
    </dgm:pt>
    <dgm:pt modelId="{DF13E54D-AC12-4B30-8049-550B0859D520}" type="pres">
      <dgm:prSet presAssocID="{1E2CAB52-4DF9-45F4-80D1-CEE57A451343}" presName="level3hierChild" presStyleCnt="0"/>
      <dgm:spPr/>
    </dgm:pt>
    <dgm:pt modelId="{B5C79FFE-036B-45F8-924F-CE5A9A659E8F}" type="pres">
      <dgm:prSet presAssocID="{190BB63F-94CC-4936-AF3F-19D5CE080266}" presName="conn2-1" presStyleLbl="parChTrans1D2" presStyleIdx="3" presStyleCnt="4"/>
      <dgm:spPr/>
    </dgm:pt>
    <dgm:pt modelId="{7B1F4FD5-3D40-44E3-886D-AD6B02ED3EB9}" type="pres">
      <dgm:prSet presAssocID="{190BB63F-94CC-4936-AF3F-19D5CE080266}" presName="connTx" presStyleLbl="parChTrans1D2" presStyleIdx="3" presStyleCnt="4"/>
      <dgm:spPr/>
    </dgm:pt>
    <dgm:pt modelId="{083F7584-05E7-48A0-A23C-5B7C142F312E}" type="pres">
      <dgm:prSet presAssocID="{1978EE8D-2599-4E59-82F6-85F4FD37F035}" presName="root2" presStyleCnt="0"/>
      <dgm:spPr/>
    </dgm:pt>
    <dgm:pt modelId="{BA89603F-AF15-4204-9EF2-08A8B1DA9C7D}" type="pres">
      <dgm:prSet presAssocID="{1978EE8D-2599-4E59-82F6-85F4FD37F035}" presName="LevelTwoTextNode" presStyleLbl="node2" presStyleIdx="3" presStyleCnt="4" custScaleX="281997" custScaleY="208773" custLinFactNeighborX="1929" custLinFactNeighborY="-64985">
        <dgm:presLayoutVars>
          <dgm:chPref val="3"/>
        </dgm:presLayoutVars>
      </dgm:prSet>
      <dgm:spPr/>
    </dgm:pt>
    <dgm:pt modelId="{19F1A1C8-8E22-4BC1-ABF5-9DCB13B0C9F6}" type="pres">
      <dgm:prSet presAssocID="{1978EE8D-2599-4E59-82F6-85F4FD37F035}" presName="level3hierChild" presStyleCnt="0"/>
      <dgm:spPr/>
    </dgm:pt>
  </dgm:ptLst>
  <dgm:cxnLst>
    <dgm:cxn modelId="{5AE5730A-E528-426C-BEF9-92328F752C1F}" type="presOf" srcId="{1E2CAB52-4DF9-45F4-80D1-CEE57A451343}" destId="{0D7A6F2B-2561-4ACD-BDD7-58899027A269}" srcOrd="0" destOrd="0" presId="urn:microsoft.com/office/officeart/2005/8/layout/hierarchy2"/>
    <dgm:cxn modelId="{8957D814-FAA2-4B6C-846B-64622B213E46}" srcId="{3478119C-BA92-4522-805F-0B31440E9024}" destId="{52AA6CA2-EB2C-4F54-B379-80CCE41CDBE3}" srcOrd="0" destOrd="0" parTransId="{A29D10EC-F6DA-418C-AF98-5AB9B3151934}" sibTransId="{7A1EE9DB-55BE-46C4-BE37-738F9C8B4318}"/>
    <dgm:cxn modelId="{66DA2B17-3103-475C-B658-B0AFAFC72084}" type="presOf" srcId="{BB0E8592-F39F-42CF-8C86-09303816D868}" destId="{A37E1394-72CD-4790-A0D1-65DCF41271CA}" srcOrd="0" destOrd="0" presId="urn:microsoft.com/office/officeart/2005/8/layout/hierarchy2"/>
    <dgm:cxn modelId="{05B96429-3BD8-4575-B993-4125DFBDB51E}" srcId="{37CB8BE2-3991-4F92-B83D-A264F5DE5024}" destId="{3478119C-BA92-4522-805F-0B31440E9024}" srcOrd="0" destOrd="0" parTransId="{BB0E8592-F39F-42CF-8C86-09303816D868}" sibTransId="{0F9C141C-E35B-45EE-B996-8A48276D4E2F}"/>
    <dgm:cxn modelId="{CDF6BD29-E24B-4080-AF04-20F609B331B5}" srcId="{37CB8BE2-3991-4F92-B83D-A264F5DE5024}" destId="{11639138-08F5-47C8-92F6-2FF1AD35EC66}" srcOrd="1" destOrd="0" parTransId="{BD066710-4AC0-4A84-9D89-A81CBE1F1E0F}" sibTransId="{FA525EFB-436F-401E-99D9-65B8A64C1BB1}"/>
    <dgm:cxn modelId="{D6BF682D-8A71-46B0-8368-BF75431F7D55}" srcId="{3478119C-BA92-4522-805F-0B31440E9024}" destId="{BDAEB78B-13F0-455D-B931-D92E85D2897A}" srcOrd="1" destOrd="0" parTransId="{8C4937A7-6428-4D44-9C43-9763125719CA}" sibTransId="{99C7F060-FCFB-4618-92E7-B351F849682C}"/>
    <dgm:cxn modelId="{4555D333-79FD-40FB-A064-0BA5C854892B}" type="presOf" srcId="{190BB63F-94CC-4936-AF3F-19D5CE080266}" destId="{7B1F4FD5-3D40-44E3-886D-AD6B02ED3EB9}" srcOrd="1" destOrd="0" presId="urn:microsoft.com/office/officeart/2005/8/layout/hierarchy2"/>
    <dgm:cxn modelId="{2AD25C35-9A15-4EFE-926D-09C48AD1E702}" srcId="{37CB8BE2-3991-4F92-B83D-A264F5DE5024}" destId="{1978EE8D-2599-4E59-82F6-85F4FD37F035}" srcOrd="3" destOrd="0" parTransId="{190BB63F-94CC-4936-AF3F-19D5CE080266}" sibTransId="{85D87342-95B1-4191-A110-590260FBD58B}"/>
    <dgm:cxn modelId="{1A4B3541-4313-4ACF-8BF1-1FE8056D7718}" srcId="{1D520044-0693-4CB7-8D92-D1781FA7FD6B}" destId="{37CB8BE2-3991-4F92-B83D-A264F5DE5024}" srcOrd="0" destOrd="0" parTransId="{47190347-083D-47CB-AF5B-AA2BA4A4D2EB}" sibTransId="{4F9842D0-5841-4C6E-BD0B-69ABFACC23A3}"/>
    <dgm:cxn modelId="{6C824243-9356-4D14-9439-837E5B800C6C}" type="presOf" srcId="{8C4937A7-6428-4D44-9C43-9763125719CA}" destId="{DA0371B0-4DCC-426A-9A53-8525450CB582}" srcOrd="1" destOrd="0" presId="urn:microsoft.com/office/officeart/2005/8/layout/hierarchy2"/>
    <dgm:cxn modelId="{A224F74C-52D6-40A0-9DA5-69C22D9D13C8}" type="presOf" srcId="{1978EE8D-2599-4E59-82F6-85F4FD37F035}" destId="{BA89603F-AF15-4204-9EF2-08A8B1DA9C7D}" srcOrd="0" destOrd="0" presId="urn:microsoft.com/office/officeart/2005/8/layout/hierarchy2"/>
    <dgm:cxn modelId="{06455277-540F-4329-9973-7B981399EF36}" type="presOf" srcId="{11639138-08F5-47C8-92F6-2FF1AD35EC66}" destId="{C7287AFD-6439-4E75-A5B3-EB0F6CBE5B71}" srcOrd="0" destOrd="0" presId="urn:microsoft.com/office/officeart/2005/8/layout/hierarchy2"/>
    <dgm:cxn modelId="{54DB1D58-60E6-4EAD-B07D-3822C5BA2BA2}" type="presOf" srcId="{BD066710-4AC0-4A84-9D89-A81CBE1F1E0F}" destId="{40D80A8C-3ACB-48BF-9F69-A0B38817871E}" srcOrd="0" destOrd="0" presId="urn:microsoft.com/office/officeart/2005/8/layout/hierarchy2"/>
    <dgm:cxn modelId="{478AD47F-916C-4256-A9F7-9F48D49D2239}" type="presOf" srcId="{A29D10EC-F6DA-418C-AF98-5AB9B3151934}" destId="{D20C812C-C7B6-4B1D-9A62-C9944F0745CE}" srcOrd="1" destOrd="0" presId="urn:microsoft.com/office/officeart/2005/8/layout/hierarchy2"/>
    <dgm:cxn modelId="{96A8DA94-5A20-400E-A7CE-17D861E5F151}" type="presOf" srcId="{37CB8BE2-3991-4F92-B83D-A264F5DE5024}" destId="{3F48C011-398B-4947-934B-34097667BCC1}" srcOrd="0" destOrd="0" presId="urn:microsoft.com/office/officeart/2005/8/layout/hierarchy2"/>
    <dgm:cxn modelId="{1126D496-3D88-4895-82B9-EACE0D2C01C6}" type="presOf" srcId="{B1E13C84-3D14-4ECD-AC86-3416B8107872}" destId="{74689666-19D8-408A-9369-2D41225D3219}" srcOrd="1" destOrd="0" presId="urn:microsoft.com/office/officeart/2005/8/layout/hierarchy2"/>
    <dgm:cxn modelId="{A9631D99-5DCC-4326-A571-6F627CC338C7}" type="presOf" srcId="{BD066710-4AC0-4A84-9D89-A81CBE1F1E0F}" destId="{CCE5B54D-3BEF-498C-84E1-B044CAE7F28F}" srcOrd="1" destOrd="0" presId="urn:microsoft.com/office/officeart/2005/8/layout/hierarchy2"/>
    <dgm:cxn modelId="{D04786AE-8488-4950-AF0F-1B8D149B9BCC}" type="presOf" srcId="{52AA6CA2-EB2C-4F54-B379-80CCE41CDBE3}" destId="{7ABA94BB-E575-4E8A-AC79-402819D9D3E2}" srcOrd="0" destOrd="0" presId="urn:microsoft.com/office/officeart/2005/8/layout/hierarchy2"/>
    <dgm:cxn modelId="{CC9C57D2-ECFC-4CB5-A05C-AE72D11B5329}" type="presOf" srcId="{8C4937A7-6428-4D44-9C43-9763125719CA}" destId="{A4AFFF2D-779D-48C4-B1B5-FB7EFFA826E5}" srcOrd="0" destOrd="0" presId="urn:microsoft.com/office/officeart/2005/8/layout/hierarchy2"/>
    <dgm:cxn modelId="{24C5EDD4-D001-4B17-BCDD-B1F69950EDB9}" type="presOf" srcId="{A29D10EC-F6DA-418C-AF98-5AB9B3151934}" destId="{87A786A8-ECCE-4ABF-A3C2-0406D3EA59DD}" srcOrd="0" destOrd="0" presId="urn:microsoft.com/office/officeart/2005/8/layout/hierarchy2"/>
    <dgm:cxn modelId="{FAD72BD6-1C2C-4158-B962-7FE5CE3313F2}" type="presOf" srcId="{BB0E8592-F39F-42CF-8C86-09303816D868}" destId="{DBA9139B-1582-4ADF-9CF3-BD50BC714771}" srcOrd="1" destOrd="0" presId="urn:microsoft.com/office/officeart/2005/8/layout/hierarchy2"/>
    <dgm:cxn modelId="{496ECADC-DD2D-4FBB-8810-1DB6CD59EF92}" srcId="{37CB8BE2-3991-4F92-B83D-A264F5DE5024}" destId="{1E2CAB52-4DF9-45F4-80D1-CEE57A451343}" srcOrd="2" destOrd="0" parTransId="{B1E13C84-3D14-4ECD-AC86-3416B8107872}" sibTransId="{22C1C51B-73E2-44CF-AE40-BF1B9945D647}"/>
    <dgm:cxn modelId="{8A0705E5-8244-4E2F-9BC8-56C0D3437CA2}" type="presOf" srcId="{B1E13C84-3D14-4ECD-AC86-3416B8107872}" destId="{B7599BF8-6332-4B87-BB87-E0EC89FF7A0B}" srcOrd="0" destOrd="0" presId="urn:microsoft.com/office/officeart/2005/8/layout/hierarchy2"/>
    <dgm:cxn modelId="{48BD7CEB-E86A-4C81-8F8D-381766784BFC}" type="presOf" srcId="{3478119C-BA92-4522-805F-0B31440E9024}" destId="{59C5A428-0499-4477-8DB5-51C3A2BA7DF9}" srcOrd="0" destOrd="0" presId="urn:microsoft.com/office/officeart/2005/8/layout/hierarchy2"/>
    <dgm:cxn modelId="{73DBD5ED-07DB-4F38-9E83-BC4450B5933F}" type="presOf" srcId="{BDAEB78B-13F0-455D-B931-D92E85D2897A}" destId="{599AB41E-62A1-4289-B949-72D6AD6EFF2F}" srcOrd="0" destOrd="0" presId="urn:microsoft.com/office/officeart/2005/8/layout/hierarchy2"/>
    <dgm:cxn modelId="{0D63C8EE-07B0-4056-9CD0-7357BD9F7A71}" type="presOf" srcId="{1D520044-0693-4CB7-8D92-D1781FA7FD6B}" destId="{E382A4FF-8148-452B-904D-6542ACB04EA0}" srcOrd="0" destOrd="0" presId="urn:microsoft.com/office/officeart/2005/8/layout/hierarchy2"/>
    <dgm:cxn modelId="{3F50DFFA-CA55-48AD-B2FD-D709CD1E7C4E}" type="presOf" srcId="{190BB63F-94CC-4936-AF3F-19D5CE080266}" destId="{B5C79FFE-036B-45F8-924F-CE5A9A659E8F}" srcOrd="0" destOrd="0" presId="urn:microsoft.com/office/officeart/2005/8/layout/hierarchy2"/>
    <dgm:cxn modelId="{2FC07BA7-F612-4E2C-B516-4F4525F9DCB9}" type="presParOf" srcId="{E382A4FF-8148-452B-904D-6542ACB04EA0}" destId="{09F6DD21-5581-4280-B9C3-F3DB21D2E24F}" srcOrd="0" destOrd="0" presId="urn:microsoft.com/office/officeart/2005/8/layout/hierarchy2"/>
    <dgm:cxn modelId="{1E3CC171-2780-4787-B5DB-D9BBBA3B2584}" type="presParOf" srcId="{09F6DD21-5581-4280-B9C3-F3DB21D2E24F}" destId="{3F48C011-398B-4947-934B-34097667BCC1}" srcOrd="0" destOrd="0" presId="urn:microsoft.com/office/officeart/2005/8/layout/hierarchy2"/>
    <dgm:cxn modelId="{92077E97-194D-4C19-964D-40408A7B13E6}" type="presParOf" srcId="{09F6DD21-5581-4280-B9C3-F3DB21D2E24F}" destId="{64642917-CCAA-41FE-9AE1-56BD3870A367}" srcOrd="1" destOrd="0" presId="urn:microsoft.com/office/officeart/2005/8/layout/hierarchy2"/>
    <dgm:cxn modelId="{E75C9E66-ED5E-4A0C-8F39-685527AE8D26}" type="presParOf" srcId="{64642917-CCAA-41FE-9AE1-56BD3870A367}" destId="{A37E1394-72CD-4790-A0D1-65DCF41271CA}" srcOrd="0" destOrd="0" presId="urn:microsoft.com/office/officeart/2005/8/layout/hierarchy2"/>
    <dgm:cxn modelId="{ADDA3D77-A71F-431E-B7F5-A3D22A1CEFD9}" type="presParOf" srcId="{A37E1394-72CD-4790-A0D1-65DCF41271CA}" destId="{DBA9139B-1582-4ADF-9CF3-BD50BC714771}" srcOrd="0" destOrd="0" presId="urn:microsoft.com/office/officeart/2005/8/layout/hierarchy2"/>
    <dgm:cxn modelId="{5CE9481A-504D-4038-88E5-23AC1F538BEF}" type="presParOf" srcId="{64642917-CCAA-41FE-9AE1-56BD3870A367}" destId="{65B56DF2-5B5E-4A13-882F-52619CC2AED5}" srcOrd="1" destOrd="0" presId="urn:microsoft.com/office/officeart/2005/8/layout/hierarchy2"/>
    <dgm:cxn modelId="{F05E5A5B-8F96-482D-A846-80975B2A96FD}" type="presParOf" srcId="{65B56DF2-5B5E-4A13-882F-52619CC2AED5}" destId="{59C5A428-0499-4477-8DB5-51C3A2BA7DF9}" srcOrd="0" destOrd="0" presId="urn:microsoft.com/office/officeart/2005/8/layout/hierarchy2"/>
    <dgm:cxn modelId="{9B013B91-0BC3-45AC-A834-13B4DA88618D}" type="presParOf" srcId="{65B56DF2-5B5E-4A13-882F-52619CC2AED5}" destId="{6467DF0F-5E6F-43AC-8D5C-9DDDB4BF0CC4}" srcOrd="1" destOrd="0" presId="urn:microsoft.com/office/officeart/2005/8/layout/hierarchy2"/>
    <dgm:cxn modelId="{DD0D7F4B-B6CF-4895-868B-61C6DC08129A}" type="presParOf" srcId="{6467DF0F-5E6F-43AC-8D5C-9DDDB4BF0CC4}" destId="{87A786A8-ECCE-4ABF-A3C2-0406D3EA59DD}" srcOrd="0" destOrd="0" presId="urn:microsoft.com/office/officeart/2005/8/layout/hierarchy2"/>
    <dgm:cxn modelId="{C00DDDF7-6CB6-4D39-8AC5-AA7701631546}" type="presParOf" srcId="{87A786A8-ECCE-4ABF-A3C2-0406D3EA59DD}" destId="{D20C812C-C7B6-4B1D-9A62-C9944F0745CE}" srcOrd="0" destOrd="0" presId="urn:microsoft.com/office/officeart/2005/8/layout/hierarchy2"/>
    <dgm:cxn modelId="{8FC46333-9F8F-49B9-9783-7624BDBFC018}" type="presParOf" srcId="{6467DF0F-5E6F-43AC-8D5C-9DDDB4BF0CC4}" destId="{505B0791-EE3B-41C7-A1CF-F8BCDB5777EA}" srcOrd="1" destOrd="0" presId="urn:microsoft.com/office/officeart/2005/8/layout/hierarchy2"/>
    <dgm:cxn modelId="{75E53965-9355-4DC3-BBF0-27CD05B67B4C}" type="presParOf" srcId="{505B0791-EE3B-41C7-A1CF-F8BCDB5777EA}" destId="{7ABA94BB-E575-4E8A-AC79-402819D9D3E2}" srcOrd="0" destOrd="0" presId="urn:microsoft.com/office/officeart/2005/8/layout/hierarchy2"/>
    <dgm:cxn modelId="{8F6E8471-FF16-4998-BA00-232737D207F8}" type="presParOf" srcId="{505B0791-EE3B-41C7-A1CF-F8BCDB5777EA}" destId="{30A2FA6C-F940-4FAD-896F-409549AF917E}" srcOrd="1" destOrd="0" presId="urn:microsoft.com/office/officeart/2005/8/layout/hierarchy2"/>
    <dgm:cxn modelId="{8F1E8FB1-4204-4F76-B170-A4C4EC3EB765}" type="presParOf" srcId="{6467DF0F-5E6F-43AC-8D5C-9DDDB4BF0CC4}" destId="{A4AFFF2D-779D-48C4-B1B5-FB7EFFA826E5}" srcOrd="2" destOrd="0" presId="urn:microsoft.com/office/officeart/2005/8/layout/hierarchy2"/>
    <dgm:cxn modelId="{3471EA73-A723-4EA7-971C-275A573F51AF}" type="presParOf" srcId="{A4AFFF2D-779D-48C4-B1B5-FB7EFFA826E5}" destId="{DA0371B0-4DCC-426A-9A53-8525450CB582}" srcOrd="0" destOrd="0" presId="urn:microsoft.com/office/officeart/2005/8/layout/hierarchy2"/>
    <dgm:cxn modelId="{38A56EAE-BC0B-454B-B363-8BB3E850AF60}" type="presParOf" srcId="{6467DF0F-5E6F-43AC-8D5C-9DDDB4BF0CC4}" destId="{5887CBE5-2AB5-488B-8768-2E1216B27572}" srcOrd="3" destOrd="0" presId="urn:microsoft.com/office/officeart/2005/8/layout/hierarchy2"/>
    <dgm:cxn modelId="{BFCA8336-0BE0-4B9F-B1AC-9D6D56BEB9D4}" type="presParOf" srcId="{5887CBE5-2AB5-488B-8768-2E1216B27572}" destId="{599AB41E-62A1-4289-B949-72D6AD6EFF2F}" srcOrd="0" destOrd="0" presId="urn:microsoft.com/office/officeart/2005/8/layout/hierarchy2"/>
    <dgm:cxn modelId="{12BD59D8-32A9-4AFC-90BD-7467EEFF2EC0}" type="presParOf" srcId="{5887CBE5-2AB5-488B-8768-2E1216B27572}" destId="{017D5C8C-98E6-4C5D-8C10-694987F23276}" srcOrd="1" destOrd="0" presId="urn:microsoft.com/office/officeart/2005/8/layout/hierarchy2"/>
    <dgm:cxn modelId="{D686646F-0491-4A96-93CC-773268092B4B}" type="presParOf" srcId="{64642917-CCAA-41FE-9AE1-56BD3870A367}" destId="{40D80A8C-3ACB-48BF-9F69-A0B38817871E}" srcOrd="2" destOrd="0" presId="urn:microsoft.com/office/officeart/2005/8/layout/hierarchy2"/>
    <dgm:cxn modelId="{6153609C-0689-42A1-A4E8-B65BB816C718}" type="presParOf" srcId="{40D80A8C-3ACB-48BF-9F69-A0B38817871E}" destId="{CCE5B54D-3BEF-498C-84E1-B044CAE7F28F}" srcOrd="0" destOrd="0" presId="urn:microsoft.com/office/officeart/2005/8/layout/hierarchy2"/>
    <dgm:cxn modelId="{E263EDB7-1A86-4C3A-8085-71144C80782D}" type="presParOf" srcId="{64642917-CCAA-41FE-9AE1-56BD3870A367}" destId="{D13A0CEE-4BB8-459B-939A-1A6CCBCAFE3E}" srcOrd="3" destOrd="0" presId="urn:microsoft.com/office/officeart/2005/8/layout/hierarchy2"/>
    <dgm:cxn modelId="{1EF999E6-AEC1-403B-B8F2-C9D1E1E292F6}" type="presParOf" srcId="{D13A0CEE-4BB8-459B-939A-1A6CCBCAFE3E}" destId="{C7287AFD-6439-4E75-A5B3-EB0F6CBE5B71}" srcOrd="0" destOrd="0" presId="urn:microsoft.com/office/officeart/2005/8/layout/hierarchy2"/>
    <dgm:cxn modelId="{481C86F6-1EB8-4547-A3C6-94BB8C599FCC}" type="presParOf" srcId="{D13A0CEE-4BB8-459B-939A-1A6CCBCAFE3E}" destId="{FB7F1E0B-431A-480B-8202-FAC619EA4B1E}" srcOrd="1" destOrd="0" presId="urn:microsoft.com/office/officeart/2005/8/layout/hierarchy2"/>
    <dgm:cxn modelId="{1C073185-AAE0-488C-A74B-7F82C266A42D}" type="presParOf" srcId="{64642917-CCAA-41FE-9AE1-56BD3870A367}" destId="{B7599BF8-6332-4B87-BB87-E0EC89FF7A0B}" srcOrd="4" destOrd="0" presId="urn:microsoft.com/office/officeart/2005/8/layout/hierarchy2"/>
    <dgm:cxn modelId="{3F448586-9B23-499B-BAC6-0811FD77F19E}" type="presParOf" srcId="{B7599BF8-6332-4B87-BB87-E0EC89FF7A0B}" destId="{74689666-19D8-408A-9369-2D41225D3219}" srcOrd="0" destOrd="0" presId="urn:microsoft.com/office/officeart/2005/8/layout/hierarchy2"/>
    <dgm:cxn modelId="{629441CA-4041-44B3-B501-579AA8E4E781}" type="presParOf" srcId="{64642917-CCAA-41FE-9AE1-56BD3870A367}" destId="{E08B6F4C-47F8-4212-8F15-E949B2C82A6A}" srcOrd="5" destOrd="0" presId="urn:microsoft.com/office/officeart/2005/8/layout/hierarchy2"/>
    <dgm:cxn modelId="{188E39B4-C293-4B8D-BA02-C4BD0D2BB877}" type="presParOf" srcId="{E08B6F4C-47F8-4212-8F15-E949B2C82A6A}" destId="{0D7A6F2B-2561-4ACD-BDD7-58899027A269}" srcOrd="0" destOrd="0" presId="urn:microsoft.com/office/officeart/2005/8/layout/hierarchy2"/>
    <dgm:cxn modelId="{64F8BAEF-62C2-4167-9BBF-9B21C8728D1B}" type="presParOf" srcId="{E08B6F4C-47F8-4212-8F15-E949B2C82A6A}" destId="{DF13E54D-AC12-4B30-8049-550B0859D520}" srcOrd="1" destOrd="0" presId="urn:microsoft.com/office/officeart/2005/8/layout/hierarchy2"/>
    <dgm:cxn modelId="{9E3CB190-E76B-4BA2-9070-ED199EEF7994}" type="presParOf" srcId="{64642917-CCAA-41FE-9AE1-56BD3870A367}" destId="{B5C79FFE-036B-45F8-924F-CE5A9A659E8F}" srcOrd="6" destOrd="0" presId="urn:microsoft.com/office/officeart/2005/8/layout/hierarchy2"/>
    <dgm:cxn modelId="{24551C0E-407A-4479-AD12-019C8EB270E2}" type="presParOf" srcId="{B5C79FFE-036B-45F8-924F-CE5A9A659E8F}" destId="{7B1F4FD5-3D40-44E3-886D-AD6B02ED3EB9}" srcOrd="0" destOrd="0" presId="urn:microsoft.com/office/officeart/2005/8/layout/hierarchy2"/>
    <dgm:cxn modelId="{79E4BBE8-886B-4F95-807C-C9D193027CAA}" type="presParOf" srcId="{64642917-CCAA-41FE-9AE1-56BD3870A367}" destId="{083F7584-05E7-48A0-A23C-5B7C142F312E}" srcOrd="7" destOrd="0" presId="urn:microsoft.com/office/officeart/2005/8/layout/hierarchy2"/>
    <dgm:cxn modelId="{C7FA27CE-3826-43CF-95FF-F37A2FFB1024}" type="presParOf" srcId="{083F7584-05E7-48A0-A23C-5B7C142F312E}" destId="{BA89603F-AF15-4204-9EF2-08A8B1DA9C7D}" srcOrd="0" destOrd="0" presId="urn:microsoft.com/office/officeart/2005/8/layout/hierarchy2"/>
    <dgm:cxn modelId="{BB5F57BB-F30D-4F4E-969C-5FA8586CF755}" type="presParOf" srcId="{083F7584-05E7-48A0-A23C-5B7C142F312E}" destId="{19F1A1C8-8E22-4BC1-ABF5-9DCB13B0C9F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988099B-44B2-42E7-88C5-A355109C9A13}" type="doc">
      <dgm:prSet loTypeId="urn:microsoft.com/office/officeart/2005/8/layout/hList2#4" loCatId="list" qsTypeId="urn:microsoft.com/office/officeart/2005/8/quickstyle/simple1" qsCatId="simple" csTypeId="urn:microsoft.com/office/officeart/2005/8/colors/accent1_2" csCatId="accent1" phldr="1"/>
      <dgm:spPr/>
      <dgm:t>
        <a:bodyPr/>
        <a:lstStyle/>
        <a:p>
          <a:endParaRPr lang="ru-RU"/>
        </a:p>
      </dgm:t>
    </dgm:pt>
    <dgm:pt modelId="{2C081AC1-186B-426B-B28B-D4545BE581B3}">
      <dgm:prSet phldrT="[Текст]" phldr="1"/>
      <dgm:spPr/>
      <dgm:t>
        <a:bodyPr/>
        <a:lstStyle/>
        <a:p>
          <a:endParaRPr lang="ru-RU" dirty="0"/>
        </a:p>
      </dgm:t>
    </dgm:pt>
    <dgm:pt modelId="{9A1B57F1-44C3-4CED-A60E-A705839829EF}" type="parTrans" cxnId="{44D41BF5-BF35-4A80-862C-B0899354D5DE}">
      <dgm:prSet/>
      <dgm:spPr/>
      <dgm:t>
        <a:bodyPr/>
        <a:lstStyle/>
        <a:p>
          <a:endParaRPr lang="ru-RU"/>
        </a:p>
      </dgm:t>
    </dgm:pt>
    <dgm:pt modelId="{7FF69BE7-611E-49D3-8D0E-DFE2BB2CF65B}" type="sibTrans" cxnId="{44D41BF5-BF35-4A80-862C-B0899354D5DE}">
      <dgm:prSet/>
      <dgm:spPr/>
      <dgm:t>
        <a:bodyPr/>
        <a:lstStyle/>
        <a:p>
          <a:endParaRPr lang="ru-RU"/>
        </a:p>
      </dgm:t>
    </dgm:pt>
    <dgm:pt modelId="{7145E092-2ED3-49EE-811F-2F10C82137E4}">
      <dgm:prSet phldrT="[Текст]" custT="1"/>
      <dgm:spPr/>
      <dgm:t>
        <a:bodyPr/>
        <a:lstStyle/>
        <a:p>
          <a:pPr algn="ctr"/>
          <a:r>
            <a:rPr lang="ru-RU" sz="1800" dirty="0"/>
            <a:t>Могут возникнуть определенные затруднения:</a:t>
          </a:r>
        </a:p>
      </dgm:t>
    </dgm:pt>
    <dgm:pt modelId="{951EFCA5-4BC3-413E-84A2-C6FA926849F5}" type="parTrans" cxnId="{B55A2782-2C45-4CA2-8EF6-BF31BC5338D4}">
      <dgm:prSet/>
      <dgm:spPr/>
      <dgm:t>
        <a:bodyPr/>
        <a:lstStyle/>
        <a:p>
          <a:endParaRPr lang="ru-RU"/>
        </a:p>
      </dgm:t>
    </dgm:pt>
    <dgm:pt modelId="{E855C2BF-DE1B-4116-BCC1-940E69DD8A0A}" type="sibTrans" cxnId="{B55A2782-2C45-4CA2-8EF6-BF31BC5338D4}">
      <dgm:prSet/>
      <dgm:spPr/>
      <dgm:t>
        <a:bodyPr/>
        <a:lstStyle/>
        <a:p>
          <a:endParaRPr lang="ru-RU"/>
        </a:p>
      </dgm:t>
    </dgm:pt>
    <dgm:pt modelId="{C691EFAB-B951-497E-9AF5-C1C638FFE072}">
      <dgm:prSet phldrT="[Текст]" custT="1"/>
      <dgm:spPr/>
      <dgm:t>
        <a:bodyPr/>
        <a:lstStyle/>
        <a:p>
          <a:pPr algn="l"/>
          <a:r>
            <a:rPr lang="ru-RU" sz="1400" dirty="0"/>
            <a:t>1. недостаточность критериев оценки для выбора единственной альтернативы, т.е. существует несколько альтернатив, удовлетворяющих заданным критериям;</a:t>
          </a:r>
        </a:p>
      </dgm:t>
    </dgm:pt>
    <dgm:pt modelId="{6E4C207D-FDFB-45B1-A332-2E10D993982E}" type="parTrans" cxnId="{20D770CC-FF9B-4A41-B9F1-596DEECC5CE6}">
      <dgm:prSet/>
      <dgm:spPr/>
      <dgm:t>
        <a:bodyPr/>
        <a:lstStyle/>
        <a:p>
          <a:endParaRPr lang="ru-RU"/>
        </a:p>
      </dgm:t>
    </dgm:pt>
    <dgm:pt modelId="{34DC5755-F3D7-4C19-B5CF-680825E5282C}" type="sibTrans" cxnId="{20D770CC-FF9B-4A41-B9F1-596DEECC5CE6}">
      <dgm:prSet/>
      <dgm:spPr/>
      <dgm:t>
        <a:bodyPr/>
        <a:lstStyle/>
        <a:p>
          <a:endParaRPr lang="ru-RU"/>
        </a:p>
      </dgm:t>
    </dgm:pt>
    <dgm:pt modelId="{89649520-59F9-4AA1-B007-207365205201}">
      <dgm:prSet phldrT="[Текст]" phldr="1"/>
      <dgm:spPr/>
      <dgm:t>
        <a:bodyPr/>
        <a:lstStyle/>
        <a:p>
          <a:endParaRPr lang="ru-RU"/>
        </a:p>
      </dgm:t>
    </dgm:pt>
    <dgm:pt modelId="{E0FC3432-352D-4E6F-8708-604AF184CFD5}" type="parTrans" cxnId="{707AEE01-B807-451F-B108-D5F3D85FC864}">
      <dgm:prSet/>
      <dgm:spPr/>
      <dgm:t>
        <a:bodyPr/>
        <a:lstStyle/>
        <a:p>
          <a:endParaRPr lang="ru-RU"/>
        </a:p>
      </dgm:t>
    </dgm:pt>
    <dgm:pt modelId="{FE32BE2F-4C3D-4754-BBF1-1935CF8D4381}" type="sibTrans" cxnId="{707AEE01-B807-451F-B108-D5F3D85FC864}">
      <dgm:prSet/>
      <dgm:spPr/>
      <dgm:t>
        <a:bodyPr/>
        <a:lstStyle/>
        <a:p>
          <a:endParaRPr lang="ru-RU"/>
        </a:p>
      </dgm:t>
    </dgm:pt>
    <dgm:pt modelId="{75F0B823-6AFB-469E-A24F-E61E5851A8B0}">
      <dgm:prSet phldrT="[Текст]" custT="1"/>
      <dgm:spPr/>
      <dgm:t>
        <a:bodyPr/>
        <a:lstStyle/>
        <a:p>
          <a:pPr algn="ctr"/>
          <a:r>
            <a:rPr lang="ru-RU" sz="1800" dirty="0"/>
            <a:t>	В процедуре оценки альтернатив можно выделить следующие операции:</a:t>
          </a:r>
        </a:p>
      </dgm:t>
    </dgm:pt>
    <dgm:pt modelId="{FCD475A7-B1A5-4C60-971B-9BD153F10F28}" type="parTrans" cxnId="{DB4B2A13-1C25-4C71-9A07-C98BAD68B587}">
      <dgm:prSet/>
      <dgm:spPr/>
      <dgm:t>
        <a:bodyPr/>
        <a:lstStyle/>
        <a:p>
          <a:endParaRPr lang="ru-RU"/>
        </a:p>
      </dgm:t>
    </dgm:pt>
    <dgm:pt modelId="{2A5A1C05-C2CC-4CBD-A6F2-837BF5FEB24B}" type="sibTrans" cxnId="{DB4B2A13-1C25-4C71-9A07-C98BAD68B587}">
      <dgm:prSet/>
      <dgm:spPr/>
      <dgm:t>
        <a:bodyPr/>
        <a:lstStyle/>
        <a:p>
          <a:endParaRPr lang="ru-RU"/>
        </a:p>
      </dgm:t>
    </dgm:pt>
    <dgm:pt modelId="{05507F87-2D2C-43E5-948F-7EBD7D29671C}">
      <dgm:prSet custT="1"/>
      <dgm:spPr/>
      <dgm:t>
        <a:bodyPr/>
        <a:lstStyle/>
        <a:p>
          <a:pPr algn="l"/>
          <a:r>
            <a:rPr lang="ru-RU" sz="1400" dirty="0"/>
            <a:t>2. имеющиеся альтернативы мало сравнимы между собой.</a:t>
          </a:r>
        </a:p>
      </dgm:t>
    </dgm:pt>
    <dgm:pt modelId="{68753277-54B2-49EB-9F7C-C585A530347D}" type="parTrans" cxnId="{E1E2D785-9B20-4142-B834-7A68116A3923}">
      <dgm:prSet/>
      <dgm:spPr/>
      <dgm:t>
        <a:bodyPr/>
        <a:lstStyle/>
        <a:p>
          <a:endParaRPr lang="ru-RU"/>
        </a:p>
      </dgm:t>
    </dgm:pt>
    <dgm:pt modelId="{149322D0-0B56-44BF-BA0A-3A3333EF8EA6}" type="sibTrans" cxnId="{E1E2D785-9B20-4142-B834-7A68116A3923}">
      <dgm:prSet/>
      <dgm:spPr/>
      <dgm:t>
        <a:bodyPr/>
        <a:lstStyle/>
        <a:p>
          <a:endParaRPr lang="ru-RU"/>
        </a:p>
      </dgm:t>
    </dgm:pt>
    <dgm:pt modelId="{F0603E93-52F5-4F85-ADF3-A924FC64DB33}">
      <dgm:prSet phldrT="[Текст]" custT="1"/>
      <dgm:spPr/>
      <dgm:t>
        <a:bodyPr/>
        <a:lstStyle/>
        <a:p>
          <a:pPr algn="l"/>
          <a:r>
            <a:rPr lang="ru-RU" sz="1400" dirty="0"/>
            <a:t>1.оценка вероятности реализации альтернативных вариантов решения, что часто является решающим фактором при отборе альтернатив;</a:t>
          </a:r>
        </a:p>
      </dgm:t>
    </dgm:pt>
    <dgm:pt modelId="{ADF27E23-8A6A-4466-AAFC-4E0E6EC412BE}" type="parTrans" cxnId="{0A92F53E-9C94-4E5F-B757-E373EF578426}">
      <dgm:prSet/>
      <dgm:spPr/>
      <dgm:t>
        <a:bodyPr/>
        <a:lstStyle/>
        <a:p>
          <a:endParaRPr lang="ru-RU"/>
        </a:p>
      </dgm:t>
    </dgm:pt>
    <dgm:pt modelId="{5128D0B8-6976-4918-9877-F6FA57D959FD}" type="sibTrans" cxnId="{0A92F53E-9C94-4E5F-B757-E373EF578426}">
      <dgm:prSet/>
      <dgm:spPr/>
      <dgm:t>
        <a:bodyPr/>
        <a:lstStyle/>
        <a:p>
          <a:endParaRPr lang="ru-RU"/>
        </a:p>
      </dgm:t>
    </dgm:pt>
    <dgm:pt modelId="{C1E5CA5E-3A3C-4E22-83F4-0F28A205A3B7}">
      <dgm:prSet custT="1"/>
      <dgm:spPr/>
      <dgm:t>
        <a:bodyPr/>
        <a:lstStyle/>
        <a:p>
          <a:pPr algn="l"/>
          <a:r>
            <a:rPr lang="ru-RU" sz="1400" dirty="0"/>
            <a:t>2.описание преимуществ и недостатков альтернативных вариантов решения с учетом степени достижения поставленной цели, удовлетворения сформулированных ограничений, вероятности реализации, ожидаемых прямых и косвенных последствий;</a:t>
          </a:r>
        </a:p>
      </dgm:t>
    </dgm:pt>
    <dgm:pt modelId="{63B1473E-229B-4A90-8871-D9939A1FD51A}" type="parTrans" cxnId="{68D14E2E-821B-42DA-A777-56A97244E687}">
      <dgm:prSet/>
      <dgm:spPr/>
      <dgm:t>
        <a:bodyPr/>
        <a:lstStyle/>
        <a:p>
          <a:endParaRPr lang="ru-RU"/>
        </a:p>
      </dgm:t>
    </dgm:pt>
    <dgm:pt modelId="{2AFD11B8-A5C7-474C-90B1-87BF10516126}" type="sibTrans" cxnId="{68D14E2E-821B-42DA-A777-56A97244E687}">
      <dgm:prSet/>
      <dgm:spPr/>
      <dgm:t>
        <a:bodyPr/>
        <a:lstStyle/>
        <a:p>
          <a:endParaRPr lang="ru-RU"/>
        </a:p>
      </dgm:t>
    </dgm:pt>
    <dgm:pt modelId="{E9730488-C0BF-41D2-9B16-F26CE4C5C8D9}">
      <dgm:prSet custT="1"/>
      <dgm:spPr/>
      <dgm:t>
        <a:bodyPr/>
        <a:lstStyle/>
        <a:p>
          <a:pPr algn="l"/>
          <a:r>
            <a:rPr lang="ru-RU" sz="1400" dirty="0"/>
            <a:t>3.сравнительная оценка вариантов решения, проводимая на основе относительной ценности решений, которая может выражаться, во-первых, в порядковой форме, когда сравнение двух альтернатив проводится по шкале «лучше - хуже», «более важно - менее важно»; во-вторых, в количественной форме, когда сравнение двух альтернатив проводится методом сопоставления количественных показателей.</a:t>
          </a:r>
          <a:endParaRPr lang="ru-RU" sz="1300" dirty="0"/>
        </a:p>
      </dgm:t>
    </dgm:pt>
    <dgm:pt modelId="{D44A5F09-B768-4BF6-AF74-D01202A369F7}" type="parTrans" cxnId="{D890A4A6-8010-4849-BC73-0ACD3D29D0F0}">
      <dgm:prSet/>
      <dgm:spPr/>
      <dgm:t>
        <a:bodyPr/>
        <a:lstStyle/>
        <a:p>
          <a:endParaRPr lang="ru-RU"/>
        </a:p>
      </dgm:t>
    </dgm:pt>
    <dgm:pt modelId="{6DA18116-F045-46AE-B1E6-2BA5BDCB395F}" type="sibTrans" cxnId="{D890A4A6-8010-4849-BC73-0ACD3D29D0F0}">
      <dgm:prSet/>
      <dgm:spPr/>
      <dgm:t>
        <a:bodyPr/>
        <a:lstStyle/>
        <a:p>
          <a:endParaRPr lang="ru-RU"/>
        </a:p>
      </dgm:t>
    </dgm:pt>
    <dgm:pt modelId="{A8676E7F-3CD8-497E-8F7A-3624D4FF4AF5}" type="pres">
      <dgm:prSet presAssocID="{8988099B-44B2-42E7-88C5-A355109C9A13}" presName="linearFlow" presStyleCnt="0">
        <dgm:presLayoutVars>
          <dgm:dir/>
          <dgm:animLvl val="lvl"/>
          <dgm:resizeHandles/>
        </dgm:presLayoutVars>
      </dgm:prSet>
      <dgm:spPr/>
    </dgm:pt>
    <dgm:pt modelId="{5A36022C-4F1F-49C4-BD11-663A6A05FAB1}" type="pres">
      <dgm:prSet presAssocID="{2C081AC1-186B-426B-B28B-D4545BE581B3}" presName="compositeNode" presStyleCnt="0">
        <dgm:presLayoutVars>
          <dgm:bulletEnabled val="1"/>
        </dgm:presLayoutVars>
      </dgm:prSet>
      <dgm:spPr/>
    </dgm:pt>
    <dgm:pt modelId="{3E59A020-58F5-4CE8-A7A1-1EA74F5AA920}" type="pres">
      <dgm:prSet presAssocID="{2C081AC1-186B-426B-B28B-D4545BE581B3}" presName="image" presStyleLbl="fgImgPlace1" presStyleIdx="0" presStyleCnt="2" custScaleX="55954" custScaleY="55458" custLinFactX="121421" custLinFactNeighborX="200000" custLinFactNeighborY="-36288"/>
      <dgm:spPr/>
    </dgm:pt>
    <dgm:pt modelId="{5A9E848C-AFD1-4442-B7E6-E6A612D808DB}" type="pres">
      <dgm:prSet presAssocID="{2C081AC1-186B-426B-B28B-D4545BE581B3}" presName="childNode" presStyleLbl="node1" presStyleIdx="0" presStyleCnt="2" custScaleX="164059" custScaleY="128205">
        <dgm:presLayoutVars>
          <dgm:bulletEnabled val="1"/>
        </dgm:presLayoutVars>
      </dgm:prSet>
      <dgm:spPr/>
    </dgm:pt>
    <dgm:pt modelId="{F1CAD613-C5D0-4F6E-8177-14C9E93611BA}" type="pres">
      <dgm:prSet presAssocID="{2C081AC1-186B-426B-B28B-D4545BE581B3}" presName="parentNode" presStyleLbl="revTx" presStyleIdx="0" presStyleCnt="2">
        <dgm:presLayoutVars>
          <dgm:chMax val="0"/>
          <dgm:bulletEnabled val="1"/>
        </dgm:presLayoutVars>
      </dgm:prSet>
      <dgm:spPr/>
    </dgm:pt>
    <dgm:pt modelId="{92B9FA4C-4FAF-4B9A-A36E-47C4FFC08D14}" type="pres">
      <dgm:prSet presAssocID="{7FF69BE7-611E-49D3-8D0E-DFE2BB2CF65B}" presName="sibTrans" presStyleCnt="0"/>
      <dgm:spPr/>
    </dgm:pt>
    <dgm:pt modelId="{DD165D1B-3172-4639-9A73-ED35FE035E54}" type="pres">
      <dgm:prSet presAssocID="{89649520-59F9-4AA1-B007-207365205201}" presName="compositeNode" presStyleCnt="0">
        <dgm:presLayoutVars>
          <dgm:bulletEnabled val="1"/>
        </dgm:presLayoutVars>
      </dgm:prSet>
      <dgm:spPr/>
    </dgm:pt>
    <dgm:pt modelId="{6CDBAC21-C01C-49B7-9CD3-CB17DCC75A66}" type="pres">
      <dgm:prSet presAssocID="{89649520-59F9-4AA1-B007-207365205201}" presName="image" presStyleLbl="fgImgPlace1" presStyleIdx="1" presStyleCnt="2" custScaleX="44643" custScaleY="55457" custLinFactNeighborX="-57396" custLinFactNeighborY="-28864"/>
      <dgm:spPr/>
    </dgm:pt>
    <dgm:pt modelId="{775DD61C-52E2-453F-89B5-81FBF2C7D8C9}" type="pres">
      <dgm:prSet presAssocID="{89649520-59F9-4AA1-B007-207365205201}" presName="childNode" presStyleLbl="node1" presStyleIdx="1" presStyleCnt="2" custScaleX="159716" custScaleY="128205">
        <dgm:presLayoutVars>
          <dgm:bulletEnabled val="1"/>
        </dgm:presLayoutVars>
      </dgm:prSet>
      <dgm:spPr/>
    </dgm:pt>
    <dgm:pt modelId="{42A6C588-1140-4250-95DF-0FA4746DDCEB}" type="pres">
      <dgm:prSet presAssocID="{89649520-59F9-4AA1-B007-207365205201}" presName="parentNode" presStyleLbl="revTx" presStyleIdx="1" presStyleCnt="2">
        <dgm:presLayoutVars>
          <dgm:chMax val="0"/>
          <dgm:bulletEnabled val="1"/>
        </dgm:presLayoutVars>
      </dgm:prSet>
      <dgm:spPr/>
    </dgm:pt>
  </dgm:ptLst>
  <dgm:cxnLst>
    <dgm:cxn modelId="{707AEE01-B807-451F-B108-D5F3D85FC864}" srcId="{8988099B-44B2-42E7-88C5-A355109C9A13}" destId="{89649520-59F9-4AA1-B007-207365205201}" srcOrd="1" destOrd="0" parTransId="{E0FC3432-352D-4E6F-8708-604AF184CFD5}" sibTransId="{FE32BE2F-4C3D-4754-BBF1-1935CF8D4381}"/>
    <dgm:cxn modelId="{DB4B2A13-1C25-4C71-9A07-C98BAD68B587}" srcId="{89649520-59F9-4AA1-B007-207365205201}" destId="{75F0B823-6AFB-469E-A24F-E61E5851A8B0}" srcOrd="0" destOrd="0" parTransId="{FCD475A7-B1A5-4C60-971B-9BD153F10F28}" sibTransId="{2A5A1C05-C2CC-4CBD-A6F2-837BF5FEB24B}"/>
    <dgm:cxn modelId="{68D14E2E-821B-42DA-A777-56A97244E687}" srcId="{89649520-59F9-4AA1-B007-207365205201}" destId="{C1E5CA5E-3A3C-4E22-83F4-0F28A205A3B7}" srcOrd="2" destOrd="0" parTransId="{63B1473E-229B-4A90-8871-D9939A1FD51A}" sibTransId="{2AFD11B8-A5C7-474C-90B1-87BF10516126}"/>
    <dgm:cxn modelId="{F4389A33-5062-4A9A-A475-3FBF54318D28}" type="presOf" srcId="{2C081AC1-186B-426B-B28B-D4545BE581B3}" destId="{F1CAD613-C5D0-4F6E-8177-14C9E93611BA}" srcOrd="0" destOrd="0" presId="urn:microsoft.com/office/officeart/2005/8/layout/hList2#4"/>
    <dgm:cxn modelId="{0A92F53E-9C94-4E5F-B757-E373EF578426}" srcId="{89649520-59F9-4AA1-B007-207365205201}" destId="{F0603E93-52F5-4F85-ADF3-A924FC64DB33}" srcOrd="1" destOrd="0" parTransId="{ADF27E23-8A6A-4466-AAFC-4E0E6EC412BE}" sibTransId="{5128D0B8-6976-4918-9877-F6FA57D959FD}"/>
    <dgm:cxn modelId="{CD438966-95E7-4B33-9754-B3B49D7F0A0B}" type="presOf" srcId="{75F0B823-6AFB-469E-A24F-E61E5851A8B0}" destId="{775DD61C-52E2-453F-89B5-81FBF2C7D8C9}" srcOrd="0" destOrd="0" presId="urn:microsoft.com/office/officeart/2005/8/layout/hList2#4"/>
    <dgm:cxn modelId="{29361E80-22B4-420A-8278-DA24A15A54EC}" type="presOf" srcId="{E9730488-C0BF-41D2-9B16-F26CE4C5C8D9}" destId="{775DD61C-52E2-453F-89B5-81FBF2C7D8C9}" srcOrd="0" destOrd="3" presId="urn:microsoft.com/office/officeart/2005/8/layout/hList2#4"/>
    <dgm:cxn modelId="{B55A2782-2C45-4CA2-8EF6-BF31BC5338D4}" srcId="{2C081AC1-186B-426B-B28B-D4545BE581B3}" destId="{7145E092-2ED3-49EE-811F-2F10C82137E4}" srcOrd="0" destOrd="0" parTransId="{951EFCA5-4BC3-413E-84A2-C6FA926849F5}" sibTransId="{E855C2BF-DE1B-4116-BCC1-940E69DD8A0A}"/>
    <dgm:cxn modelId="{E1E2D785-9B20-4142-B834-7A68116A3923}" srcId="{2C081AC1-186B-426B-B28B-D4545BE581B3}" destId="{05507F87-2D2C-43E5-948F-7EBD7D29671C}" srcOrd="2" destOrd="0" parTransId="{68753277-54B2-49EB-9F7C-C585A530347D}" sibTransId="{149322D0-0B56-44BF-BA0A-3A3333EF8EA6}"/>
    <dgm:cxn modelId="{E785118E-69BD-482F-9772-B6DAD6129D0A}" type="presOf" srcId="{05507F87-2D2C-43E5-948F-7EBD7D29671C}" destId="{5A9E848C-AFD1-4442-B7E6-E6A612D808DB}" srcOrd="0" destOrd="2" presId="urn:microsoft.com/office/officeart/2005/8/layout/hList2#4"/>
    <dgm:cxn modelId="{15F8BD90-675F-44FC-99C5-6672DFA176E2}" type="presOf" srcId="{F0603E93-52F5-4F85-ADF3-A924FC64DB33}" destId="{775DD61C-52E2-453F-89B5-81FBF2C7D8C9}" srcOrd="0" destOrd="1" presId="urn:microsoft.com/office/officeart/2005/8/layout/hList2#4"/>
    <dgm:cxn modelId="{75A43792-66E5-43D8-9949-5FBD202E0F94}" type="presOf" srcId="{7145E092-2ED3-49EE-811F-2F10C82137E4}" destId="{5A9E848C-AFD1-4442-B7E6-E6A612D808DB}" srcOrd="0" destOrd="0" presId="urn:microsoft.com/office/officeart/2005/8/layout/hList2#4"/>
    <dgm:cxn modelId="{CC09BE95-FB24-4DF9-B59C-11E2AF724ED2}" type="presOf" srcId="{C1E5CA5E-3A3C-4E22-83F4-0F28A205A3B7}" destId="{775DD61C-52E2-453F-89B5-81FBF2C7D8C9}" srcOrd="0" destOrd="2" presId="urn:microsoft.com/office/officeart/2005/8/layout/hList2#4"/>
    <dgm:cxn modelId="{6EDA5A98-4F75-4BD1-90CD-47B8487EBF97}" type="presOf" srcId="{C691EFAB-B951-497E-9AF5-C1C638FFE072}" destId="{5A9E848C-AFD1-4442-B7E6-E6A612D808DB}" srcOrd="0" destOrd="1" presId="urn:microsoft.com/office/officeart/2005/8/layout/hList2#4"/>
    <dgm:cxn modelId="{D890A4A6-8010-4849-BC73-0ACD3D29D0F0}" srcId="{89649520-59F9-4AA1-B007-207365205201}" destId="{E9730488-C0BF-41D2-9B16-F26CE4C5C8D9}" srcOrd="3" destOrd="0" parTransId="{D44A5F09-B768-4BF6-AF74-D01202A369F7}" sibTransId="{6DA18116-F045-46AE-B1E6-2BA5BDCB395F}"/>
    <dgm:cxn modelId="{0F0121BD-86B6-4FF9-8166-28445BF0BDAE}" type="presOf" srcId="{8988099B-44B2-42E7-88C5-A355109C9A13}" destId="{A8676E7F-3CD8-497E-8F7A-3624D4FF4AF5}" srcOrd="0" destOrd="0" presId="urn:microsoft.com/office/officeart/2005/8/layout/hList2#4"/>
    <dgm:cxn modelId="{20D770CC-FF9B-4A41-B9F1-596DEECC5CE6}" srcId="{2C081AC1-186B-426B-B28B-D4545BE581B3}" destId="{C691EFAB-B951-497E-9AF5-C1C638FFE072}" srcOrd="1" destOrd="0" parTransId="{6E4C207D-FDFB-45B1-A332-2E10D993982E}" sibTransId="{34DC5755-F3D7-4C19-B5CF-680825E5282C}"/>
    <dgm:cxn modelId="{32FAAAE8-F518-4B56-AA25-0F70473F1B98}" type="presOf" srcId="{89649520-59F9-4AA1-B007-207365205201}" destId="{42A6C588-1140-4250-95DF-0FA4746DDCEB}" srcOrd="0" destOrd="0" presId="urn:microsoft.com/office/officeart/2005/8/layout/hList2#4"/>
    <dgm:cxn modelId="{44D41BF5-BF35-4A80-862C-B0899354D5DE}" srcId="{8988099B-44B2-42E7-88C5-A355109C9A13}" destId="{2C081AC1-186B-426B-B28B-D4545BE581B3}" srcOrd="0" destOrd="0" parTransId="{9A1B57F1-44C3-4CED-A60E-A705839829EF}" sibTransId="{7FF69BE7-611E-49D3-8D0E-DFE2BB2CF65B}"/>
    <dgm:cxn modelId="{57EB67FC-D50F-4B8F-BE07-03F86D23D975}" type="presParOf" srcId="{A8676E7F-3CD8-497E-8F7A-3624D4FF4AF5}" destId="{5A36022C-4F1F-49C4-BD11-663A6A05FAB1}" srcOrd="0" destOrd="0" presId="urn:microsoft.com/office/officeart/2005/8/layout/hList2#4"/>
    <dgm:cxn modelId="{21D96210-A81E-4F5E-A054-AA128DB695EE}" type="presParOf" srcId="{5A36022C-4F1F-49C4-BD11-663A6A05FAB1}" destId="{3E59A020-58F5-4CE8-A7A1-1EA74F5AA920}" srcOrd="0" destOrd="0" presId="urn:microsoft.com/office/officeart/2005/8/layout/hList2#4"/>
    <dgm:cxn modelId="{2842EFE6-9508-42DA-8F1E-C7D244CF6FA8}" type="presParOf" srcId="{5A36022C-4F1F-49C4-BD11-663A6A05FAB1}" destId="{5A9E848C-AFD1-4442-B7E6-E6A612D808DB}" srcOrd="1" destOrd="0" presId="urn:microsoft.com/office/officeart/2005/8/layout/hList2#4"/>
    <dgm:cxn modelId="{712AE0B4-677E-4A0D-9C0D-104B2C08A4F5}" type="presParOf" srcId="{5A36022C-4F1F-49C4-BD11-663A6A05FAB1}" destId="{F1CAD613-C5D0-4F6E-8177-14C9E93611BA}" srcOrd="2" destOrd="0" presId="urn:microsoft.com/office/officeart/2005/8/layout/hList2#4"/>
    <dgm:cxn modelId="{B37B83BF-8916-43CD-A7E6-7B531CE1D054}" type="presParOf" srcId="{A8676E7F-3CD8-497E-8F7A-3624D4FF4AF5}" destId="{92B9FA4C-4FAF-4B9A-A36E-47C4FFC08D14}" srcOrd="1" destOrd="0" presId="urn:microsoft.com/office/officeart/2005/8/layout/hList2#4"/>
    <dgm:cxn modelId="{01C6CC15-E12A-4DC3-B053-3045C6700FD7}" type="presParOf" srcId="{A8676E7F-3CD8-497E-8F7A-3624D4FF4AF5}" destId="{DD165D1B-3172-4639-9A73-ED35FE035E54}" srcOrd="2" destOrd="0" presId="urn:microsoft.com/office/officeart/2005/8/layout/hList2#4"/>
    <dgm:cxn modelId="{A6EF35BC-54D8-4B17-8A72-750337C4741F}" type="presParOf" srcId="{DD165D1B-3172-4639-9A73-ED35FE035E54}" destId="{6CDBAC21-C01C-49B7-9CD3-CB17DCC75A66}" srcOrd="0" destOrd="0" presId="urn:microsoft.com/office/officeart/2005/8/layout/hList2#4"/>
    <dgm:cxn modelId="{0A170E13-A3AC-485C-A11A-5ECFB6730585}" type="presParOf" srcId="{DD165D1B-3172-4639-9A73-ED35FE035E54}" destId="{775DD61C-52E2-453F-89B5-81FBF2C7D8C9}" srcOrd="1" destOrd="0" presId="urn:microsoft.com/office/officeart/2005/8/layout/hList2#4"/>
    <dgm:cxn modelId="{23594CB6-1B41-43E0-9CFF-A3BBE31262C6}" type="presParOf" srcId="{DD165D1B-3172-4639-9A73-ED35FE035E54}" destId="{42A6C588-1140-4250-95DF-0FA4746DDCEB}" srcOrd="2" destOrd="0" presId="urn:microsoft.com/office/officeart/2005/8/layout/hList2#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D520044-0693-4CB7-8D92-D1781FA7FD6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37CB8BE2-3991-4F92-B83D-A264F5DE5024}">
      <dgm:prSet phldrT="[Текст]" custT="1"/>
      <dgm:spPr/>
      <dgm:t>
        <a:bodyPr/>
        <a:lstStyle/>
        <a:p>
          <a:pPr>
            <a:spcAft>
              <a:spcPts val="0"/>
            </a:spcAft>
          </a:pPr>
          <a:r>
            <a:rPr lang="ru-RU" sz="2000" b="1" i="1" dirty="0"/>
            <a:t>3 ЭТАП.</a:t>
          </a:r>
        </a:p>
        <a:p>
          <a:pPr>
            <a:spcAft>
              <a:spcPts val="0"/>
            </a:spcAft>
          </a:pPr>
          <a:r>
            <a:rPr lang="ru-RU" sz="2000" i="1" dirty="0"/>
            <a:t>ОПРЕДЕЛЕНИЕ АЛЬТЕРНАТИВ</a:t>
          </a:r>
          <a:endParaRPr lang="ru-RU" sz="2000" dirty="0"/>
        </a:p>
      </dgm:t>
    </dgm:pt>
    <dgm:pt modelId="{47190347-083D-47CB-AF5B-AA2BA4A4D2EB}" type="parTrans" cxnId="{1A4B3541-4313-4ACF-8BF1-1FE8056D7718}">
      <dgm:prSet/>
      <dgm:spPr/>
      <dgm:t>
        <a:bodyPr/>
        <a:lstStyle/>
        <a:p>
          <a:endParaRPr lang="ru-RU"/>
        </a:p>
      </dgm:t>
    </dgm:pt>
    <dgm:pt modelId="{4F9842D0-5841-4C6E-BD0B-69ABFACC23A3}" type="sibTrans" cxnId="{1A4B3541-4313-4ACF-8BF1-1FE8056D7718}">
      <dgm:prSet/>
      <dgm:spPr/>
      <dgm:t>
        <a:bodyPr/>
        <a:lstStyle/>
        <a:p>
          <a:endParaRPr lang="ru-RU"/>
        </a:p>
      </dgm:t>
    </dgm:pt>
    <dgm:pt modelId="{3478119C-BA92-4522-805F-0B31440E9024}">
      <dgm:prSet custT="1"/>
      <dgm:spPr/>
      <dgm:t>
        <a:bodyPr/>
        <a:lstStyle/>
        <a:p>
          <a:r>
            <a:rPr lang="ru-RU" sz="1400" dirty="0"/>
            <a:t>4.непосредственная разработка вариантов решения; при этом важно учитывать два момента: </a:t>
          </a:r>
        </a:p>
      </dgm:t>
    </dgm:pt>
    <dgm:pt modelId="{BB0E8592-F39F-42CF-8C86-09303816D868}" type="parTrans" cxnId="{05B96429-3BD8-4575-B993-4125DFBDB51E}">
      <dgm:prSet/>
      <dgm:spPr/>
      <dgm:t>
        <a:bodyPr/>
        <a:lstStyle/>
        <a:p>
          <a:endParaRPr lang="ru-RU"/>
        </a:p>
      </dgm:t>
    </dgm:pt>
    <dgm:pt modelId="{0F9C141C-E35B-45EE-B996-8A48276D4E2F}" type="sibTrans" cxnId="{05B96429-3BD8-4575-B993-4125DFBDB51E}">
      <dgm:prSet/>
      <dgm:spPr/>
      <dgm:t>
        <a:bodyPr/>
        <a:lstStyle/>
        <a:p>
          <a:endParaRPr lang="ru-RU"/>
        </a:p>
      </dgm:t>
    </dgm:pt>
    <dgm:pt modelId="{52AA6CA2-EB2C-4F54-B379-80CCE41CDBE3}">
      <dgm:prSet phldrT="[Текст]" custT="1"/>
      <dgm:spPr/>
      <dgm:t>
        <a:bodyPr/>
        <a:lstStyle/>
        <a:p>
          <a:r>
            <a:rPr lang="ru-RU" sz="1400" dirty="0"/>
            <a:t>а) во-первых, количество предлагаемых альтернатив должно быть соизмеримо со временем, в течение которого действует решение; если в оперативном управлении время действия решения - часы или сутки, то в стратегическом - годы. Поэтому количество стратегических альтернатив должно быть больше количества альтернатив оперативного решения; </a:t>
          </a:r>
        </a:p>
      </dgm:t>
    </dgm:pt>
    <dgm:pt modelId="{A29D10EC-F6DA-418C-AF98-5AB9B3151934}" type="parTrans" cxnId="{8957D814-FAA2-4B6C-846B-64622B213E46}">
      <dgm:prSet/>
      <dgm:spPr/>
      <dgm:t>
        <a:bodyPr/>
        <a:lstStyle/>
        <a:p>
          <a:endParaRPr lang="ru-RU"/>
        </a:p>
      </dgm:t>
    </dgm:pt>
    <dgm:pt modelId="{7A1EE9DB-55BE-46C4-BE37-738F9C8B4318}" type="sibTrans" cxnId="{8957D814-FAA2-4B6C-846B-64622B213E46}">
      <dgm:prSet/>
      <dgm:spPr/>
      <dgm:t>
        <a:bodyPr/>
        <a:lstStyle/>
        <a:p>
          <a:endParaRPr lang="ru-RU"/>
        </a:p>
      </dgm:t>
    </dgm:pt>
    <dgm:pt modelId="{BDAEB78B-13F0-455D-B931-D92E85D2897A}">
      <dgm:prSet phldrT="[Текст]" custT="1"/>
      <dgm:spPr/>
      <dgm:t>
        <a:bodyPr/>
        <a:lstStyle/>
        <a:p>
          <a:r>
            <a:rPr lang="ru-RU" sz="1400" dirty="0"/>
            <a:t>б) во-вторых, важно соотношение получаемого эффекта от реализации решения с затратами на его выработку.</a:t>
          </a:r>
        </a:p>
      </dgm:t>
    </dgm:pt>
    <dgm:pt modelId="{8C4937A7-6428-4D44-9C43-9763125719CA}" type="parTrans" cxnId="{D6BF682D-8A71-46B0-8368-BF75431F7D55}">
      <dgm:prSet/>
      <dgm:spPr/>
      <dgm:t>
        <a:bodyPr/>
        <a:lstStyle/>
        <a:p>
          <a:endParaRPr lang="ru-RU"/>
        </a:p>
      </dgm:t>
    </dgm:pt>
    <dgm:pt modelId="{99C7F060-FCFB-4618-92E7-B351F849682C}" type="sibTrans" cxnId="{D6BF682D-8A71-46B0-8368-BF75431F7D55}">
      <dgm:prSet/>
      <dgm:spPr/>
      <dgm:t>
        <a:bodyPr/>
        <a:lstStyle/>
        <a:p>
          <a:endParaRPr lang="ru-RU"/>
        </a:p>
      </dgm:t>
    </dgm:pt>
    <dgm:pt modelId="{11639138-08F5-47C8-92F6-2FF1AD35EC66}">
      <dgm:prSet phldrT="[Текст]" custT="1"/>
      <dgm:spPr/>
      <dgm:t>
        <a:bodyPr/>
        <a:lstStyle/>
        <a:p>
          <a:r>
            <a:rPr lang="ru-RU" sz="1400" dirty="0"/>
            <a:t>1.определить область, в которой будет приниматься решение, т.е. определяются те элементы и подсистемы производственной деятельности организации, которые были затронуты решением;</a:t>
          </a:r>
        </a:p>
      </dgm:t>
    </dgm:pt>
    <dgm:pt modelId="{BD066710-4AC0-4A84-9D89-A81CBE1F1E0F}" type="parTrans" cxnId="{CDF6BD29-E24B-4080-AF04-20F609B331B5}">
      <dgm:prSet/>
      <dgm:spPr/>
      <dgm:t>
        <a:bodyPr/>
        <a:lstStyle/>
        <a:p>
          <a:endParaRPr lang="ru-RU"/>
        </a:p>
      </dgm:t>
    </dgm:pt>
    <dgm:pt modelId="{FA525EFB-436F-401E-99D9-65B8A64C1BB1}" type="sibTrans" cxnId="{CDF6BD29-E24B-4080-AF04-20F609B331B5}">
      <dgm:prSet/>
      <dgm:spPr/>
      <dgm:t>
        <a:bodyPr/>
        <a:lstStyle/>
        <a:p>
          <a:endParaRPr lang="ru-RU"/>
        </a:p>
      </dgm:t>
    </dgm:pt>
    <dgm:pt modelId="{1978EE8D-2599-4E59-82F6-85F4FD37F035}">
      <dgm:prSet custT="1"/>
      <dgm:spPr/>
      <dgm:t>
        <a:bodyPr/>
        <a:lstStyle/>
        <a:p>
          <a:r>
            <a:rPr lang="ru-RU" sz="1400" dirty="0"/>
            <a:t>3. поиск «крайних» альтернатив», т.е. наилучшего и наихудшего для данной ситуации варианта решения, ни один из которых не может быть реализован на практике, поскольку наихудший не приводит к достижению цели, а наилучший не обеспечивается необходимыми ресурсами, но знание этих альтернатив позволяет ограничить пространство возможных решений;</a:t>
          </a:r>
        </a:p>
      </dgm:t>
    </dgm:pt>
    <dgm:pt modelId="{190BB63F-94CC-4936-AF3F-19D5CE080266}" type="parTrans" cxnId="{2AD25C35-9A15-4EFE-926D-09C48AD1E702}">
      <dgm:prSet/>
      <dgm:spPr/>
      <dgm:t>
        <a:bodyPr/>
        <a:lstStyle/>
        <a:p>
          <a:endParaRPr lang="ru-RU"/>
        </a:p>
      </dgm:t>
    </dgm:pt>
    <dgm:pt modelId="{85D87342-95B1-4191-A110-590260FBD58B}" type="sibTrans" cxnId="{2AD25C35-9A15-4EFE-926D-09C48AD1E702}">
      <dgm:prSet/>
      <dgm:spPr/>
      <dgm:t>
        <a:bodyPr/>
        <a:lstStyle/>
        <a:p>
          <a:endParaRPr lang="ru-RU"/>
        </a:p>
      </dgm:t>
    </dgm:pt>
    <dgm:pt modelId="{1E2CAB52-4DF9-45F4-80D1-CEE57A451343}">
      <dgm:prSet custT="1"/>
      <dgm:spPr/>
      <dgm:t>
        <a:bodyPr/>
        <a:lstStyle/>
        <a:p>
          <a:r>
            <a:rPr lang="ru-RU" sz="1400" dirty="0"/>
            <a:t>2.определить характер решения, т.е. определить тип мероприятий (технические, технологические, организационные, социальные, экономические), реализация которых способна привести к достижению цели;</a:t>
          </a:r>
        </a:p>
      </dgm:t>
    </dgm:pt>
    <dgm:pt modelId="{B1E13C84-3D14-4ECD-AC86-3416B8107872}" type="parTrans" cxnId="{496ECADC-DD2D-4FBB-8810-1DB6CD59EF92}">
      <dgm:prSet/>
      <dgm:spPr/>
      <dgm:t>
        <a:bodyPr/>
        <a:lstStyle/>
        <a:p>
          <a:endParaRPr lang="ru-RU"/>
        </a:p>
      </dgm:t>
    </dgm:pt>
    <dgm:pt modelId="{22C1C51B-73E2-44CF-AE40-BF1B9945D647}" type="sibTrans" cxnId="{496ECADC-DD2D-4FBB-8810-1DB6CD59EF92}">
      <dgm:prSet/>
      <dgm:spPr/>
      <dgm:t>
        <a:bodyPr/>
        <a:lstStyle/>
        <a:p>
          <a:endParaRPr lang="ru-RU"/>
        </a:p>
      </dgm:t>
    </dgm:pt>
    <dgm:pt modelId="{E382A4FF-8148-452B-904D-6542ACB04EA0}" type="pres">
      <dgm:prSet presAssocID="{1D520044-0693-4CB7-8D92-D1781FA7FD6B}" presName="diagram" presStyleCnt="0">
        <dgm:presLayoutVars>
          <dgm:chPref val="1"/>
          <dgm:dir/>
          <dgm:animOne val="branch"/>
          <dgm:animLvl val="lvl"/>
          <dgm:resizeHandles val="exact"/>
        </dgm:presLayoutVars>
      </dgm:prSet>
      <dgm:spPr/>
    </dgm:pt>
    <dgm:pt modelId="{09F6DD21-5581-4280-B9C3-F3DB21D2E24F}" type="pres">
      <dgm:prSet presAssocID="{37CB8BE2-3991-4F92-B83D-A264F5DE5024}" presName="root1" presStyleCnt="0"/>
      <dgm:spPr/>
    </dgm:pt>
    <dgm:pt modelId="{3F48C011-398B-4947-934B-34097667BCC1}" type="pres">
      <dgm:prSet presAssocID="{37CB8BE2-3991-4F92-B83D-A264F5DE5024}" presName="LevelOneTextNode" presStyleLbl="node0" presStyleIdx="0" presStyleCnt="1" custScaleX="157702" custScaleY="328752">
        <dgm:presLayoutVars>
          <dgm:chPref val="3"/>
        </dgm:presLayoutVars>
      </dgm:prSet>
      <dgm:spPr/>
    </dgm:pt>
    <dgm:pt modelId="{64642917-CCAA-41FE-9AE1-56BD3870A367}" type="pres">
      <dgm:prSet presAssocID="{37CB8BE2-3991-4F92-B83D-A264F5DE5024}" presName="level2hierChild" presStyleCnt="0"/>
      <dgm:spPr/>
    </dgm:pt>
    <dgm:pt modelId="{A37E1394-72CD-4790-A0D1-65DCF41271CA}" type="pres">
      <dgm:prSet presAssocID="{BB0E8592-F39F-42CF-8C86-09303816D868}" presName="conn2-1" presStyleLbl="parChTrans1D2" presStyleIdx="0" presStyleCnt="4"/>
      <dgm:spPr/>
    </dgm:pt>
    <dgm:pt modelId="{DBA9139B-1582-4ADF-9CF3-BD50BC714771}" type="pres">
      <dgm:prSet presAssocID="{BB0E8592-F39F-42CF-8C86-09303816D868}" presName="connTx" presStyleLbl="parChTrans1D2" presStyleIdx="0" presStyleCnt="4"/>
      <dgm:spPr/>
    </dgm:pt>
    <dgm:pt modelId="{65B56DF2-5B5E-4A13-882F-52619CC2AED5}" type="pres">
      <dgm:prSet presAssocID="{3478119C-BA92-4522-805F-0B31440E9024}" presName="root2" presStyleCnt="0"/>
      <dgm:spPr/>
    </dgm:pt>
    <dgm:pt modelId="{59C5A428-0499-4477-8DB5-51C3A2BA7DF9}" type="pres">
      <dgm:prSet presAssocID="{3478119C-BA92-4522-805F-0B31440E9024}" presName="LevelTwoTextNode" presStyleLbl="node2" presStyleIdx="0" presStyleCnt="4" custScaleX="295619" custScaleY="161096" custLinFactX="-97386" custLinFactY="-60308" custLinFactNeighborX="-100000" custLinFactNeighborY="-100000">
        <dgm:presLayoutVars>
          <dgm:chPref val="3"/>
        </dgm:presLayoutVars>
      </dgm:prSet>
      <dgm:spPr/>
    </dgm:pt>
    <dgm:pt modelId="{6467DF0F-5E6F-43AC-8D5C-9DDDB4BF0CC4}" type="pres">
      <dgm:prSet presAssocID="{3478119C-BA92-4522-805F-0B31440E9024}" presName="level3hierChild" presStyleCnt="0"/>
      <dgm:spPr/>
    </dgm:pt>
    <dgm:pt modelId="{87A786A8-ECCE-4ABF-A3C2-0406D3EA59DD}" type="pres">
      <dgm:prSet presAssocID="{A29D10EC-F6DA-418C-AF98-5AB9B3151934}" presName="conn2-1" presStyleLbl="parChTrans1D3" presStyleIdx="0" presStyleCnt="2"/>
      <dgm:spPr/>
    </dgm:pt>
    <dgm:pt modelId="{D20C812C-C7B6-4B1D-9A62-C9944F0745CE}" type="pres">
      <dgm:prSet presAssocID="{A29D10EC-F6DA-418C-AF98-5AB9B3151934}" presName="connTx" presStyleLbl="parChTrans1D3" presStyleIdx="0" presStyleCnt="2"/>
      <dgm:spPr/>
    </dgm:pt>
    <dgm:pt modelId="{505B0791-EE3B-41C7-A1CF-F8BCDB5777EA}" type="pres">
      <dgm:prSet presAssocID="{52AA6CA2-EB2C-4F54-B379-80CCE41CDBE3}" presName="root2" presStyleCnt="0"/>
      <dgm:spPr/>
    </dgm:pt>
    <dgm:pt modelId="{7ABA94BB-E575-4E8A-AC79-402819D9D3E2}" type="pres">
      <dgm:prSet presAssocID="{52AA6CA2-EB2C-4F54-B379-80CCE41CDBE3}" presName="LevelTwoTextNode" presStyleLbl="node3" presStyleIdx="0" presStyleCnt="2" custScaleX="292272" custScaleY="429056">
        <dgm:presLayoutVars>
          <dgm:chPref val="3"/>
        </dgm:presLayoutVars>
      </dgm:prSet>
      <dgm:spPr/>
    </dgm:pt>
    <dgm:pt modelId="{30A2FA6C-F940-4FAD-896F-409549AF917E}" type="pres">
      <dgm:prSet presAssocID="{52AA6CA2-EB2C-4F54-B379-80CCE41CDBE3}" presName="level3hierChild" presStyleCnt="0"/>
      <dgm:spPr/>
    </dgm:pt>
    <dgm:pt modelId="{A4AFFF2D-779D-48C4-B1B5-FB7EFFA826E5}" type="pres">
      <dgm:prSet presAssocID="{8C4937A7-6428-4D44-9C43-9763125719CA}" presName="conn2-1" presStyleLbl="parChTrans1D3" presStyleIdx="1" presStyleCnt="2"/>
      <dgm:spPr/>
    </dgm:pt>
    <dgm:pt modelId="{DA0371B0-4DCC-426A-9A53-8525450CB582}" type="pres">
      <dgm:prSet presAssocID="{8C4937A7-6428-4D44-9C43-9763125719CA}" presName="connTx" presStyleLbl="parChTrans1D3" presStyleIdx="1" presStyleCnt="2"/>
      <dgm:spPr/>
    </dgm:pt>
    <dgm:pt modelId="{5887CBE5-2AB5-488B-8768-2E1216B27572}" type="pres">
      <dgm:prSet presAssocID="{BDAEB78B-13F0-455D-B931-D92E85D2897A}" presName="root2" presStyleCnt="0"/>
      <dgm:spPr/>
    </dgm:pt>
    <dgm:pt modelId="{599AB41E-62A1-4289-B949-72D6AD6EFF2F}" type="pres">
      <dgm:prSet presAssocID="{BDAEB78B-13F0-455D-B931-D92E85D2897A}" presName="LevelTwoTextNode" presStyleLbl="node3" presStyleIdx="1" presStyleCnt="2" custScaleX="191749" custScaleY="267759" custLinFactNeighborX="99244" custLinFactNeighborY="-8277">
        <dgm:presLayoutVars>
          <dgm:chPref val="3"/>
        </dgm:presLayoutVars>
      </dgm:prSet>
      <dgm:spPr/>
    </dgm:pt>
    <dgm:pt modelId="{017D5C8C-98E6-4C5D-8C10-694987F23276}" type="pres">
      <dgm:prSet presAssocID="{BDAEB78B-13F0-455D-B931-D92E85D2897A}" presName="level3hierChild" presStyleCnt="0"/>
      <dgm:spPr/>
    </dgm:pt>
    <dgm:pt modelId="{40D80A8C-3ACB-48BF-9F69-A0B38817871E}" type="pres">
      <dgm:prSet presAssocID="{BD066710-4AC0-4A84-9D89-A81CBE1F1E0F}" presName="conn2-1" presStyleLbl="parChTrans1D2" presStyleIdx="1" presStyleCnt="4"/>
      <dgm:spPr/>
    </dgm:pt>
    <dgm:pt modelId="{CCE5B54D-3BEF-498C-84E1-B044CAE7F28F}" type="pres">
      <dgm:prSet presAssocID="{BD066710-4AC0-4A84-9D89-A81CBE1F1E0F}" presName="connTx" presStyleLbl="parChTrans1D2" presStyleIdx="1" presStyleCnt="4"/>
      <dgm:spPr/>
    </dgm:pt>
    <dgm:pt modelId="{D13A0CEE-4BB8-459B-939A-1A6CCBCAFE3E}" type="pres">
      <dgm:prSet presAssocID="{11639138-08F5-47C8-92F6-2FF1AD35EC66}" presName="root2" presStyleCnt="0"/>
      <dgm:spPr/>
    </dgm:pt>
    <dgm:pt modelId="{C7287AFD-6439-4E75-A5B3-EB0F6CBE5B71}" type="pres">
      <dgm:prSet presAssocID="{11639138-08F5-47C8-92F6-2FF1AD35EC66}" presName="LevelTwoTextNode" presStyleLbl="node2" presStyleIdx="1" presStyleCnt="4" custScaleX="298961" custScaleY="233076" custLinFactNeighborX="-15744" custLinFactNeighborY="-9174">
        <dgm:presLayoutVars>
          <dgm:chPref val="3"/>
        </dgm:presLayoutVars>
      </dgm:prSet>
      <dgm:spPr/>
    </dgm:pt>
    <dgm:pt modelId="{FB7F1E0B-431A-480B-8202-FAC619EA4B1E}" type="pres">
      <dgm:prSet presAssocID="{11639138-08F5-47C8-92F6-2FF1AD35EC66}" presName="level3hierChild" presStyleCnt="0"/>
      <dgm:spPr/>
    </dgm:pt>
    <dgm:pt modelId="{B7599BF8-6332-4B87-BB87-E0EC89FF7A0B}" type="pres">
      <dgm:prSet presAssocID="{B1E13C84-3D14-4ECD-AC86-3416B8107872}" presName="conn2-1" presStyleLbl="parChTrans1D2" presStyleIdx="2" presStyleCnt="4"/>
      <dgm:spPr/>
    </dgm:pt>
    <dgm:pt modelId="{74689666-19D8-408A-9369-2D41225D3219}" type="pres">
      <dgm:prSet presAssocID="{B1E13C84-3D14-4ECD-AC86-3416B8107872}" presName="connTx" presStyleLbl="parChTrans1D2" presStyleIdx="2" presStyleCnt="4"/>
      <dgm:spPr/>
    </dgm:pt>
    <dgm:pt modelId="{E08B6F4C-47F8-4212-8F15-E949B2C82A6A}" type="pres">
      <dgm:prSet presAssocID="{1E2CAB52-4DF9-45F4-80D1-CEE57A451343}" presName="root2" presStyleCnt="0"/>
      <dgm:spPr/>
    </dgm:pt>
    <dgm:pt modelId="{0D7A6F2B-2561-4ACD-BDD7-58899027A269}" type="pres">
      <dgm:prSet presAssocID="{1E2CAB52-4DF9-45F4-80D1-CEE57A451343}" presName="LevelTwoTextNode" presStyleLbl="node2" presStyleIdx="2" presStyleCnt="4" custScaleX="319461" custScaleY="218102" custLinFactNeighborX="97917" custLinFactNeighborY="24157">
        <dgm:presLayoutVars>
          <dgm:chPref val="3"/>
        </dgm:presLayoutVars>
      </dgm:prSet>
      <dgm:spPr/>
    </dgm:pt>
    <dgm:pt modelId="{DF13E54D-AC12-4B30-8049-550B0859D520}" type="pres">
      <dgm:prSet presAssocID="{1E2CAB52-4DF9-45F4-80D1-CEE57A451343}" presName="level3hierChild" presStyleCnt="0"/>
      <dgm:spPr/>
    </dgm:pt>
    <dgm:pt modelId="{B5C79FFE-036B-45F8-924F-CE5A9A659E8F}" type="pres">
      <dgm:prSet presAssocID="{190BB63F-94CC-4936-AF3F-19D5CE080266}" presName="conn2-1" presStyleLbl="parChTrans1D2" presStyleIdx="3" presStyleCnt="4"/>
      <dgm:spPr/>
    </dgm:pt>
    <dgm:pt modelId="{7B1F4FD5-3D40-44E3-886D-AD6B02ED3EB9}" type="pres">
      <dgm:prSet presAssocID="{190BB63F-94CC-4936-AF3F-19D5CE080266}" presName="connTx" presStyleLbl="parChTrans1D2" presStyleIdx="3" presStyleCnt="4"/>
      <dgm:spPr/>
    </dgm:pt>
    <dgm:pt modelId="{083F7584-05E7-48A0-A23C-5B7C142F312E}" type="pres">
      <dgm:prSet presAssocID="{1978EE8D-2599-4E59-82F6-85F4FD37F035}" presName="root2" presStyleCnt="0"/>
      <dgm:spPr/>
    </dgm:pt>
    <dgm:pt modelId="{BA89603F-AF15-4204-9EF2-08A8B1DA9C7D}" type="pres">
      <dgm:prSet presAssocID="{1978EE8D-2599-4E59-82F6-85F4FD37F035}" presName="LevelTwoTextNode" presStyleLbl="node2" presStyleIdx="3" presStyleCnt="4" custScaleX="508886" custScaleY="261701" custLinFactX="16849" custLinFactNeighborX="100000" custLinFactNeighborY="47241">
        <dgm:presLayoutVars>
          <dgm:chPref val="3"/>
        </dgm:presLayoutVars>
      </dgm:prSet>
      <dgm:spPr/>
    </dgm:pt>
    <dgm:pt modelId="{19F1A1C8-8E22-4BC1-ABF5-9DCB13B0C9F6}" type="pres">
      <dgm:prSet presAssocID="{1978EE8D-2599-4E59-82F6-85F4FD37F035}" presName="level3hierChild" presStyleCnt="0"/>
      <dgm:spPr/>
    </dgm:pt>
  </dgm:ptLst>
  <dgm:cxnLst>
    <dgm:cxn modelId="{51163802-6529-4181-A79C-866D519EBABC}" type="presOf" srcId="{BD066710-4AC0-4A84-9D89-A81CBE1F1E0F}" destId="{40D80A8C-3ACB-48BF-9F69-A0B38817871E}" srcOrd="0" destOrd="0" presId="urn:microsoft.com/office/officeart/2005/8/layout/hierarchy2"/>
    <dgm:cxn modelId="{19E8DD03-F660-4CA7-B58C-03CCB5E518EF}" type="presOf" srcId="{8C4937A7-6428-4D44-9C43-9763125719CA}" destId="{DA0371B0-4DCC-426A-9A53-8525450CB582}" srcOrd="1" destOrd="0" presId="urn:microsoft.com/office/officeart/2005/8/layout/hierarchy2"/>
    <dgm:cxn modelId="{1800F404-85A8-4373-A797-C998BE5ED2DF}" type="presOf" srcId="{BDAEB78B-13F0-455D-B931-D92E85D2897A}" destId="{599AB41E-62A1-4289-B949-72D6AD6EFF2F}" srcOrd="0" destOrd="0" presId="urn:microsoft.com/office/officeart/2005/8/layout/hierarchy2"/>
    <dgm:cxn modelId="{BABCC80C-533F-45AE-835A-E1A943DE6EFD}" type="presOf" srcId="{1E2CAB52-4DF9-45F4-80D1-CEE57A451343}" destId="{0D7A6F2B-2561-4ACD-BDD7-58899027A269}" srcOrd="0" destOrd="0" presId="urn:microsoft.com/office/officeart/2005/8/layout/hierarchy2"/>
    <dgm:cxn modelId="{8957D814-FAA2-4B6C-846B-64622B213E46}" srcId="{3478119C-BA92-4522-805F-0B31440E9024}" destId="{52AA6CA2-EB2C-4F54-B379-80CCE41CDBE3}" srcOrd="0" destOrd="0" parTransId="{A29D10EC-F6DA-418C-AF98-5AB9B3151934}" sibTransId="{7A1EE9DB-55BE-46C4-BE37-738F9C8B4318}"/>
    <dgm:cxn modelId="{51783221-E361-4F87-A398-940B4AB14506}" type="presOf" srcId="{52AA6CA2-EB2C-4F54-B379-80CCE41CDBE3}" destId="{7ABA94BB-E575-4E8A-AC79-402819D9D3E2}" srcOrd="0" destOrd="0" presId="urn:microsoft.com/office/officeart/2005/8/layout/hierarchy2"/>
    <dgm:cxn modelId="{CB076427-E7D4-451F-BF6D-EC5AEDDE8DB0}" type="presOf" srcId="{B1E13C84-3D14-4ECD-AC86-3416B8107872}" destId="{74689666-19D8-408A-9369-2D41225D3219}" srcOrd="1" destOrd="0" presId="urn:microsoft.com/office/officeart/2005/8/layout/hierarchy2"/>
    <dgm:cxn modelId="{05B96429-3BD8-4575-B993-4125DFBDB51E}" srcId="{37CB8BE2-3991-4F92-B83D-A264F5DE5024}" destId="{3478119C-BA92-4522-805F-0B31440E9024}" srcOrd="0" destOrd="0" parTransId="{BB0E8592-F39F-42CF-8C86-09303816D868}" sibTransId="{0F9C141C-E35B-45EE-B996-8A48276D4E2F}"/>
    <dgm:cxn modelId="{CDF6BD29-E24B-4080-AF04-20F609B331B5}" srcId="{37CB8BE2-3991-4F92-B83D-A264F5DE5024}" destId="{11639138-08F5-47C8-92F6-2FF1AD35EC66}" srcOrd="1" destOrd="0" parTransId="{BD066710-4AC0-4A84-9D89-A81CBE1F1E0F}" sibTransId="{FA525EFB-436F-401E-99D9-65B8A64C1BB1}"/>
    <dgm:cxn modelId="{D6BF682D-8A71-46B0-8368-BF75431F7D55}" srcId="{3478119C-BA92-4522-805F-0B31440E9024}" destId="{BDAEB78B-13F0-455D-B931-D92E85D2897A}" srcOrd="1" destOrd="0" parTransId="{8C4937A7-6428-4D44-9C43-9763125719CA}" sibTransId="{99C7F060-FCFB-4618-92E7-B351F849682C}"/>
    <dgm:cxn modelId="{2AD25C35-9A15-4EFE-926D-09C48AD1E702}" srcId="{37CB8BE2-3991-4F92-B83D-A264F5DE5024}" destId="{1978EE8D-2599-4E59-82F6-85F4FD37F035}" srcOrd="3" destOrd="0" parTransId="{190BB63F-94CC-4936-AF3F-19D5CE080266}" sibTransId="{85D87342-95B1-4191-A110-590260FBD58B}"/>
    <dgm:cxn modelId="{1A4B3541-4313-4ACF-8BF1-1FE8056D7718}" srcId="{1D520044-0693-4CB7-8D92-D1781FA7FD6B}" destId="{37CB8BE2-3991-4F92-B83D-A264F5DE5024}" srcOrd="0" destOrd="0" parTransId="{47190347-083D-47CB-AF5B-AA2BA4A4D2EB}" sibTransId="{4F9842D0-5841-4C6E-BD0B-69ABFACC23A3}"/>
    <dgm:cxn modelId="{D2BC3A4A-A357-4C3E-ADA6-6A712EE4C938}" type="presOf" srcId="{11639138-08F5-47C8-92F6-2FF1AD35EC66}" destId="{C7287AFD-6439-4E75-A5B3-EB0F6CBE5B71}" srcOrd="0" destOrd="0" presId="urn:microsoft.com/office/officeart/2005/8/layout/hierarchy2"/>
    <dgm:cxn modelId="{E9ABD26E-E1D4-4124-943D-EB61D209298E}" type="presOf" srcId="{37CB8BE2-3991-4F92-B83D-A264F5DE5024}" destId="{3F48C011-398B-4947-934B-34097667BCC1}" srcOrd="0" destOrd="0" presId="urn:microsoft.com/office/officeart/2005/8/layout/hierarchy2"/>
    <dgm:cxn modelId="{9DFBF151-5BBA-4647-81EA-2F02EFFF8D9E}" type="presOf" srcId="{1978EE8D-2599-4E59-82F6-85F4FD37F035}" destId="{BA89603F-AF15-4204-9EF2-08A8B1DA9C7D}" srcOrd="0" destOrd="0" presId="urn:microsoft.com/office/officeart/2005/8/layout/hierarchy2"/>
    <dgm:cxn modelId="{8995EB73-97BB-4A22-93F1-B467E16AD70E}" type="presOf" srcId="{A29D10EC-F6DA-418C-AF98-5AB9B3151934}" destId="{D20C812C-C7B6-4B1D-9A62-C9944F0745CE}" srcOrd="1" destOrd="0" presId="urn:microsoft.com/office/officeart/2005/8/layout/hierarchy2"/>
    <dgm:cxn modelId="{5E922E74-DE10-4171-8F25-71CF61E04FD8}" type="presOf" srcId="{1D520044-0693-4CB7-8D92-D1781FA7FD6B}" destId="{E382A4FF-8148-452B-904D-6542ACB04EA0}" srcOrd="0" destOrd="0" presId="urn:microsoft.com/office/officeart/2005/8/layout/hierarchy2"/>
    <dgm:cxn modelId="{3610D586-EC2D-4BA4-AC23-C978EF03C479}" type="presOf" srcId="{8C4937A7-6428-4D44-9C43-9763125719CA}" destId="{A4AFFF2D-779D-48C4-B1B5-FB7EFFA826E5}" srcOrd="0" destOrd="0" presId="urn:microsoft.com/office/officeart/2005/8/layout/hierarchy2"/>
    <dgm:cxn modelId="{C5F6AF8F-C56D-4757-8C6A-B77A1A5C4D29}" type="presOf" srcId="{190BB63F-94CC-4936-AF3F-19D5CE080266}" destId="{B5C79FFE-036B-45F8-924F-CE5A9A659E8F}" srcOrd="0" destOrd="0" presId="urn:microsoft.com/office/officeart/2005/8/layout/hierarchy2"/>
    <dgm:cxn modelId="{F45D559C-05C4-4B79-B609-76A316431F60}" type="presOf" srcId="{BB0E8592-F39F-42CF-8C86-09303816D868}" destId="{A37E1394-72CD-4790-A0D1-65DCF41271CA}" srcOrd="0" destOrd="0" presId="urn:microsoft.com/office/officeart/2005/8/layout/hierarchy2"/>
    <dgm:cxn modelId="{224054BB-C6AB-485C-A522-EECE5608892D}" type="presOf" srcId="{190BB63F-94CC-4936-AF3F-19D5CE080266}" destId="{7B1F4FD5-3D40-44E3-886D-AD6B02ED3EB9}" srcOrd="1" destOrd="0" presId="urn:microsoft.com/office/officeart/2005/8/layout/hierarchy2"/>
    <dgm:cxn modelId="{445176C6-7C37-4F2F-9361-99D916188322}" type="presOf" srcId="{BD066710-4AC0-4A84-9D89-A81CBE1F1E0F}" destId="{CCE5B54D-3BEF-498C-84E1-B044CAE7F28F}" srcOrd="1" destOrd="0" presId="urn:microsoft.com/office/officeart/2005/8/layout/hierarchy2"/>
    <dgm:cxn modelId="{496ECADC-DD2D-4FBB-8810-1DB6CD59EF92}" srcId="{37CB8BE2-3991-4F92-B83D-A264F5DE5024}" destId="{1E2CAB52-4DF9-45F4-80D1-CEE57A451343}" srcOrd="2" destOrd="0" parTransId="{B1E13C84-3D14-4ECD-AC86-3416B8107872}" sibTransId="{22C1C51B-73E2-44CF-AE40-BF1B9945D647}"/>
    <dgm:cxn modelId="{5A6398DD-497F-4F25-B2AF-2C0BE4F12209}" type="presOf" srcId="{B1E13C84-3D14-4ECD-AC86-3416B8107872}" destId="{B7599BF8-6332-4B87-BB87-E0EC89FF7A0B}" srcOrd="0" destOrd="0" presId="urn:microsoft.com/office/officeart/2005/8/layout/hierarchy2"/>
    <dgm:cxn modelId="{06F7FCDE-E798-4CA7-81D2-705B3B032780}" type="presOf" srcId="{BB0E8592-F39F-42CF-8C86-09303816D868}" destId="{DBA9139B-1582-4ADF-9CF3-BD50BC714771}" srcOrd="1" destOrd="0" presId="urn:microsoft.com/office/officeart/2005/8/layout/hierarchy2"/>
    <dgm:cxn modelId="{EBD0BEE5-5E61-49A5-9189-C8D4A205737C}" type="presOf" srcId="{3478119C-BA92-4522-805F-0B31440E9024}" destId="{59C5A428-0499-4477-8DB5-51C3A2BA7DF9}" srcOrd="0" destOrd="0" presId="urn:microsoft.com/office/officeart/2005/8/layout/hierarchy2"/>
    <dgm:cxn modelId="{D953ADF5-C6F8-4D69-9DC4-934545807FCD}" type="presOf" srcId="{A29D10EC-F6DA-418C-AF98-5AB9B3151934}" destId="{87A786A8-ECCE-4ABF-A3C2-0406D3EA59DD}" srcOrd="0" destOrd="0" presId="urn:microsoft.com/office/officeart/2005/8/layout/hierarchy2"/>
    <dgm:cxn modelId="{625510D0-A68F-41B9-A196-C5A18D5ABBF3}" type="presParOf" srcId="{E382A4FF-8148-452B-904D-6542ACB04EA0}" destId="{09F6DD21-5581-4280-B9C3-F3DB21D2E24F}" srcOrd="0" destOrd="0" presId="urn:microsoft.com/office/officeart/2005/8/layout/hierarchy2"/>
    <dgm:cxn modelId="{AAE6B424-4F49-48ED-808C-4D552F868BD8}" type="presParOf" srcId="{09F6DD21-5581-4280-B9C3-F3DB21D2E24F}" destId="{3F48C011-398B-4947-934B-34097667BCC1}" srcOrd="0" destOrd="0" presId="urn:microsoft.com/office/officeart/2005/8/layout/hierarchy2"/>
    <dgm:cxn modelId="{1ABA7A7A-479B-470C-9D97-B328A3A39F22}" type="presParOf" srcId="{09F6DD21-5581-4280-B9C3-F3DB21D2E24F}" destId="{64642917-CCAA-41FE-9AE1-56BD3870A367}" srcOrd="1" destOrd="0" presId="urn:microsoft.com/office/officeart/2005/8/layout/hierarchy2"/>
    <dgm:cxn modelId="{67319EC2-4EEE-4DA0-8A52-E1D50D66B2BD}" type="presParOf" srcId="{64642917-CCAA-41FE-9AE1-56BD3870A367}" destId="{A37E1394-72CD-4790-A0D1-65DCF41271CA}" srcOrd="0" destOrd="0" presId="urn:microsoft.com/office/officeart/2005/8/layout/hierarchy2"/>
    <dgm:cxn modelId="{9A56D7AD-A44F-4E67-973B-A1ACB2EFD6AB}" type="presParOf" srcId="{A37E1394-72CD-4790-A0D1-65DCF41271CA}" destId="{DBA9139B-1582-4ADF-9CF3-BD50BC714771}" srcOrd="0" destOrd="0" presId="urn:microsoft.com/office/officeart/2005/8/layout/hierarchy2"/>
    <dgm:cxn modelId="{955EA22B-C68E-48DD-953B-95FCB1EBCEB4}" type="presParOf" srcId="{64642917-CCAA-41FE-9AE1-56BD3870A367}" destId="{65B56DF2-5B5E-4A13-882F-52619CC2AED5}" srcOrd="1" destOrd="0" presId="urn:microsoft.com/office/officeart/2005/8/layout/hierarchy2"/>
    <dgm:cxn modelId="{AC1037F3-DDDE-45C1-91E3-1C5B46B771AC}" type="presParOf" srcId="{65B56DF2-5B5E-4A13-882F-52619CC2AED5}" destId="{59C5A428-0499-4477-8DB5-51C3A2BA7DF9}" srcOrd="0" destOrd="0" presId="urn:microsoft.com/office/officeart/2005/8/layout/hierarchy2"/>
    <dgm:cxn modelId="{AA5E2A7D-53F2-48A7-BAE2-D270F739AA77}" type="presParOf" srcId="{65B56DF2-5B5E-4A13-882F-52619CC2AED5}" destId="{6467DF0F-5E6F-43AC-8D5C-9DDDB4BF0CC4}" srcOrd="1" destOrd="0" presId="urn:microsoft.com/office/officeart/2005/8/layout/hierarchy2"/>
    <dgm:cxn modelId="{F6613031-BBBC-4952-8AEB-5129CC839B61}" type="presParOf" srcId="{6467DF0F-5E6F-43AC-8D5C-9DDDB4BF0CC4}" destId="{87A786A8-ECCE-4ABF-A3C2-0406D3EA59DD}" srcOrd="0" destOrd="0" presId="urn:microsoft.com/office/officeart/2005/8/layout/hierarchy2"/>
    <dgm:cxn modelId="{1EEE16A8-2CDB-4EA1-B54E-936C4E96FE6D}" type="presParOf" srcId="{87A786A8-ECCE-4ABF-A3C2-0406D3EA59DD}" destId="{D20C812C-C7B6-4B1D-9A62-C9944F0745CE}" srcOrd="0" destOrd="0" presId="urn:microsoft.com/office/officeart/2005/8/layout/hierarchy2"/>
    <dgm:cxn modelId="{DC12F6ED-3D10-4149-9A45-88A3D3E1175E}" type="presParOf" srcId="{6467DF0F-5E6F-43AC-8D5C-9DDDB4BF0CC4}" destId="{505B0791-EE3B-41C7-A1CF-F8BCDB5777EA}" srcOrd="1" destOrd="0" presId="urn:microsoft.com/office/officeart/2005/8/layout/hierarchy2"/>
    <dgm:cxn modelId="{BB9D4AC1-1DC7-439C-8118-3197E105537B}" type="presParOf" srcId="{505B0791-EE3B-41C7-A1CF-F8BCDB5777EA}" destId="{7ABA94BB-E575-4E8A-AC79-402819D9D3E2}" srcOrd="0" destOrd="0" presId="urn:microsoft.com/office/officeart/2005/8/layout/hierarchy2"/>
    <dgm:cxn modelId="{7BFE9786-4B5D-4D55-83CE-3C5A3E225483}" type="presParOf" srcId="{505B0791-EE3B-41C7-A1CF-F8BCDB5777EA}" destId="{30A2FA6C-F940-4FAD-896F-409549AF917E}" srcOrd="1" destOrd="0" presId="urn:microsoft.com/office/officeart/2005/8/layout/hierarchy2"/>
    <dgm:cxn modelId="{93FB98B9-CAC3-4C4F-8087-811A852BD7C0}" type="presParOf" srcId="{6467DF0F-5E6F-43AC-8D5C-9DDDB4BF0CC4}" destId="{A4AFFF2D-779D-48C4-B1B5-FB7EFFA826E5}" srcOrd="2" destOrd="0" presId="urn:microsoft.com/office/officeart/2005/8/layout/hierarchy2"/>
    <dgm:cxn modelId="{40513CE0-26FE-4ADE-B6BE-27C541F4B2F1}" type="presParOf" srcId="{A4AFFF2D-779D-48C4-B1B5-FB7EFFA826E5}" destId="{DA0371B0-4DCC-426A-9A53-8525450CB582}" srcOrd="0" destOrd="0" presId="urn:microsoft.com/office/officeart/2005/8/layout/hierarchy2"/>
    <dgm:cxn modelId="{3ECCA521-80F3-4B01-BAF5-37C2FA9E6D8C}" type="presParOf" srcId="{6467DF0F-5E6F-43AC-8D5C-9DDDB4BF0CC4}" destId="{5887CBE5-2AB5-488B-8768-2E1216B27572}" srcOrd="3" destOrd="0" presId="urn:microsoft.com/office/officeart/2005/8/layout/hierarchy2"/>
    <dgm:cxn modelId="{312D71E1-AA38-4660-B82E-F45A2871DFAD}" type="presParOf" srcId="{5887CBE5-2AB5-488B-8768-2E1216B27572}" destId="{599AB41E-62A1-4289-B949-72D6AD6EFF2F}" srcOrd="0" destOrd="0" presId="urn:microsoft.com/office/officeart/2005/8/layout/hierarchy2"/>
    <dgm:cxn modelId="{E6B85E3A-F3BD-4664-ADF7-C8EDD51DFE7E}" type="presParOf" srcId="{5887CBE5-2AB5-488B-8768-2E1216B27572}" destId="{017D5C8C-98E6-4C5D-8C10-694987F23276}" srcOrd="1" destOrd="0" presId="urn:microsoft.com/office/officeart/2005/8/layout/hierarchy2"/>
    <dgm:cxn modelId="{6345B004-104D-46FA-9250-941086151C25}" type="presParOf" srcId="{64642917-CCAA-41FE-9AE1-56BD3870A367}" destId="{40D80A8C-3ACB-48BF-9F69-A0B38817871E}" srcOrd="2" destOrd="0" presId="urn:microsoft.com/office/officeart/2005/8/layout/hierarchy2"/>
    <dgm:cxn modelId="{3B4C21E4-7D04-4F88-8DED-46717407D46D}" type="presParOf" srcId="{40D80A8C-3ACB-48BF-9F69-A0B38817871E}" destId="{CCE5B54D-3BEF-498C-84E1-B044CAE7F28F}" srcOrd="0" destOrd="0" presId="urn:microsoft.com/office/officeart/2005/8/layout/hierarchy2"/>
    <dgm:cxn modelId="{D8721573-6462-4B19-98BD-E12C56D01C5A}" type="presParOf" srcId="{64642917-CCAA-41FE-9AE1-56BD3870A367}" destId="{D13A0CEE-4BB8-459B-939A-1A6CCBCAFE3E}" srcOrd="3" destOrd="0" presId="urn:microsoft.com/office/officeart/2005/8/layout/hierarchy2"/>
    <dgm:cxn modelId="{DAC3507D-BBB9-4C28-B479-B118EEFE8C64}" type="presParOf" srcId="{D13A0CEE-4BB8-459B-939A-1A6CCBCAFE3E}" destId="{C7287AFD-6439-4E75-A5B3-EB0F6CBE5B71}" srcOrd="0" destOrd="0" presId="urn:microsoft.com/office/officeart/2005/8/layout/hierarchy2"/>
    <dgm:cxn modelId="{EE95BA55-D805-42AB-8B7A-9A2C8711DCF8}" type="presParOf" srcId="{D13A0CEE-4BB8-459B-939A-1A6CCBCAFE3E}" destId="{FB7F1E0B-431A-480B-8202-FAC619EA4B1E}" srcOrd="1" destOrd="0" presId="urn:microsoft.com/office/officeart/2005/8/layout/hierarchy2"/>
    <dgm:cxn modelId="{5B18C34E-C7BF-4748-ACE9-C12652C2DA9A}" type="presParOf" srcId="{64642917-CCAA-41FE-9AE1-56BD3870A367}" destId="{B7599BF8-6332-4B87-BB87-E0EC89FF7A0B}" srcOrd="4" destOrd="0" presId="urn:microsoft.com/office/officeart/2005/8/layout/hierarchy2"/>
    <dgm:cxn modelId="{D0B80813-AEF2-46CF-AB0D-9777661508A3}" type="presParOf" srcId="{B7599BF8-6332-4B87-BB87-E0EC89FF7A0B}" destId="{74689666-19D8-408A-9369-2D41225D3219}" srcOrd="0" destOrd="0" presId="urn:microsoft.com/office/officeart/2005/8/layout/hierarchy2"/>
    <dgm:cxn modelId="{88AB9CE8-004F-4AA7-8E8E-A400EF1F5434}" type="presParOf" srcId="{64642917-CCAA-41FE-9AE1-56BD3870A367}" destId="{E08B6F4C-47F8-4212-8F15-E949B2C82A6A}" srcOrd="5" destOrd="0" presId="urn:microsoft.com/office/officeart/2005/8/layout/hierarchy2"/>
    <dgm:cxn modelId="{25DD44A9-9C80-4A67-B81F-E01899F4B6F3}" type="presParOf" srcId="{E08B6F4C-47F8-4212-8F15-E949B2C82A6A}" destId="{0D7A6F2B-2561-4ACD-BDD7-58899027A269}" srcOrd="0" destOrd="0" presId="urn:microsoft.com/office/officeart/2005/8/layout/hierarchy2"/>
    <dgm:cxn modelId="{0CF9C900-6939-4F58-8C12-DA9F1E610C02}" type="presParOf" srcId="{E08B6F4C-47F8-4212-8F15-E949B2C82A6A}" destId="{DF13E54D-AC12-4B30-8049-550B0859D520}" srcOrd="1" destOrd="0" presId="urn:microsoft.com/office/officeart/2005/8/layout/hierarchy2"/>
    <dgm:cxn modelId="{ED67F06F-8A81-48B5-A001-452251B74E79}" type="presParOf" srcId="{64642917-CCAA-41FE-9AE1-56BD3870A367}" destId="{B5C79FFE-036B-45F8-924F-CE5A9A659E8F}" srcOrd="6" destOrd="0" presId="urn:microsoft.com/office/officeart/2005/8/layout/hierarchy2"/>
    <dgm:cxn modelId="{40043573-9C6A-4BC1-BE56-D289FC6AB4AC}" type="presParOf" srcId="{B5C79FFE-036B-45F8-924F-CE5A9A659E8F}" destId="{7B1F4FD5-3D40-44E3-886D-AD6B02ED3EB9}" srcOrd="0" destOrd="0" presId="urn:microsoft.com/office/officeart/2005/8/layout/hierarchy2"/>
    <dgm:cxn modelId="{439A5B66-1924-48FD-8AC2-F458F73E9007}" type="presParOf" srcId="{64642917-CCAA-41FE-9AE1-56BD3870A367}" destId="{083F7584-05E7-48A0-A23C-5B7C142F312E}" srcOrd="7" destOrd="0" presId="urn:microsoft.com/office/officeart/2005/8/layout/hierarchy2"/>
    <dgm:cxn modelId="{D1AFF0F3-DF4C-44E7-9CBB-0A2535F93B85}" type="presParOf" srcId="{083F7584-05E7-48A0-A23C-5B7C142F312E}" destId="{BA89603F-AF15-4204-9EF2-08A8B1DA9C7D}" srcOrd="0" destOrd="0" presId="urn:microsoft.com/office/officeart/2005/8/layout/hierarchy2"/>
    <dgm:cxn modelId="{2BF8DF3B-A425-4FBD-A239-7766886A7072}" type="presParOf" srcId="{083F7584-05E7-48A0-A23C-5B7C142F312E}" destId="{19F1A1C8-8E22-4BC1-ABF5-9DCB13B0C9F6}" srcOrd="1" destOrd="0" presId="urn:microsoft.com/office/officeart/2005/8/layout/hierarchy2"/>
  </dgm:cxnLst>
  <dgm:bg>
    <a:solidFill>
      <a:srgbClr val="7030A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F32F2CB-5BCE-4A9C-B628-7F3769C59D5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590A605F-3A0E-457C-9A10-1971665A824F}">
      <dgm:prSet phldrT="[Текст]"/>
      <dgm:spPr/>
      <dgm:t>
        <a:bodyPr/>
        <a:lstStyle/>
        <a:p>
          <a:r>
            <a:rPr lang="ru-RU" dirty="0"/>
            <a:t>*признание правильности решения теми, кого оно затрагивает; руководитель должен убедить подчиненных в правильности своей точки зрения, в том, что его выбор приносит пользу, как организации, так и каждому сотруднику;</a:t>
          </a:r>
        </a:p>
      </dgm:t>
    </dgm:pt>
    <dgm:pt modelId="{136A0276-D240-4BDE-9E7A-FE12E88CD6A6}" type="parTrans" cxnId="{EA727CD5-5361-48F9-9E57-E895C2A20348}">
      <dgm:prSet/>
      <dgm:spPr/>
      <dgm:t>
        <a:bodyPr/>
        <a:lstStyle/>
        <a:p>
          <a:endParaRPr lang="ru-RU"/>
        </a:p>
      </dgm:t>
    </dgm:pt>
    <dgm:pt modelId="{70732E7E-9C2D-4108-A14F-246014E69B78}" type="sibTrans" cxnId="{EA727CD5-5361-48F9-9E57-E895C2A20348}">
      <dgm:prSet/>
      <dgm:spPr/>
      <dgm:t>
        <a:bodyPr/>
        <a:lstStyle/>
        <a:p>
          <a:endParaRPr lang="ru-RU"/>
        </a:p>
      </dgm:t>
    </dgm:pt>
    <dgm:pt modelId="{2F7F7155-CDAD-4729-A3F5-432E14FFFEA1}">
      <dgm:prSet phldrT="[Текст]"/>
      <dgm:spPr/>
      <dgm:t>
        <a:bodyPr/>
        <a:lstStyle/>
        <a:p>
          <a:r>
            <a:rPr lang="ru-RU" dirty="0"/>
            <a:t>*убеждение, что реализация решения будет способствовать достижению их собственных целей; если подчиненные принимали участие в выработке решения, то шансы на благоприятную реализацию возрастают</a:t>
          </a:r>
        </a:p>
      </dgm:t>
    </dgm:pt>
    <dgm:pt modelId="{13409C21-C90E-4F6E-A362-E95846C5A8D6}" type="parTrans" cxnId="{4B5EE2F8-5C6D-4EF5-9C0D-7CC9074FFE5B}">
      <dgm:prSet/>
      <dgm:spPr/>
      <dgm:t>
        <a:bodyPr/>
        <a:lstStyle/>
        <a:p>
          <a:endParaRPr lang="ru-RU"/>
        </a:p>
      </dgm:t>
    </dgm:pt>
    <dgm:pt modelId="{DC72171C-3C44-4CA1-B10A-95D7E1E09902}" type="sibTrans" cxnId="{4B5EE2F8-5C6D-4EF5-9C0D-7CC9074FFE5B}">
      <dgm:prSet/>
      <dgm:spPr/>
      <dgm:t>
        <a:bodyPr/>
        <a:lstStyle/>
        <a:p>
          <a:endParaRPr lang="ru-RU"/>
        </a:p>
      </dgm:t>
    </dgm:pt>
    <dgm:pt modelId="{92519EFC-9B63-4C30-A017-43AC7F2CED90}">
      <dgm:prSet phldrT="[Текст]"/>
      <dgm:spPr/>
      <dgm:t>
        <a:bodyPr/>
        <a:lstStyle/>
        <a:p>
          <a:r>
            <a:rPr lang="ru-RU" dirty="0"/>
            <a:t>*сбалансированность прав и обязанностей исполнителей, обеспечение их достаточной информацией, что достигается за счет становления горизонтальных и вертикальных связей в организационной структуре управления.</a:t>
          </a:r>
        </a:p>
      </dgm:t>
    </dgm:pt>
    <dgm:pt modelId="{F38BABC7-6354-4763-81C3-8D260635CDA0}" type="parTrans" cxnId="{35A4F1A5-07B3-4DD3-B4AA-1A987E97C55E}">
      <dgm:prSet/>
      <dgm:spPr/>
      <dgm:t>
        <a:bodyPr/>
        <a:lstStyle/>
        <a:p>
          <a:endParaRPr lang="ru-RU"/>
        </a:p>
      </dgm:t>
    </dgm:pt>
    <dgm:pt modelId="{AF20A0CB-7DB6-4670-A747-42622B79E2ED}" type="sibTrans" cxnId="{35A4F1A5-07B3-4DD3-B4AA-1A987E97C55E}">
      <dgm:prSet/>
      <dgm:spPr/>
      <dgm:t>
        <a:bodyPr/>
        <a:lstStyle/>
        <a:p>
          <a:endParaRPr lang="ru-RU"/>
        </a:p>
      </dgm:t>
    </dgm:pt>
    <dgm:pt modelId="{24BA5418-2B1E-4BC9-9B3E-EE37C222B6C3}" type="pres">
      <dgm:prSet presAssocID="{3F32F2CB-5BCE-4A9C-B628-7F3769C59D5C}" presName="linear" presStyleCnt="0">
        <dgm:presLayoutVars>
          <dgm:animLvl val="lvl"/>
          <dgm:resizeHandles val="exact"/>
        </dgm:presLayoutVars>
      </dgm:prSet>
      <dgm:spPr/>
    </dgm:pt>
    <dgm:pt modelId="{F06067E4-A846-4765-9259-006F12E9466F}" type="pres">
      <dgm:prSet presAssocID="{590A605F-3A0E-457C-9A10-1971665A824F}" presName="parentText" presStyleLbl="node1" presStyleIdx="0" presStyleCnt="3">
        <dgm:presLayoutVars>
          <dgm:chMax val="0"/>
          <dgm:bulletEnabled val="1"/>
        </dgm:presLayoutVars>
      </dgm:prSet>
      <dgm:spPr/>
    </dgm:pt>
    <dgm:pt modelId="{C91B0454-D6A7-4A62-B498-31237C1DB6A0}" type="pres">
      <dgm:prSet presAssocID="{70732E7E-9C2D-4108-A14F-246014E69B78}" presName="spacer" presStyleCnt="0"/>
      <dgm:spPr/>
    </dgm:pt>
    <dgm:pt modelId="{5B259107-3D4B-4CA4-A7EC-01E7E90B0976}" type="pres">
      <dgm:prSet presAssocID="{2F7F7155-CDAD-4729-A3F5-432E14FFFEA1}" presName="parentText" presStyleLbl="node1" presStyleIdx="1" presStyleCnt="3">
        <dgm:presLayoutVars>
          <dgm:chMax val="0"/>
          <dgm:bulletEnabled val="1"/>
        </dgm:presLayoutVars>
      </dgm:prSet>
      <dgm:spPr/>
    </dgm:pt>
    <dgm:pt modelId="{034C1DB8-2299-470C-B1C8-E20394051322}" type="pres">
      <dgm:prSet presAssocID="{DC72171C-3C44-4CA1-B10A-95D7E1E09902}" presName="spacer" presStyleCnt="0"/>
      <dgm:spPr/>
    </dgm:pt>
    <dgm:pt modelId="{0B9B19A3-56A1-4933-A8B2-756412990004}" type="pres">
      <dgm:prSet presAssocID="{92519EFC-9B63-4C30-A017-43AC7F2CED90}" presName="parentText" presStyleLbl="node1" presStyleIdx="2" presStyleCnt="3">
        <dgm:presLayoutVars>
          <dgm:chMax val="0"/>
          <dgm:bulletEnabled val="1"/>
        </dgm:presLayoutVars>
      </dgm:prSet>
      <dgm:spPr/>
    </dgm:pt>
  </dgm:ptLst>
  <dgm:cxnLst>
    <dgm:cxn modelId="{05D16007-A6BD-4B6F-A21B-5A4AE473579C}" type="presOf" srcId="{2F7F7155-CDAD-4729-A3F5-432E14FFFEA1}" destId="{5B259107-3D4B-4CA4-A7EC-01E7E90B0976}" srcOrd="0" destOrd="0" presId="urn:microsoft.com/office/officeart/2005/8/layout/vList2"/>
    <dgm:cxn modelId="{D072BD4B-3E0A-4BC8-8037-20059DBC4B84}" type="presOf" srcId="{3F32F2CB-5BCE-4A9C-B628-7F3769C59D5C}" destId="{24BA5418-2B1E-4BC9-9B3E-EE37C222B6C3}" srcOrd="0" destOrd="0" presId="urn:microsoft.com/office/officeart/2005/8/layout/vList2"/>
    <dgm:cxn modelId="{ECC04B90-CF1C-414B-A62A-533889CE6A43}" type="presOf" srcId="{92519EFC-9B63-4C30-A017-43AC7F2CED90}" destId="{0B9B19A3-56A1-4933-A8B2-756412990004}" srcOrd="0" destOrd="0" presId="urn:microsoft.com/office/officeart/2005/8/layout/vList2"/>
    <dgm:cxn modelId="{35A4F1A5-07B3-4DD3-B4AA-1A987E97C55E}" srcId="{3F32F2CB-5BCE-4A9C-B628-7F3769C59D5C}" destId="{92519EFC-9B63-4C30-A017-43AC7F2CED90}" srcOrd="2" destOrd="0" parTransId="{F38BABC7-6354-4763-81C3-8D260635CDA0}" sibTransId="{AF20A0CB-7DB6-4670-A747-42622B79E2ED}"/>
    <dgm:cxn modelId="{442D0DC9-29B4-4AB2-A14C-13EE773E075C}" type="presOf" srcId="{590A605F-3A0E-457C-9A10-1971665A824F}" destId="{F06067E4-A846-4765-9259-006F12E9466F}" srcOrd="0" destOrd="0" presId="urn:microsoft.com/office/officeart/2005/8/layout/vList2"/>
    <dgm:cxn modelId="{EA727CD5-5361-48F9-9E57-E895C2A20348}" srcId="{3F32F2CB-5BCE-4A9C-B628-7F3769C59D5C}" destId="{590A605F-3A0E-457C-9A10-1971665A824F}" srcOrd="0" destOrd="0" parTransId="{136A0276-D240-4BDE-9E7A-FE12E88CD6A6}" sibTransId="{70732E7E-9C2D-4108-A14F-246014E69B78}"/>
    <dgm:cxn modelId="{4B5EE2F8-5C6D-4EF5-9C0D-7CC9074FFE5B}" srcId="{3F32F2CB-5BCE-4A9C-B628-7F3769C59D5C}" destId="{2F7F7155-CDAD-4729-A3F5-432E14FFFEA1}" srcOrd="1" destOrd="0" parTransId="{13409C21-C90E-4F6E-A362-E95846C5A8D6}" sibTransId="{DC72171C-3C44-4CA1-B10A-95D7E1E09902}"/>
    <dgm:cxn modelId="{E670074F-9AE6-44C6-AF47-0286A520AEF0}" type="presParOf" srcId="{24BA5418-2B1E-4BC9-9B3E-EE37C222B6C3}" destId="{F06067E4-A846-4765-9259-006F12E9466F}" srcOrd="0" destOrd="0" presId="urn:microsoft.com/office/officeart/2005/8/layout/vList2"/>
    <dgm:cxn modelId="{9BAC6F93-C911-4D33-AB4E-CD4A7068C6AB}" type="presParOf" srcId="{24BA5418-2B1E-4BC9-9B3E-EE37C222B6C3}" destId="{C91B0454-D6A7-4A62-B498-31237C1DB6A0}" srcOrd="1" destOrd="0" presId="urn:microsoft.com/office/officeart/2005/8/layout/vList2"/>
    <dgm:cxn modelId="{A4CD3ACE-D583-45DC-B0F5-C0B4FD339564}" type="presParOf" srcId="{24BA5418-2B1E-4BC9-9B3E-EE37C222B6C3}" destId="{5B259107-3D4B-4CA4-A7EC-01E7E90B0976}" srcOrd="2" destOrd="0" presId="urn:microsoft.com/office/officeart/2005/8/layout/vList2"/>
    <dgm:cxn modelId="{99D18B65-96A7-4192-ABCA-BC550B327155}" type="presParOf" srcId="{24BA5418-2B1E-4BC9-9B3E-EE37C222B6C3}" destId="{034C1DB8-2299-470C-B1C8-E20394051322}" srcOrd="3" destOrd="0" presId="urn:microsoft.com/office/officeart/2005/8/layout/vList2"/>
    <dgm:cxn modelId="{F5C2E395-9B98-428B-BB97-A8020A4B096B}" type="presParOf" srcId="{24BA5418-2B1E-4BC9-9B3E-EE37C222B6C3}" destId="{0B9B19A3-56A1-4933-A8B2-75641299000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730757-5856-4B8C-A3E8-4F747A303C2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ru-RU"/>
        </a:p>
      </dgm:t>
    </dgm:pt>
    <dgm:pt modelId="{2D689E55-757C-4772-9EF4-117D2BE0BAF9}">
      <dgm:prSet phldrT="[Текст]" custT="1"/>
      <dgm:spPr/>
      <dgm:t>
        <a:bodyPr/>
        <a:lstStyle/>
        <a:p>
          <a:r>
            <a:rPr lang="ru-RU" sz="2000" i="0" dirty="0">
              <a:latin typeface="Times New Roman" pitchFamily="18" charset="0"/>
              <a:cs typeface="Times New Roman" pitchFamily="18" charset="0"/>
            </a:rPr>
            <a:t>КАЧЕСТВА СОВРЕМЕННОГО РУКОВОДИТЕЛЯ</a:t>
          </a:r>
        </a:p>
      </dgm:t>
    </dgm:pt>
    <dgm:pt modelId="{34803690-2484-4DFA-B037-214752EABB76}" type="parTrans" cxnId="{D46C951F-90F5-43FC-82CF-A77CB4134CA2}">
      <dgm:prSet/>
      <dgm:spPr/>
      <dgm:t>
        <a:bodyPr/>
        <a:lstStyle/>
        <a:p>
          <a:endParaRPr lang="ru-RU"/>
        </a:p>
      </dgm:t>
    </dgm:pt>
    <dgm:pt modelId="{E791D8EE-3294-486F-A150-DA67CE1A353A}" type="sibTrans" cxnId="{D46C951F-90F5-43FC-82CF-A77CB4134CA2}">
      <dgm:prSet/>
      <dgm:spPr/>
      <dgm:t>
        <a:bodyPr/>
        <a:lstStyle/>
        <a:p>
          <a:endParaRPr lang="ru-RU"/>
        </a:p>
      </dgm:t>
    </dgm:pt>
    <dgm:pt modelId="{31EB1575-4CA9-4E0A-A866-AA089DC6FFD4}">
      <dgm:prSet custT="1"/>
      <dgm:spPr/>
      <dgm:t>
        <a:bodyPr/>
        <a:lstStyle/>
        <a:p>
          <a:r>
            <a:rPr lang="ru-RU" sz="1400" i="0" dirty="0">
              <a:latin typeface="Times New Roman" pitchFamily="18" charset="0"/>
              <a:cs typeface="Times New Roman" pitchFamily="18" charset="0"/>
            </a:rPr>
            <a:t>Способность управлять собой</a:t>
          </a:r>
        </a:p>
      </dgm:t>
    </dgm:pt>
    <dgm:pt modelId="{BE4E4B3A-07D2-4914-B506-14A1E324B876}" type="parTrans" cxnId="{9B060E2C-37A6-47FB-8DB7-4BA263A19E37}">
      <dgm:prSet custT="1"/>
      <dgm:spPr/>
      <dgm:t>
        <a:bodyPr/>
        <a:lstStyle/>
        <a:p>
          <a:endParaRPr lang="ru-RU" sz="1400" i="0">
            <a:latin typeface="Times New Roman" pitchFamily="18" charset="0"/>
            <a:cs typeface="Times New Roman" pitchFamily="18" charset="0"/>
          </a:endParaRPr>
        </a:p>
      </dgm:t>
    </dgm:pt>
    <dgm:pt modelId="{763BFF7E-0853-45BD-9993-FFC45FF56E29}" type="sibTrans" cxnId="{9B060E2C-37A6-47FB-8DB7-4BA263A19E37}">
      <dgm:prSet/>
      <dgm:spPr/>
      <dgm:t>
        <a:bodyPr/>
        <a:lstStyle/>
        <a:p>
          <a:endParaRPr lang="ru-RU"/>
        </a:p>
      </dgm:t>
    </dgm:pt>
    <dgm:pt modelId="{43D69971-914A-46E0-B020-A0473BFFD179}">
      <dgm:prSet phldrT="[Текст]" custT="1"/>
      <dgm:spPr/>
      <dgm:t>
        <a:bodyPr/>
        <a:lstStyle/>
        <a:p>
          <a:r>
            <a:rPr lang="ru-RU" sz="1400" i="0" dirty="0">
              <a:latin typeface="Times New Roman" pitchFamily="18" charset="0"/>
              <a:cs typeface="Times New Roman" pitchFamily="18" charset="0"/>
            </a:rPr>
            <a:t>Наличие разумных личностных ценностей</a:t>
          </a:r>
        </a:p>
      </dgm:t>
    </dgm:pt>
    <dgm:pt modelId="{43D83EDF-819B-4896-9272-C58307905835}" type="parTrans" cxnId="{35A0FB87-8233-4E83-BA00-C5A23DD47EE3}">
      <dgm:prSet custT="1"/>
      <dgm:spPr/>
      <dgm:t>
        <a:bodyPr/>
        <a:lstStyle/>
        <a:p>
          <a:endParaRPr lang="ru-RU" sz="1400" i="0">
            <a:latin typeface="Times New Roman" pitchFamily="18" charset="0"/>
            <a:cs typeface="Times New Roman" pitchFamily="18" charset="0"/>
          </a:endParaRPr>
        </a:p>
      </dgm:t>
    </dgm:pt>
    <dgm:pt modelId="{B3BEF830-EAA5-4AEF-92DB-F27A356B6902}" type="sibTrans" cxnId="{35A0FB87-8233-4E83-BA00-C5A23DD47EE3}">
      <dgm:prSet/>
      <dgm:spPr/>
      <dgm:t>
        <a:bodyPr/>
        <a:lstStyle/>
        <a:p>
          <a:endParaRPr lang="ru-RU"/>
        </a:p>
      </dgm:t>
    </dgm:pt>
    <dgm:pt modelId="{20EBDC23-82E6-4A24-B827-95F3024A27B0}">
      <dgm:prSet phldrT="[Текст]" custT="1"/>
      <dgm:spPr/>
      <dgm:t>
        <a:bodyPr/>
        <a:lstStyle/>
        <a:p>
          <a:r>
            <a:rPr lang="ru-RU" sz="1400" i="0" dirty="0">
              <a:latin typeface="Times New Roman" pitchFamily="18" charset="0"/>
              <a:cs typeface="Times New Roman" pitchFamily="18" charset="0"/>
            </a:rPr>
            <a:t>Четкие личные цели</a:t>
          </a:r>
        </a:p>
      </dgm:t>
    </dgm:pt>
    <dgm:pt modelId="{94087A39-204E-46AA-9197-B573D56BC38A}" type="parTrans" cxnId="{103B65F7-289D-4228-801C-A67B605B1870}">
      <dgm:prSet custT="1"/>
      <dgm:spPr/>
      <dgm:t>
        <a:bodyPr/>
        <a:lstStyle/>
        <a:p>
          <a:endParaRPr lang="ru-RU" sz="1400" i="0">
            <a:latin typeface="Times New Roman" pitchFamily="18" charset="0"/>
            <a:cs typeface="Times New Roman" pitchFamily="18" charset="0"/>
          </a:endParaRPr>
        </a:p>
      </dgm:t>
    </dgm:pt>
    <dgm:pt modelId="{EB2E8EBA-8718-44BB-B5C0-B99A1DAB10F2}" type="sibTrans" cxnId="{103B65F7-289D-4228-801C-A67B605B1870}">
      <dgm:prSet/>
      <dgm:spPr/>
      <dgm:t>
        <a:bodyPr/>
        <a:lstStyle/>
        <a:p>
          <a:endParaRPr lang="ru-RU"/>
        </a:p>
      </dgm:t>
    </dgm:pt>
    <dgm:pt modelId="{28F1EA29-FD75-41EB-A62E-8744DC5B1DA7}">
      <dgm:prSet phldrT="[Текст]" custT="1"/>
      <dgm:spPr/>
      <dgm:t>
        <a:bodyPr/>
        <a:lstStyle/>
        <a:p>
          <a:r>
            <a:rPr lang="ru-RU" sz="1400" i="0" dirty="0">
              <a:latin typeface="Times New Roman" pitchFamily="18" charset="0"/>
              <a:cs typeface="Times New Roman" pitchFamily="18" charset="0"/>
            </a:rPr>
            <a:t>Стремление к личному росту</a:t>
          </a:r>
        </a:p>
      </dgm:t>
    </dgm:pt>
    <dgm:pt modelId="{B09BE9FD-E884-486F-9707-6E47D30C2FEE}" type="parTrans" cxnId="{58039CF8-BA71-454B-9B6A-D784AA69E384}">
      <dgm:prSet custT="1"/>
      <dgm:spPr/>
      <dgm:t>
        <a:bodyPr/>
        <a:lstStyle/>
        <a:p>
          <a:endParaRPr lang="ru-RU" sz="1400" i="0">
            <a:latin typeface="Times New Roman" pitchFamily="18" charset="0"/>
            <a:cs typeface="Times New Roman" pitchFamily="18" charset="0"/>
          </a:endParaRPr>
        </a:p>
      </dgm:t>
    </dgm:pt>
    <dgm:pt modelId="{2297A2BC-682A-4575-BAA5-CCE3E3F6A535}" type="sibTrans" cxnId="{58039CF8-BA71-454B-9B6A-D784AA69E384}">
      <dgm:prSet/>
      <dgm:spPr/>
      <dgm:t>
        <a:bodyPr/>
        <a:lstStyle/>
        <a:p>
          <a:endParaRPr lang="ru-RU"/>
        </a:p>
      </dgm:t>
    </dgm:pt>
    <dgm:pt modelId="{439E186C-75D0-4271-93A2-127135F33EA4}">
      <dgm:prSet phldrT="[Текст]" custT="1"/>
      <dgm:spPr/>
      <dgm:t>
        <a:bodyPr/>
        <a:lstStyle/>
        <a:p>
          <a:r>
            <a:rPr lang="ru-RU" sz="1400" i="0" dirty="0">
              <a:latin typeface="Times New Roman" pitchFamily="18" charset="0"/>
              <a:cs typeface="Times New Roman" pitchFamily="18" charset="0"/>
            </a:rPr>
            <a:t>Умение решать проблемы</a:t>
          </a:r>
        </a:p>
      </dgm:t>
    </dgm:pt>
    <dgm:pt modelId="{6751A1E3-6C73-491F-A955-D219BC95C763}" type="parTrans" cxnId="{4C79E6C4-0A44-42FB-97EF-3081C92AB7FC}">
      <dgm:prSet custT="1"/>
      <dgm:spPr/>
      <dgm:t>
        <a:bodyPr/>
        <a:lstStyle/>
        <a:p>
          <a:endParaRPr lang="ru-RU" sz="1400" i="0">
            <a:latin typeface="Times New Roman" pitchFamily="18" charset="0"/>
            <a:cs typeface="Times New Roman" pitchFamily="18" charset="0"/>
          </a:endParaRPr>
        </a:p>
      </dgm:t>
    </dgm:pt>
    <dgm:pt modelId="{FD6668F4-EABF-446E-8EDC-B7EA36DB792A}" type="sibTrans" cxnId="{4C79E6C4-0A44-42FB-97EF-3081C92AB7FC}">
      <dgm:prSet/>
      <dgm:spPr/>
      <dgm:t>
        <a:bodyPr/>
        <a:lstStyle/>
        <a:p>
          <a:endParaRPr lang="ru-RU"/>
        </a:p>
      </dgm:t>
    </dgm:pt>
    <dgm:pt modelId="{20E88881-826E-4E42-A426-0E5EADDEAF93}">
      <dgm:prSet phldrT="[Текст]" custT="1"/>
      <dgm:spPr/>
      <dgm:t>
        <a:bodyPr/>
        <a:lstStyle/>
        <a:p>
          <a:r>
            <a:rPr lang="ru-RU" sz="1400" i="0" dirty="0">
              <a:latin typeface="Times New Roman" pitchFamily="18" charset="0"/>
              <a:cs typeface="Times New Roman" pitchFamily="18" charset="0"/>
            </a:rPr>
            <a:t>Изобретательность и способность к инновациям </a:t>
          </a:r>
        </a:p>
      </dgm:t>
    </dgm:pt>
    <dgm:pt modelId="{D861C744-5C8E-4FE9-BAAA-50F804F06DA9}" type="parTrans" cxnId="{5A70D9D0-53A8-4D69-BC9D-7885EC438D8B}">
      <dgm:prSet custT="1"/>
      <dgm:spPr/>
      <dgm:t>
        <a:bodyPr/>
        <a:lstStyle/>
        <a:p>
          <a:endParaRPr lang="ru-RU" sz="1400" i="0">
            <a:latin typeface="Times New Roman" pitchFamily="18" charset="0"/>
            <a:cs typeface="Times New Roman" pitchFamily="18" charset="0"/>
          </a:endParaRPr>
        </a:p>
      </dgm:t>
    </dgm:pt>
    <dgm:pt modelId="{DE8E1D3D-F857-4B5B-8E9A-89AE9393B675}" type="sibTrans" cxnId="{5A70D9D0-53A8-4D69-BC9D-7885EC438D8B}">
      <dgm:prSet/>
      <dgm:spPr/>
      <dgm:t>
        <a:bodyPr/>
        <a:lstStyle/>
        <a:p>
          <a:endParaRPr lang="ru-RU"/>
        </a:p>
      </dgm:t>
    </dgm:pt>
    <dgm:pt modelId="{60611FFF-C975-44E4-A872-214D284E8D32}">
      <dgm:prSet phldrT="[Текст]" custT="1"/>
      <dgm:spPr/>
      <dgm:t>
        <a:bodyPr/>
        <a:lstStyle/>
        <a:p>
          <a:r>
            <a:rPr lang="ru-RU" sz="1400" i="0">
              <a:latin typeface="Times New Roman" pitchFamily="18" charset="0"/>
              <a:cs typeface="Times New Roman" pitchFamily="18" charset="0"/>
            </a:rPr>
            <a:t>Способность влиять на окружающих</a:t>
          </a:r>
          <a:endParaRPr lang="ru-RU" sz="1400" i="0" dirty="0">
            <a:latin typeface="Times New Roman" pitchFamily="18" charset="0"/>
            <a:cs typeface="Times New Roman" pitchFamily="18" charset="0"/>
          </a:endParaRPr>
        </a:p>
      </dgm:t>
    </dgm:pt>
    <dgm:pt modelId="{A44033BD-129D-4458-A6F0-A214EE38D9C5}" type="parTrans" cxnId="{570E8BFE-E635-4555-8E18-A9F7E42D3190}">
      <dgm:prSet custT="1"/>
      <dgm:spPr/>
      <dgm:t>
        <a:bodyPr/>
        <a:lstStyle/>
        <a:p>
          <a:endParaRPr lang="ru-RU" sz="1400" i="0">
            <a:latin typeface="Times New Roman" pitchFamily="18" charset="0"/>
            <a:cs typeface="Times New Roman" pitchFamily="18" charset="0"/>
          </a:endParaRPr>
        </a:p>
      </dgm:t>
    </dgm:pt>
    <dgm:pt modelId="{6F3A4AE2-9C35-40C6-B10C-7B767C4E9109}" type="sibTrans" cxnId="{570E8BFE-E635-4555-8E18-A9F7E42D3190}">
      <dgm:prSet/>
      <dgm:spPr/>
      <dgm:t>
        <a:bodyPr/>
        <a:lstStyle/>
        <a:p>
          <a:endParaRPr lang="ru-RU"/>
        </a:p>
      </dgm:t>
    </dgm:pt>
    <dgm:pt modelId="{5CB19176-05F1-476C-BC97-78C268C7CFFC}">
      <dgm:prSet phldrT="[Текст]" custT="1"/>
      <dgm:spPr/>
      <dgm:t>
        <a:bodyPr/>
        <a:lstStyle/>
        <a:p>
          <a:r>
            <a:rPr lang="ru-RU" sz="1400" i="0">
              <a:latin typeface="Times New Roman" pitchFamily="18" charset="0"/>
              <a:cs typeface="Times New Roman" pitchFamily="18" charset="0"/>
            </a:rPr>
            <a:t>Знание современных управленческих теорий. </a:t>
          </a:r>
          <a:endParaRPr lang="ru-RU" sz="1400" i="0" dirty="0">
            <a:latin typeface="Times New Roman" pitchFamily="18" charset="0"/>
            <a:cs typeface="Times New Roman" pitchFamily="18" charset="0"/>
          </a:endParaRPr>
        </a:p>
      </dgm:t>
    </dgm:pt>
    <dgm:pt modelId="{050E5CC6-DE1C-4B05-8AD6-44ABD2466963}" type="parTrans" cxnId="{A9820D32-DEEC-43D5-B43F-1D80F828F8BF}">
      <dgm:prSet custT="1"/>
      <dgm:spPr/>
      <dgm:t>
        <a:bodyPr/>
        <a:lstStyle/>
        <a:p>
          <a:endParaRPr lang="ru-RU" sz="1400" i="0">
            <a:latin typeface="Times New Roman" pitchFamily="18" charset="0"/>
            <a:cs typeface="Times New Roman" pitchFamily="18" charset="0"/>
          </a:endParaRPr>
        </a:p>
      </dgm:t>
    </dgm:pt>
    <dgm:pt modelId="{05265873-B6AE-4482-823D-24FA633D56C6}" type="sibTrans" cxnId="{A9820D32-DEEC-43D5-B43F-1D80F828F8BF}">
      <dgm:prSet/>
      <dgm:spPr/>
      <dgm:t>
        <a:bodyPr/>
        <a:lstStyle/>
        <a:p>
          <a:endParaRPr lang="ru-RU"/>
        </a:p>
      </dgm:t>
    </dgm:pt>
    <dgm:pt modelId="{199DAB8B-1C9C-4AB8-91DC-DBCE8D46B5E1}">
      <dgm:prSet phldrT="[Текст]" custT="1"/>
      <dgm:spPr/>
      <dgm:t>
        <a:bodyPr/>
        <a:lstStyle/>
        <a:p>
          <a:r>
            <a:rPr lang="ru-RU" sz="1400" i="0" dirty="0">
              <a:latin typeface="Times New Roman" pitchFamily="18" charset="0"/>
              <a:cs typeface="Times New Roman" pitchFamily="18" charset="0"/>
            </a:rPr>
            <a:t>Способность руководить</a:t>
          </a:r>
        </a:p>
      </dgm:t>
    </dgm:pt>
    <dgm:pt modelId="{555B6542-DB02-46EF-9A05-40E4E55F4149}" type="parTrans" cxnId="{95C78DB5-5E12-4885-946C-AFEF2480297C}">
      <dgm:prSet custT="1"/>
      <dgm:spPr/>
      <dgm:t>
        <a:bodyPr/>
        <a:lstStyle/>
        <a:p>
          <a:endParaRPr lang="ru-RU" sz="1400" i="0">
            <a:latin typeface="Times New Roman" pitchFamily="18" charset="0"/>
            <a:cs typeface="Times New Roman" pitchFamily="18" charset="0"/>
          </a:endParaRPr>
        </a:p>
      </dgm:t>
    </dgm:pt>
    <dgm:pt modelId="{1E12A816-887D-4E65-9499-A2530787DFAA}" type="sibTrans" cxnId="{95C78DB5-5E12-4885-946C-AFEF2480297C}">
      <dgm:prSet/>
      <dgm:spPr/>
      <dgm:t>
        <a:bodyPr/>
        <a:lstStyle/>
        <a:p>
          <a:endParaRPr lang="ru-RU"/>
        </a:p>
      </dgm:t>
    </dgm:pt>
    <dgm:pt modelId="{6C2F4FB3-37E3-43A7-BDD4-39A655AF707D}">
      <dgm:prSet phldrT="[Текст]" custT="1"/>
      <dgm:spPr/>
      <dgm:t>
        <a:bodyPr/>
        <a:lstStyle/>
        <a:p>
          <a:r>
            <a:rPr lang="ru-RU" sz="1400" i="0">
              <a:latin typeface="Times New Roman" pitchFamily="18" charset="0"/>
              <a:cs typeface="Times New Roman" pitchFamily="18" charset="0"/>
            </a:rPr>
            <a:t>Умение обучать подчиненных</a:t>
          </a:r>
          <a:endParaRPr lang="ru-RU" sz="1400" i="0" dirty="0">
            <a:latin typeface="Times New Roman" pitchFamily="18" charset="0"/>
            <a:cs typeface="Times New Roman" pitchFamily="18" charset="0"/>
          </a:endParaRPr>
        </a:p>
      </dgm:t>
    </dgm:pt>
    <dgm:pt modelId="{5E6DDC0D-1B66-4151-882A-358C75190F0E}" type="parTrans" cxnId="{5A1B43B6-BBDD-46A9-9561-723CC211D687}">
      <dgm:prSet custT="1"/>
      <dgm:spPr/>
      <dgm:t>
        <a:bodyPr/>
        <a:lstStyle/>
        <a:p>
          <a:endParaRPr lang="ru-RU" sz="1400" i="0">
            <a:latin typeface="Times New Roman" pitchFamily="18" charset="0"/>
            <a:cs typeface="Times New Roman" pitchFamily="18" charset="0"/>
          </a:endParaRPr>
        </a:p>
      </dgm:t>
    </dgm:pt>
    <dgm:pt modelId="{6845AC6F-7443-4BF9-B5DF-D2242FA8D1B3}" type="sibTrans" cxnId="{5A1B43B6-BBDD-46A9-9561-723CC211D687}">
      <dgm:prSet/>
      <dgm:spPr/>
      <dgm:t>
        <a:bodyPr/>
        <a:lstStyle/>
        <a:p>
          <a:endParaRPr lang="ru-RU"/>
        </a:p>
      </dgm:t>
    </dgm:pt>
    <dgm:pt modelId="{90826A06-1CE1-4C51-AA19-49DB773E7898}">
      <dgm:prSet phldrT="[Текст]" custT="1"/>
      <dgm:spPr/>
      <dgm:t>
        <a:bodyPr/>
        <a:lstStyle/>
        <a:p>
          <a:r>
            <a:rPr lang="ru-RU" sz="1400" i="0" dirty="0" err="1">
              <a:latin typeface="Times New Roman" pitchFamily="18" charset="0"/>
              <a:cs typeface="Times New Roman" pitchFamily="18" charset="0"/>
            </a:rPr>
            <a:t>Спос-ть</a:t>
          </a:r>
          <a:r>
            <a:rPr lang="ru-RU" sz="1400" i="0" dirty="0">
              <a:latin typeface="Times New Roman" pitchFamily="18" charset="0"/>
              <a:cs typeface="Times New Roman" pitchFamily="18" charset="0"/>
            </a:rPr>
            <a:t> формировать и развивать </a:t>
          </a:r>
          <a:r>
            <a:rPr lang="ru-RU" sz="1400" i="0" dirty="0" err="1">
              <a:latin typeface="Times New Roman" pitchFamily="18" charset="0"/>
              <a:cs typeface="Times New Roman" pitchFamily="18" charset="0"/>
            </a:rPr>
            <a:t>эфф.раб</a:t>
          </a:r>
          <a:r>
            <a:rPr lang="ru-RU" sz="1400" i="0" dirty="0">
              <a:latin typeface="Times New Roman" pitchFamily="18" charset="0"/>
              <a:cs typeface="Times New Roman" pitchFamily="18" charset="0"/>
            </a:rPr>
            <a:t>. группы</a:t>
          </a:r>
        </a:p>
      </dgm:t>
    </dgm:pt>
    <dgm:pt modelId="{022D304A-7E97-49BC-A86B-148005E844AF}" type="parTrans" cxnId="{F0DFBF50-E30A-4777-8DB9-A27797AF0C32}">
      <dgm:prSet custT="1"/>
      <dgm:spPr/>
      <dgm:t>
        <a:bodyPr/>
        <a:lstStyle/>
        <a:p>
          <a:endParaRPr lang="ru-RU" sz="1400" i="0">
            <a:latin typeface="Times New Roman" pitchFamily="18" charset="0"/>
            <a:cs typeface="Times New Roman" pitchFamily="18" charset="0"/>
          </a:endParaRPr>
        </a:p>
      </dgm:t>
    </dgm:pt>
    <dgm:pt modelId="{AB17D10C-EB1D-4B02-A9FD-737A2591C30B}" type="sibTrans" cxnId="{F0DFBF50-E30A-4777-8DB9-A27797AF0C32}">
      <dgm:prSet/>
      <dgm:spPr/>
      <dgm:t>
        <a:bodyPr/>
        <a:lstStyle/>
        <a:p>
          <a:endParaRPr lang="ru-RU"/>
        </a:p>
      </dgm:t>
    </dgm:pt>
    <dgm:pt modelId="{34D24306-3111-4064-8F8B-A15CDD1FF424}" type="pres">
      <dgm:prSet presAssocID="{88730757-5856-4B8C-A3E8-4F747A303C27}" presName="Name0" presStyleCnt="0">
        <dgm:presLayoutVars>
          <dgm:chMax val="1"/>
          <dgm:dir/>
          <dgm:animLvl val="ctr"/>
          <dgm:resizeHandles val="exact"/>
        </dgm:presLayoutVars>
      </dgm:prSet>
      <dgm:spPr/>
    </dgm:pt>
    <dgm:pt modelId="{13E3714B-5B43-4A70-B3A4-9CD9BE77C523}" type="pres">
      <dgm:prSet presAssocID="{2D689E55-757C-4772-9EF4-117D2BE0BAF9}" presName="centerShape" presStyleLbl="node0" presStyleIdx="0" presStyleCnt="1" custScaleX="178113" custScaleY="162172"/>
      <dgm:spPr/>
    </dgm:pt>
    <dgm:pt modelId="{04AB0A1D-BD87-47BB-A185-C48C44D7A81A}" type="pres">
      <dgm:prSet presAssocID="{BE4E4B3A-07D2-4914-B506-14A1E324B876}" presName="parTrans" presStyleLbl="sibTrans2D1" presStyleIdx="0" presStyleCnt="11"/>
      <dgm:spPr/>
    </dgm:pt>
    <dgm:pt modelId="{CB79A9AF-89E2-4FA3-BBF1-F643AA3E644A}" type="pres">
      <dgm:prSet presAssocID="{BE4E4B3A-07D2-4914-B506-14A1E324B876}" presName="connectorText" presStyleLbl="sibTrans2D1" presStyleIdx="0" presStyleCnt="11"/>
      <dgm:spPr/>
    </dgm:pt>
    <dgm:pt modelId="{44D17022-ACEE-495D-A37C-21AF0613BC45}" type="pres">
      <dgm:prSet presAssocID="{31EB1575-4CA9-4E0A-A866-AA089DC6FFD4}" presName="node" presStyleLbl="node1" presStyleIdx="0" presStyleCnt="11">
        <dgm:presLayoutVars>
          <dgm:bulletEnabled val="1"/>
        </dgm:presLayoutVars>
      </dgm:prSet>
      <dgm:spPr/>
    </dgm:pt>
    <dgm:pt modelId="{CE5D6B25-625D-4B3F-AB39-4C16B7CE0549}" type="pres">
      <dgm:prSet presAssocID="{43D83EDF-819B-4896-9272-C58307905835}" presName="parTrans" presStyleLbl="sibTrans2D1" presStyleIdx="1" presStyleCnt="11"/>
      <dgm:spPr/>
    </dgm:pt>
    <dgm:pt modelId="{2F21D1C4-0254-447E-8B1B-A1A2B84DFEDA}" type="pres">
      <dgm:prSet presAssocID="{43D83EDF-819B-4896-9272-C58307905835}" presName="connectorText" presStyleLbl="sibTrans2D1" presStyleIdx="1" presStyleCnt="11"/>
      <dgm:spPr/>
    </dgm:pt>
    <dgm:pt modelId="{E58EABE9-D188-4096-ACAF-BF51D004D53C}" type="pres">
      <dgm:prSet presAssocID="{43D69971-914A-46E0-B020-A0473BFFD179}" presName="node" presStyleLbl="node1" presStyleIdx="1" presStyleCnt="11">
        <dgm:presLayoutVars>
          <dgm:bulletEnabled val="1"/>
        </dgm:presLayoutVars>
      </dgm:prSet>
      <dgm:spPr/>
    </dgm:pt>
    <dgm:pt modelId="{2308538A-34EF-4D9E-B4C4-E0F1CE979410}" type="pres">
      <dgm:prSet presAssocID="{94087A39-204E-46AA-9197-B573D56BC38A}" presName="parTrans" presStyleLbl="sibTrans2D1" presStyleIdx="2" presStyleCnt="11"/>
      <dgm:spPr/>
    </dgm:pt>
    <dgm:pt modelId="{AD3EAAE9-1177-4C54-9126-02BE4144217A}" type="pres">
      <dgm:prSet presAssocID="{94087A39-204E-46AA-9197-B573D56BC38A}" presName="connectorText" presStyleLbl="sibTrans2D1" presStyleIdx="2" presStyleCnt="11"/>
      <dgm:spPr/>
    </dgm:pt>
    <dgm:pt modelId="{F1B5A1FE-0B71-49E6-88D6-8892EF72CC64}" type="pres">
      <dgm:prSet presAssocID="{20EBDC23-82E6-4A24-B827-95F3024A27B0}" presName="node" presStyleLbl="node1" presStyleIdx="2" presStyleCnt="11">
        <dgm:presLayoutVars>
          <dgm:bulletEnabled val="1"/>
        </dgm:presLayoutVars>
      </dgm:prSet>
      <dgm:spPr/>
    </dgm:pt>
    <dgm:pt modelId="{E0293190-A524-4F08-8B64-42E1093233D3}" type="pres">
      <dgm:prSet presAssocID="{B09BE9FD-E884-486F-9707-6E47D30C2FEE}" presName="parTrans" presStyleLbl="sibTrans2D1" presStyleIdx="3" presStyleCnt="11"/>
      <dgm:spPr/>
    </dgm:pt>
    <dgm:pt modelId="{41C58A2F-FD69-48C7-A83B-C030F8844BF0}" type="pres">
      <dgm:prSet presAssocID="{B09BE9FD-E884-486F-9707-6E47D30C2FEE}" presName="connectorText" presStyleLbl="sibTrans2D1" presStyleIdx="3" presStyleCnt="11"/>
      <dgm:spPr/>
    </dgm:pt>
    <dgm:pt modelId="{F5695177-72CE-4A0E-85FA-033F3A63023A}" type="pres">
      <dgm:prSet presAssocID="{28F1EA29-FD75-41EB-A62E-8744DC5B1DA7}" presName="node" presStyleLbl="node1" presStyleIdx="3" presStyleCnt="11">
        <dgm:presLayoutVars>
          <dgm:bulletEnabled val="1"/>
        </dgm:presLayoutVars>
      </dgm:prSet>
      <dgm:spPr/>
    </dgm:pt>
    <dgm:pt modelId="{47432D08-6370-47C8-9F17-FD751BE78648}" type="pres">
      <dgm:prSet presAssocID="{6751A1E3-6C73-491F-A955-D219BC95C763}" presName="parTrans" presStyleLbl="sibTrans2D1" presStyleIdx="4" presStyleCnt="11"/>
      <dgm:spPr/>
    </dgm:pt>
    <dgm:pt modelId="{39B0CD58-A6E1-4A91-9014-854D8D3D7CAE}" type="pres">
      <dgm:prSet presAssocID="{6751A1E3-6C73-491F-A955-D219BC95C763}" presName="connectorText" presStyleLbl="sibTrans2D1" presStyleIdx="4" presStyleCnt="11"/>
      <dgm:spPr/>
    </dgm:pt>
    <dgm:pt modelId="{6AD621AF-6B41-4C74-9438-1C530215B6C0}" type="pres">
      <dgm:prSet presAssocID="{439E186C-75D0-4271-93A2-127135F33EA4}" presName="node" presStyleLbl="node1" presStyleIdx="4" presStyleCnt="11">
        <dgm:presLayoutVars>
          <dgm:bulletEnabled val="1"/>
        </dgm:presLayoutVars>
      </dgm:prSet>
      <dgm:spPr/>
    </dgm:pt>
    <dgm:pt modelId="{4F254FE4-AB80-49AE-8504-126C9D6B8CAB}" type="pres">
      <dgm:prSet presAssocID="{D861C744-5C8E-4FE9-BAAA-50F804F06DA9}" presName="parTrans" presStyleLbl="sibTrans2D1" presStyleIdx="5" presStyleCnt="11"/>
      <dgm:spPr/>
    </dgm:pt>
    <dgm:pt modelId="{F0D737D7-235E-45C0-AD38-674D262A9A9A}" type="pres">
      <dgm:prSet presAssocID="{D861C744-5C8E-4FE9-BAAA-50F804F06DA9}" presName="connectorText" presStyleLbl="sibTrans2D1" presStyleIdx="5" presStyleCnt="11"/>
      <dgm:spPr/>
    </dgm:pt>
    <dgm:pt modelId="{0CDA9593-09F1-4664-A89B-580E39F20785}" type="pres">
      <dgm:prSet presAssocID="{20E88881-826E-4E42-A426-0E5EADDEAF93}" presName="node" presStyleLbl="node1" presStyleIdx="5" presStyleCnt="11">
        <dgm:presLayoutVars>
          <dgm:bulletEnabled val="1"/>
        </dgm:presLayoutVars>
      </dgm:prSet>
      <dgm:spPr/>
    </dgm:pt>
    <dgm:pt modelId="{D5AB3F74-FEFF-4E9F-B043-15F1FC15A044}" type="pres">
      <dgm:prSet presAssocID="{A44033BD-129D-4458-A6F0-A214EE38D9C5}" presName="parTrans" presStyleLbl="sibTrans2D1" presStyleIdx="6" presStyleCnt="11"/>
      <dgm:spPr/>
    </dgm:pt>
    <dgm:pt modelId="{E61E9199-74AB-4694-ACEB-10C3A7EC0C53}" type="pres">
      <dgm:prSet presAssocID="{A44033BD-129D-4458-A6F0-A214EE38D9C5}" presName="connectorText" presStyleLbl="sibTrans2D1" presStyleIdx="6" presStyleCnt="11"/>
      <dgm:spPr/>
    </dgm:pt>
    <dgm:pt modelId="{31381F51-678E-431C-98C5-7623FA457131}" type="pres">
      <dgm:prSet presAssocID="{60611FFF-C975-44E4-A872-214D284E8D32}" presName="node" presStyleLbl="node1" presStyleIdx="6" presStyleCnt="11">
        <dgm:presLayoutVars>
          <dgm:bulletEnabled val="1"/>
        </dgm:presLayoutVars>
      </dgm:prSet>
      <dgm:spPr/>
    </dgm:pt>
    <dgm:pt modelId="{2A8123D0-98B5-42F9-B956-77351EC9F09A}" type="pres">
      <dgm:prSet presAssocID="{050E5CC6-DE1C-4B05-8AD6-44ABD2466963}" presName="parTrans" presStyleLbl="sibTrans2D1" presStyleIdx="7" presStyleCnt="11"/>
      <dgm:spPr/>
    </dgm:pt>
    <dgm:pt modelId="{23168E94-6216-49F5-A420-9A11F785631A}" type="pres">
      <dgm:prSet presAssocID="{050E5CC6-DE1C-4B05-8AD6-44ABD2466963}" presName="connectorText" presStyleLbl="sibTrans2D1" presStyleIdx="7" presStyleCnt="11"/>
      <dgm:spPr/>
    </dgm:pt>
    <dgm:pt modelId="{F487E266-88FD-4A90-B6CF-6C53EF370AE1}" type="pres">
      <dgm:prSet presAssocID="{5CB19176-05F1-476C-BC97-78C268C7CFFC}" presName="node" presStyleLbl="node1" presStyleIdx="7" presStyleCnt="11">
        <dgm:presLayoutVars>
          <dgm:bulletEnabled val="1"/>
        </dgm:presLayoutVars>
      </dgm:prSet>
      <dgm:spPr/>
    </dgm:pt>
    <dgm:pt modelId="{87A0AAC8-144E-4D5D-8DC7-78233860516D}" type="pres">
      <dgm:prSet presAssocID="{555B6542-DB02-46EF-9A05-40E4E55F4149}" presName="parTrans" presStyleLbl="sibTrans2D1" presStyleIdx="8" presStyleCnt="11"/>
      <dgm:spPr/>
    </dgm:pt>
    <dgm:pt modelId="{139EFBD8-C473-4F6C-8A16-A11D73E33A16}" type="pres">
      <dgm:prSet presAssocID="{555B6542-DB02-46EF-9A05-40E4E55F4149}" presName="connectorText" presStyleLbl="sibTrans2D1" presStyleIdx="8" presStyleCnt="11"/>
      <dgm:spPr/>
    </dgm:pt>
    <dgm:pt modelId="{2CEA1A31-EA84-4969-B1C2-8C6B41D0665D}" type="pres">
      <dgm:prSet presAssocID="{199DAB8B-1C9C-4AB8-91DC-DBCE8D46B5E1}" presName="node" presStyleLbl="node1" presStyleIdx="8" presStyleCnt="11">
        <dgm:presLayoutVars>
          <dgm:bulletEnabled val="1"/>
        </dgm:presLayoutVars>
      </dgm:prSet>
      <dgm:spPr/>
    </dgm:pt>
    <dgm:pt modelId="{13262D55-5B30-473E-BC7B-104FF1D0D70D}" type="pres">
      <dgm:prSet presAssocID="{5E6DDC0D-1B66-4151-882A-358C75190F0E}" presName="parTrans" presStyleLbl="sibTrans2D1" presStyleIdx="9" presStyleCnt="11"/>
      <dgm:spPr/>
    </dgm:pt>
    <dgm:pt modelId="{29BDBD7A-32FC-412B-B992-17A90175A6A6}" type="pres">
      <dgm:prSet presAssocID="{5E6DDC0D-1B66-4151-882A-358C75190F0E}" presName="connectorText" presStyleLbl="sibTrans2D1" presStyleIdx="9" presStyleCnt="11"/>
      <dgm:spPr/>
    </dgm:pt>
    <dgm:pt modelId="{5262BF61-06B8-4B71-A7A5-680A6643A8F6}" type="pres">
      <dgm:prSet presAssocID="{6C2F4FB3-37E3-43A7-BDD4-39A655AF707D}" presName="node" presStyleLbl="node1" presStyleIdx="9" presStyleCnt="11">
        <dgm:presLayoutVars>
          <dgm:bulletEnabled val="1"/>
        </dgm:presLayoutVars>
      </dgm:prSet>
      <dgm:spPr/>
    </dgm:pt>
    <dgm:pt modelId="{878877C9-DC9E-4E7C-9531-A73702EC21BD}" type="pres">
      <dgm:prSet presAssocID="{022D304A-7E97-49BC-A86B-148005E844AF}" presName="parTrans" presStyleLbl="sibTrans2D1" presStyleIdx="10" presStyleCnt="11"/>
      <dgm:spPr/>
    </dgm:pt>
    <dgm:pt modelId="{8FE5B304-B93B-4003-9C41-633EB9BEE829}" type="pres">
      <dgm:prSet presAssocID="{022D304A-7E97-49BC-A86B-148005E844AF}" presName="connectorText" presStyleLbl="sibTrans2D1" presStyleIdx="10" presStyleCnt="11"/>
      <dgm:spPr/>
    </dgm:pt>
    <dgm:pt modelId="{2EBF31DE-E1D7-4063-867B-6425230A75D1}" type="pres">
      <dgm:prSet presAssocID="{90826A06-1CE1-4C51-AA19-49DB773E7898}" presName="node" presStyleLbl="node1" presStyleIdx="10" presStyleCnt="11">
        <dgm:presLayoutVars>
          <dgm:bulletEnabled val="1"/>
        </dgm:presLayoutVars>
      </dgm:prSet>
      <dgm:spPr/>
    </dgm:pt>
  </dgm:ptLst>
  <dgm:cxnLst>
    <dgm:cxn modelId="{3091B102-BFF5-4298-9C4A-D9D594BF0FC3}" type="presOf" srcId="{D861C744-5C8E-4FE9-BAAA-50F804F06DA9}" destId="{4F254FE4-AB80-49AE-8504-126C9D6B8CAB}" srcOrd="0" destOrd="0" presId="urn:microsoft.com/office/officeart/2005/8/layout/radial5"/>
    <dgm:cxn modelId="{8849DF02-96B7-4CB0-A4E7-ECD55520E1ED}" type="presOf" srcId="{5E6DDC0D-1B66-4151-882A-358C75190F0E}" destId="{29BDBD7A-32FC-412B-B992-17A90175A6A6}" srcOrd="1" destOrd="0" presId="urn:microsoft.com/office/officeart/2005/8/layout/radial5"/>
    <dgm:cxn modelId="{DBEF0A04-6546-47A3-A55A-4F4153534573}" type="presOf" srcId="{60611FFF-C975-44E4-A872-214D284E8D32}" destId="{31381F51-678E-431C-98C5-7623FA457131}" srcOrd="0" destOrd="0" presId="urn:microsoft.com/office/officeart/2005/8/layout/radial5"/>
    <dgm:cxn modelId="{6B98E404-C6A8-4AC4-8D1B-5642894C099B}" type="presOf" srcId="{6751A1E3-6C73-491F-A955-D219BC95C763}" destId="{47432D08-6370-47C8-9F17-FD751BE78648}" srcOrd="0" destOrd="0" presId="urn:microsoft.com/office/officeart/2005/8/layout/radial5"/>
    <dgm:cxn modelId="{ABFDDD06-8151-4475-9616-E4CE75716EB7}" type="presOf" srcId="{555B6542-DB02-46EF-9A05-40E4E55F4149}" destId="{139EFBD8-C473-4F6C-8A16-A11D73E33A16}" srcOrd="1" destOrd="0" presId="urn:microsoft.com/office/officeart/2005/8/layout/radial5"/>
    <dgm:cxn modelId="{BBDA3507-F52C-4CA9-A39B-AC6D58E6FE10}" type="presOf" srcId="{199DAB8B-1C9C-4AB8-91DC-DBCE8D46B5E1}" destId="{2CEA1A31-EA84-4969-B1C2-8C6B41D0665D}" srcOrd="0" destOrd="0" presId="urn:microsoft.com/office/officeart/2005/8/layout/radial5"/>
    <dgm:cxn modelId="{DC512009-8867-4C5F-A2F1-CE9F73F7F75E}" type="presOf" srcId="{20EBDC23-82E6-4A24-B827-95F3024A27B0}" destId="{F1B5A1FE-0B71-49E6-88D6-8892EF72CC64}" srcOrd="0" destOrd="0" presId="urn:microsoft.com/office/officeart/2005/8/layout/radial5"/>
    <dgm:cxn modelId="{4B07810D-6AD7-42C9-92CC-328BB45F3EB2}" type="presOf" srcId="{28F1EA29-FD75-41EB-A62E-8744DC5B1DA7}" destId="{F5695177-72CE-4A0E-85FA-033F3A63023A}" srcOrd="0" destOrd="0" presId="urn:microsoft.com/office/officeart/2005/8/layout/radial5"/>
    <dgm:cxn modelId="{D255650E-AAFF-4304-B285-04DFE34C499D}" type="presOf" srcId="{B09BE9FD-E884-486F-9707-6E47D30C2FEE}" destId="{41C58A2F-FD69-48C7-A83B-C030F8844BF0}" srcOrd="1" destOrd="0" presId="urn:microsoft.com/office/officeart/2005/8/layout/radial5"/>
    <dgm:cxn modelId="{A8C17D12-414A-4FCB-B21B-701C03D2D2E5}" type="presOf" srcId="{43D69971-914A-46E0-B020-A0473BFFD179}" destId="{E58EABE9-D188-4096-ACAF-BF51D004D53C}" srcOrd="0" destOrd="0" presId="urn:microsoft.com/office/officeart/2005/8/layout/radial5"/>
    <dgm:cxn modelId="{FFAFB919-5130-4F02-8975-60165E47CB87}" type="presOf" srcId="{A44033BD-129D-4458-A6F0-A214EE38D9C5}" destId="{E61E9199-74AB-4694-ACEB-10C3A7EC0C53}" srcOrd="1" destOrd="0" presId="urn:microsoft.com/office/officeart/2005/8/layout/radial5"/>
    <dgm:cxn modelId="{D46C951F-90F5-43FC-82CF-A77CB4134CA2}" srcId="{88730757-5856-4B8C-A3E8-4F747A303C27}" destId="{2D689E55-757C-4772-9EF4-117D2BE0BAF9}" srcOrd="0" destOrd="0" parTransId="{34803690-2484-4DFA-B037-214752EABB76}" sibTransId="{E791D8EE-3294-486F-A150-DA67CE1A353A}"/>
    <dgm:cxn modelId="{2E836F20-1E95-4C66-AE6A-F6A407FFA925}" type="presOf" srcId="{88730757-5856-4B8C-A3E8-4F747A303C27}" destId="{34D24306-3111-4064-8F8B-A15CDD1FF424}" srcOrd="0" destOrd="0" presId="urn:microsoft.com/office/officeart/2005/8/layout/radial5"/>
    <dgm:cxn modelId="{9B060E2C-37A6-47FB-8DB7-4BA263A19E37}" srcId="{2D689E55-757C-4772-9EF4-117D2BE0BAF9}" destId="{31EB1575-4CA9-4E0A-A866-AA089DC6FFD4}" srcOrd="0" destOrd="0" parTransId="{BE4E4B3A-07D2-4914-B506-14A1E324B876}" sibTransId="{763BFF7E-0853-45BD-9993-FFC45FF56E29}"/>
    <dgm:cxn modelId="{DAE27A2C-EE3A-4020-8D16-D22342470B85}" type="presOf" srcId="{31EB1575-4CA9-4E0A-A866-AA089DC6FFD4}" destId="{44D17022-ACEE-495D-A37C-21AF0613BC45}" srcOrd="0" destOrd="0" presId="urn:microsoft.com/office/officeart/2005/8/layout/radial5"/>
    <dgm:cxn modelId="{A9820D32-DEEC-43D5-B43F-1D80F828F8BF}" srcId="{2D689E55-757C-4772-9EF4-117D2BE0BAF9}" destId="{5CB19176-05F1-476C-BC97-78C268C7CFFC}" srcOrd="7" destOrd="0" parTransId="{050E5CC6-DE1C-4B05-8AD6-44ABD2466963}" sibTransId="{05265873-B6AE-4482-823D-24FA633D56C6}"/>
    <dgm:cxn modelId="{F4073936-0102-4AE1-81A6-D82992E57E2B}" type="presOf" srcId="{94087A39-204E-46AA-9197-B573D56BC38A}" destId="{2308538A-34EF-4D9E-B4C4-E0F1CE979410}" srcOrd="0" destOrd="0" presId="urn:microsoft.com/office/officeart/2005/8/layout/radial5"/>
    <dgm:cxn modelId="{8CA45E38-3F60-4365-A7FF-F9A7DE2B81AB}" type="presOf" srcId="{A44033BD-129D-4458-A6F0-A214EE38D9C5}" destId="{D5AB3F74-FEFF-4E9F-B043-15F1FC15A044}" srcOrd="0" destOrd="0" presId="urn:microsoft.com/office/officeart/2005/8/layout/radial5"/>
    <dgm:cxn modelId="{2F57653B-A643-4F6E-8A32-63F51A3BA672}" type="presOf" srcId="{022D304A-7E97-49BC-A86B-148005E844AF}" destId="{8FE5B304-B93B-4003-9C41-633EB9BEE829}" srcOrd="1" destOrd="0" presId="urn:microsoft.com/office/officeart/2005/8/layout/radial5"/>
    <dgm:cxn modelId="{BFADFE6B-470E-4874-A0F8-E539B2E10E47}" type="presOf" srcId="{43D83EDF-819B-4896-9272-C58307905835}" destId="{2F21D1C4-0254-447E-8B1B-A1A2B84DFEDA}" srcOrd="1" destOrd="0" presId="urn:microsoft.com/office/officeart/2005/8/layout/radial5"/>
    <dgm:cxn modelId="{ED9B316C-D09C-475B-9CE3-D1B4A20FE9C9}" type="presOf" srcId="{6751A1E3-6C73-491F-A955-D219BC95C763}" destId="{39B0CD58-A6E1-4A91-9014-854D8D3D7CAE}" srcOrd="1" destOrd="0" presId="urn:microsoft.com/office/officeart/2005/8/layout/radial5"/>
    <dgm:cxn modelId="{11B1814E-C262-4092-B552-2440C73F8245}" type="presOf" srcId="{050E5CC6-DE1C-4B05-8AD6-44ABD2466963}" destId="{2A8123D0-98B5-42F9-B956-77351EC9F09A}" srcOrd="0" destOrd="0" presId="urn:microsoft.com/office/officeart/2005/8/layout/radial5"/>
    <dgm:cxn modelId="{F0DFBF50-E30A-4777-8DB9-A27797AF0C32}" srcId="{2D689E55-757C-4772-9EF4-117D2BE0BAF9}" destId="{90826A06-1CE1-4C51-AA19-49DB773E7898}" srcOrd="10" destOrd="0" parTransId="{022D304A-7E97-49BC-A86B-148005E844AF}" sibTransId="{AB17D10C-EB1D-4B02-A9FD-737A2591C30B}"/>
    <dgm:cxn modelId="{FADCD152-5E4B-444D-9A15-16D7A07213B3}" type="presOf" srcId="{022D304A-7E97-49BC-A86B-148005E844AF}" destId="{878877C9-DC9E-4E7C-9531-A73702EC21BD}" srcOrd="0" destOrd="0" presId="urn:microsoft.com/office/officeart/2005/8/layout/radial5"/>
    <dgm:cxn modelId="{61F43053-0841-4F8F-8F19-47D9ACDA25DF}" type="presOf" srcId="{BE4E4B3A-07D2-4914-B506-14A1E324B876}" destId="{CB79A9AF-89E2-4FA3-BBF1-F643AA3E644A}" srcOrd="1" destOrd="0" presId="urn:microsoft.com/office/officeart/2005/8/layout/radial5"/>
    <dgm:cxn modelId="{4C4A3C73-2929-4300-A6C4-1DDB3228CC9F}" type="presOf" srcId="{050E5CC6-DE1C-4B05-8AD6-44ABD2466963}" destId="{23168E94-6216-49F5-A420-9A11F785631A}" srcOrd="1" destOrd="0" presId="urn:microsoft.com/office/officeart/2005/8/layout/radial5"/>
    <dgm:cxn modelId="{2D88DD7D-492D-4E4D-9D85-0C86A478FC7C}" type="presOf" srcId="{43D83EDF-819B-4896-9272-C58307905835}" destId="{CE5D6B25-625D-4B3F-AB39-4C16B7CE0549}" srcOrd="0" destOrd="0" presId="urn:microsoft.com/office/officeart/2005/8/layout/radial5"/>
    <dgm:cxn modelId="{35A0FB87-8233-4E83-BA00-C5A23DD47EE3}" srcId="{2D689E55-757C-4772-9EF4-117D2BE0BAF9}" destId="{43D69971-914A-46E0-B020-A0473BFFD179}" srcOrd="1" destOrd="0" parTransId="{43D83EDF-819B-4896-9272-C58307905835}" sibTransId="{B3BEF830-EAA5-4AEF-92DB-F27A356B6902}"/>
    <dgm:cxn modelId="{604A0891-10B2-4C5C-9C24-7F18AEE9468E}" type="presOf" srcId="{D861C744-5C8E-4FE9-BAAA-50F804F06DA9}" destId="{F0D737D7-235E-45C0-AD38-674D262A9A9A}" srcOrd="1" destOrd="0" presId="urn:microsoft.com/office/officeart/2005/8/layout/radial5"/>
    <dgm:cxn modelId="{33B533AB-9DFD-4A69-85BD-851BB50F37CF}" type="presOf" srcId="{94087A39-204E-46AA-9197-B573D56BC38A}" destId="{AD3EAAE9-1177-4C54-9126-02BE4144217A}" srcOrd="1" destOrd="0" presId="urn:microsoft.com/office/officeart/2005/8/layout/radial5"/>
    <dgm:cxn modelId="{AA7901AD-9ED8-4121-AEA0-1CF36100F86B}" type="presOf" srcId="{90826A06-1CE1-4C51-AA19-49DB773E7898}" destId="{2EBF31DE-E1D7-4063-867B-6425230A75D1}" srcOrd="0" destOrd="0" presId="urn:microsoft.com/office/officeart/2005/8/layout/radial5"/>
    <dgm:cxn modelId="{5A329EB1-5DC8-4530-A212-E84ABFE5685B}" type="presOf" srcId="{555B6542-DB02-46EF-9A05-40E4E55F4149}" destId="{87A0AAC8-144E-4D5D-8DC7-78233860516D}" srcOrd="0" destOrd="0" presId="urn:microsoft.com/office/officeart/2005/8/layout/radial5"/>
    <dgm:cxn modelId="{95C78DB5-5E12-4885-946C-AFEF2480297C}" srcId="{2D689E55-757C-4772-9EF4-117D2BE0BAF9}" destId="{199DAB8B-1C9C-4AB8-91DC-DBCE8D46B5E1}" srcOrd="8" destOrd="0" parTransId="{555B6542-DB02-46EF-9A05-40E4E55F4149}" sibTransId="{1E12A816-887D-4E65-9499-A2530787DFAA}"/>
    <dgm:cxn modelId="{5A1B43B6-BBDD-46A9-9561-723CC211D687}" srcId="{2D689E55-757C-4772-9EF4-117D2BE0BAF9}" destId="{6C2F4FB3-37E3-43A7-BDD4-39A655AF707D}" srcOrd="9" destOrd="0" parTransId="{5E6DDC0D-1B66-4151-882A-358C75190F0E}" sibTransId="{6845AC6F-7443-4BF9-B5DF-D2242FA8D1B3}"/>
    <dgm:cxn modelId="{FEBCC5C2-7A0A-47D1-8E1B-C748359CC143}" type="presOf" srcId="{5E6DDC0D-1B66-4151-882A-358C75190F0E}" destId="{13262D55-5B30-473E-BC7B-104FF1D0D70D}" srcOrd="0" destOrd="0" presId="urn:microsoft.com/office/officeart/2005/8/layout/radial5"/>
    <dgm:cxn modelId="{4C79E6C4-0A44-42FB-97EF-3081C92AB7FC}" srcId="{2D689E55-757C-4772-9EF4-117D2BE0BAF9}" destId="{439E186C-75D0-4271-93A2-127135F33EA4}" srcOrd="4" destOrd="0" parTransId="{6751A1E3-6C73-491F-A955-D219BC95C763}" sibTransId="{FD6668F4-EABF-446E-8EDC-B7EA36DB792A}"/>
    <dgm:cxn modelId="{29E4F5C8-7EDD-413C-ACAD-F52E2EC5DC5F}" type="presOf" srcId="{439E186C-75D0-4271-93A2-127135F33EA4}" destId="{6AD621AF-6B41-4C74-9438-1C530215B6C0}" srcOrd="0" destOrd="0" presId="urn:microsoft.com/office/officeart/2005/8/layout/radial5"/>
    <dgm:cxn modelId="{EB2B42C9-4630-4D14-A5A0-C13D1F5415EA}" type="presOf" srcId="{BE4E4B3A-07D2-4914-B506-14A1E324B876}" destId="{04AB0A1D-BD87-47BB-A185-C48C44D7A81A}" srcOrd="0" destOrd="0" presId="urn:microsoft.com/office/officeart/2005/8/layout/radial5"/>
    <dgm:cxn modelId="{189417CF-5FE1-4208-BD01-F39AAD545CC9}" type="presOf" srcId="{B09BE9FD-E884-486F-9707-6E47D30C2FEE}" destId="{E0293190-A524-4F08-8B64-42E1093233D3}" srcOrd="0" destOrd="0" presId="urn:microsoft.com/office/officeart/2005/8/layout/radial5"/>
    <dgm:cxn modelId="{5A70D9D0-53A8-4D69-BC9D-7885EC438D8B}" srcId="{2D689E55-757C-4772-9EF4-117D2BE0BAF9}" destId="{20E88881-826E-4E42-A426-0E5EADDEAF93}" srcOrd="5" destOrd="0" parTransId="{D861C744-5C8E-4FE9-BAAA-50F804F06DA9}" sibTransId="{DE8E1D3D-F857-4B5B-8E9A-89AE9393B675}"/>
    <dgm:cxn modelId="{2ACC16D6-B5A9-4A5B-A600-66DECCDCD499}" type="presOf" srcId="{20E88881-826E-4E42-A426-0E5EADDEAF93}" destId="{0CDA9593-09F1-4664-A89B-580E39F20785}" srcOrd="0" destOrd="0" presId="urn:microsoft.com/office/officeart/2005/8/layout/radial5"/>
    <dgm:cxn modelId="{C15F7DDA-5244-4831-8A53-E74B99BFFADB}" type="presOf" srcId="{6C2F4FB3-37E3-43A7-BDD4-39A655AF707D}" destId="{5262BF61-06B8-4B71-A7A5-680A6643A8F6}" srcOrd="0" destOrd="0" presId="urn:microsoft.com/office/officeart/2005/8/layout/radial5"/>
    <dgm:cxn modelId="{D3C10FE5-AE01-4D4A-966B-3EE82B9C6AC9}" type="presOf" srcId="{2D689E55-757C-4772-9EF4-117D2BE0BAF9}" destId="{13E3714B-5B43-4A70-B3A4-9CD9BE77C523}" srcOrd="0" destOrd="0" presId="urn:microsoft.com/office/officeart/2005/8/layout/radial5"/>
    <dgm:cxn modelId="{103B65F7-289D-4228-801C-A67B605B1870}" srcId="{2D689E55-757C-4772-9EF4-117D2BE0BAF9}" destId="{20EBDC23-82E6-4A24-B827-95F3024A27B0}" srcOrd="2" destOrd="0" parTransId="{94087A39-204E-46AA-9197-B573D56BC38A}" sibTransId="{EB2E8EBA-8718-44BB-B5C0-B99A1DAB10F2}"/>
    <dgm:cxn modelId="{58039CF8-BA71-454B-9B6A-D784AA69E384}" srcId="{2D689E55-757C-4772-9EF4-117D2BE0BAF9}" destId="{28F1EA29-FD75-41EB-A62E-8744DC5B1DA7}" srcOrd="3" destOrd="0" parTransId="{B09BE9FD-E884-486F-9707-6E47D30C2FEE}" sibTransId="{2297A2BC-682A-4575-BAA5-CCE3E3F6A535}"/>
    <dgm:cxn modelId="{197DECFD-E08C-4C26-BA94-6F583B86FEAC}" type="presOf" srcId="{5CB19176-05F1-476C-BC97-78C268C7CFFC}" destId="{F487E266-88FD-4A90-B6CF-6C53EF370AE1}" srcOrd="0" destOrd="0" presId="urn:microsoft.com/office/officeart/2005/8/layout/radial5"/>
    <dgm:cxn modelId="{570E8BFE-E635-4555-8E18-A9F7E42D3190}" srcId="{2D689E55-757C-4772-9EF4-117D2BE0BAF9}" destId="{60611FFF-C975-44E4-A872-214D284E8D32}" srcOrd="6" destOrd="0" parTransId="{A44033BD-129D-4458-A6F0-A214EE38D9C5}" sibTransId="{6F3A4AE2-9C35-40C6-B10C-7B767C4E9109}"/>
    <dgm:cxn modelId="{8A2534F2-4043-4F33-A842-A7534AEECA35}" type="presParOf" srcId="{34D24306-3111-4064-8F8B-A15CDD1FF424}" destId="{13E3714B-5B43-4A70-B3A4-9CD9BE77C523}" srcOrd="0" destOrd="0" presId="urn:microsoft.com/office/officeart/2005/8/layout/radial5"/>
    <dgm:cxn modelId="{9B3E3F45-F39D-4FFB-8919-C4A03F315508}" type="presParOf" srcId="{34D24306-3111-4064-8F8B-A15CDD1FF424}" destId="{04AB0A1D-BD87-47BB-A185-C48C44D7A81A}" srcOrd="1" destOrd="0" presId="urn:microsoft.com/office/officeart/2005/8/layout/radial5"/>
    <dgm:cxn modelId="{6A247907-E3C2-4CA4-843A-6D57EF1C0A66}" type="presParOf" srcId="{04AB0A1D-BD87-47BB-A185-C48C44D7A81A}" destId="{CB79A9AF-89E2-4FA3-BBF1-F643AA3E644A}" srcOrd="0" destOrd="0" presId="urn:microsoft.com/office/officeart/2005/8/layout/radial5"/>
    <dgm:cxn modelId="{A211776D-55ED-4539-A446-FC3D54097E0F}" type="presParOf" srcId="{34D24306-3111-4064-8F8B-A15CDD1FF424}" destId="{44D17022-ACEE-495D-A37C-21AF0613BC45}" srcOrd="2" destOrd="0" presId="urn:microsoft.com/office/officeart/2005/8/layout/radial5"/>
    <dgm:cxn modelId="{4A8348A9-B522-4F2F-941A-3A92523D357A}" type="presParOf" srcId="{34D24306-3111-4064-8F8B-A15CDD1FF424}" destId="{CE5D6B25-625D-4B3F-AB39-4C16B7CE0549}" srcOrd="3" destOrd="0" presId="urn:microsoft.com/office/officeart/2005/8/layout/radial5"/>
    <dgm:cxn modelId="{CBE41B74-CF9C-4A0D-AFD4-E1381A8D7C07}" type="presParOf" srcId="{CE5D6B25-625D-4B3F-AB39-4C16B7CE0549}" destId="{2F21D1C4-0254-447E-8B1B-A1A2B84DFEDA}" srcOrd="0" destOrd="0" presId="urn:microsoft.com/office/officeart/2005/8/layout/radial5"/>
    <dgm:cxn modelId="{D98EF4B3-2F4E-493B-B36C-3AF840A78103}" type="presParOf" srcId="{34D24306-3111-4064-8F8B-A15CDD1FF424}" destId="{E58EABE9-D188-4096-ACAF-BF51D004D53C}" srcOrd="4" destOrd="0" presId="urn:microsoft.com/office/officeart/2005/8/layout/radial5"/>
    <dgm:cxn modelId="{2FEA3623-F12C-4D08-A15A-15CDE030C3F7}" type="presParOf" srcId="{34D24306-3111-4064-8F8B-A15CDD1FF424}" destId="{2308538A-34EF-4D9E-B4C4-E0F1CE979410}" srcOrd="5" destOrd="0" presId="urn:microsoft.com/office/officeart/2005/8/layout/radial5"/>
    <dgm:cxn modelId="{67779D3C-BFBB-4665-85B5-D2F65A8F9E66}" type="presParOf" srcId="{2308538A-34EF-4D9E-B4C4-E0F1CE979410}" destId="{AD3EAAE9-1177-4C54-9126-02BE4144217A}" srcOrd="0" destOrd="0" presId="urn:microsoft.com/office/officeart/2005/8/layout/radial5"/>
    <dgm:cxn modelId="{C3B4D864-9177-474C-9D9A-2B193275DD55}" type="presParOf" srcId="{34D24306-3111-4064-8F8B-A15CDD1FF424}" destId="{F1B5A1FE-0B71-49E6-88D6-8892EF72CC64}" srcOrd="6" destOrd="0" presId="urn:microsoft.com/office/officeart/2005/8/layout/radial5"/>
    <dgm:cxn modelId="{699313F8-864C-402D-96C6-C8204DAE9A4B}" type="presParOf" srcId="{34D24306-3111-4064-8F8B-A15CDD1FF424}" destId="{E0293190-A524-4F08-8B64-42E1093233D3}" srcOrd="7" destOrd="0" presId="urn:microsoft.com/office/officeart/2005/8/layout/radial5"/>
    <dgm:cxn modelId="{6407BB78-D4D8-4CDF-BCCA-F5629B14A9BD}" type="presParOf" srcId="{E0293190-A524-4F08-8B64-42E1093233D3}" destId="{41C58A2F-FD69-48C7-A83B-C030F8844BF0}" srcOrd="0" destOrd="0" presId="urn:microsoft.com/office/officeart/2005/8/layout/radial5"/>
    <dgm:cxn modelId="{10EBC59F-61D5-4B58-BDDF-A099795FA9BF}" type="presParOf" srcId="{34D24306-3111-4064-8F8B-A15CDD1FF424}" destId="{F5695177-72CE-4A0E-85FA-033F3A63023A}" srcOrd="8" destOrd="0" presId="urn:microsoft.com/office/officeart/2005/8/layout/radial5"/>
    <dgm:cxn modelId="{048BF398-C9CC-4764-8F96-F83AA39AFE26}" type="presParOf" srcId="{34D24306-3111-4064-8F8B-A15CDD1FF424}" destId="{47432D08-6370-47C8-9F17-FD751BE78648}" srcOrd="9" destOrd="0" presId="urn:microsoft.com/office/officeart/2005/8/layout/radial5"/>
    <dgm:cxn modelId="{ABA9CB58-F04A-4BD6-9DA7-0BC289BF5C6C}" type="presParOf" srcId="{47432D08-6370-47C8-9F17-FD751BE78648}" destId="{39B0CD58-A6E1-4A91-9014-854D8D3D7CAE}" srcOrd="0" destOrd="0" presId="urn:microsoft.com/office/officeart/2005/8/layout/radial5"/>
    <dgm:cxn modelId="{07FB7940-0101-44AD-B905-E73516E14E4D}" type="presParOf" srcId="{34D24306-3111-4064-8F8B-A15CDD1FF424}" destId="{6AD621AF-6B41-4C74-9438-1C530215B6C0}" srcOrd="10" destOrd="0" presId="urn:microsoft.com/office/officeart/2005/8/layout/radial5"/>
    <dgm:cxn modelId="{8AF0A5DE-5039-417A-8BBC-0F4903BBD2A4}" type="presParOf" srcId="{34D24306-3111-4064-8F8B-A15CDD1FF424}" destId="{4F254FE4-AB80-49AE-8504-126C9D6B8CAB}" srcOrd="11" destOrd="0" presId="urn:microsoft.com/office/officeart/2005/8/layout/radial5"/>
    <dgm:cxn modelId="{53039460-27C0-4C96-9C76-9D9B1FEFF13A}" type="presParOf" srcId="{4F254FE4-AB80-49AE-8504-126C9D6B8CAB}" destId="{F0D737D7-235E-45C0-AD38-674D262A9A9A}" srcOrd="0" destOrd="0" presId="urn:microsoft.com/office/officeart/2005/8/layout/radial5"/>
    <dgm:cxn modelId="{13A69DAE-B6E3-46F2-B6D1-C020C2BF7F51}" type="presParOf" srcId="{34D24306-3111-4064-8F8B-A15CDD1FF424}" destId="{0CDA9593-09F1-4664-A89B-580E39F20785}" srcOrd="12" destOrd="0" presId="urn:microsoft.com/office/officeart/2005/8/layout/radial5"/>
    <dgm:cxn modelId="{565257D4-9901-4CAD-9879-CBC330EE1AAA}" type="presParOf" srcId="{34D24306-3111-4064-8F8B-A15CDD1FF424}" destId="{D5AB3F74-FEFF-4E9F-B043-15F1FC15A044}" srcOrd="13" destOrd="0" presId="urn:microsoft.com/office/officeart/2005/8/layout/radial5"/>
    <dgm:cxn modelId="{1C8736B5-67C1-446E-9968-F27AE8DCD764}" type="presParOf" srcId="{D5AB3F74-FEFF-4E9F-B043-15F1FC15A044}" destId="{E61E9199-74AB-4694-ACEB-10C3A7EC0C53}" srcOrd="0" destOrd="0" presId="urn:microsoft.com/office/officeart/2005/8/layout/radial5"/>
    <dgm:cxn modelId="{85F10DB2-3BB3-4F03-8DFA-B59C2832E4BF}" type="presParOf" srcId="{34D24306-3111-4064-8F8B-A15CDD1FF424}" destId="{31381F51-678E-431C-98C5-7623FA457131}" srcOrd="14" destOrd="0" presId="urn:microsoft.com/office/officeart/2005/8/layout/radial5"/>
    <dgm:cxn modelId="{7077904F-8FC1-4CFE-9335-EBEBCBDC592F}" type="presParOf" srcId="{34D24306-3111-4064-8F8B-A15CDD1FF424}" destId="{2A8123D0-98B5-42F9-B956-77351EC9F09A}" srcOrd="15" destOrd="0" presId="urn:microsoft.com/office/officeart/2005/8/layout/radial5"/>
    <dgm:cxn modelId="{A89531EC-8E31-44F2-8DD9-237507151F36}" type="presParOf" srcId="{2A8123D0-98B5-42F9-B956-77351EC9F09A}" destId="{23168E94-6216-49F5-A420-9A11F785631A}" srcOrd="0" destOrd="0" presId="urn:microsoft.com/office/officeart/2005/8/layout/radial5"/>
    <dgm:cxn modelId="{9A3395CF-E967-4F69-9637-D5A167733CD1}" type="presParOf" srcId="{34D24306-3111-4064-8F8B-A15CDD1FF424}" destId="{F487E266-88FD-4A90-B6CF-6C53EF370AE1}" srcOrd="16" destOrd="0" presId="urn:microsoft.com/office/officeart/2005/8/layout/radial5"/>
    <dgm:cxn modelId="{1AA22F7E-0D45-44A1-A661-5912517ADBDA}" type="presParOf" srcId="{34D24306-3111-4064-8F8B-A15CDD1FF424}" destId="{87A0AAC8-144E-4D5D-8DC7-78233860516D}" srcOrd="17" destOrd="0" presId="urn:microsoft.com/office/officeart/2005/8/layout/radial5"/>
    <dgm:cxn modelId="{AC6C87BD-D6C9-47E8-A939-D8E926B5AF7D}" type="presParOf" srcId="{87A0AAC8-144E-4D5D-8DC7-78233860516D}" destId="{139EFBD8-C473-4F6C-8A16-A11D73E33A16}" srcOrd="0" destOrd="0" presId="urn:microsoft.com/office/officeart/2005/8/layout/radial5"/>
    <dgm:cxn modelId="{5350BFD6-4DF0-42FB-875A-89D8C2DF2105}" type="presParOf" srcId="{34D24306-3111-4064-8F8B-A15CDD1FF424}" destId="{2CEA1A31-EA84-4969-B1C2-8C6B41D0665D}" srcOrd="18" destOrd="0" presId="urn:microsoft.com/office/officeart/2005/8/layout/radial5"/>
    <dgm:cxn modelId="{51A2A3F9-6534-4C30-9819-607098B8DF02}" type="presParOf" srcId="{34D24306-3111-4064-8F8B-A15CDD1FF424}" destId="{13262D55-5B30-473E-BC7B-104FF1D0D70D}" srcOrd="19" destOrd="0" presId="urn:microsoft.com/office/officeart/2005/8/layout/radial5"/>
    <dgm:cxn modelId="{D869D42B-0F63-47BE-BE9D-E52D0A861E7F}" type="presParOf" srcId="{13262D55-5B30-473E-BC7B-104FF1D0D70D}" destId="{29BDBD7A-32FC-412B-B992-17A90175A6A6}" srcOrd="0" destOrd="0" presId="urn:microsoft.com/office/officeart/2005/8/layout/radial5"/>
    <dgm:cxn modelId="{E40C3A0B-2786-4323-961F-4AFFB46E3090}" type="presParOf" srcId="{34D24306-3111-4064-8F8B-A15CDD1FF424}" destId="{5262BF61-06B8-4B71-A7A5-680A6643A8F6}" srcOrd="20" destOrd="0" presId="urn:microsoft.com/office/officeart/2005/8/layout/radial5"/>
    <dgm:cxn modelId="{F8B41F08-39A2-4A28-8375-BC00385EFCBB}" type="presParOf" srcId="{34D24306-3111-4064-8F8B-A15CDD1FF424}" destId="{878877C9-DC9E-4E7C-9531-A73702EC21BD}" srcOrd="21" destOrd="0" presId="urn:microsoft.com/office/officeart/2005/8/layout/radial5"/>
    <dgm:cxn modelId="{891BD54E-EDC7-44C8-8FA3-AD01DDE2C1B4}" type="presParOf" srcId="{878877C9-DC9E-4E7C-9531-A73702EC21BD}" destId="{8FE5B304-B93B-4003-9C41-633EB9BEE829}" srcOrd="0" destOrd="0" presId="urn:microsoft.com/office/officeart/2005/8/layout/radial5"/>
    <dgm:cxn modelId="{4CEBCB71-768C-44CB-86DD-81D610187D92}" type="presParOf" srcId="{34D24306-3111-4064-8F8B-A15CDD1FF424}" destId="{2EBF31DE-E1D7-4063-867B-6425230A75D1}" srcOrd="2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103E97B-BF74-4C0B-B80F-8824F27F2099}" type="doc">
      <dgm:prSet loTypeId="urn:microsoft.com/office/officeart/2005/8/layout/hProcess7#1" loCatId="list" qsTypeId="urn:microsoft.com/office/officeart/2005/8/quickstyle/simple1" qsCatId="simple" csTypeId="urn:microsoft.com/office/officeart/2005/8/colors/accent1_2" csCatId="accent1" phldr="1"/>
      <dgm:spPr/>
      <dgm:t>
        <a:bodyPr/>
        <a:lstStyle/>
        <a:p>
          <a:endParaRPr lang="ru-RU"/>
        </a:p>
      </dgm:t>
    </dgm:pt>
    <dgm:pt modelId="{E6550850-3F94-412A-ABFC-96DAAC754231}">
      <dgm:prSet phldrT="[Текст]" phldr="1"/>
      <dgm:spPr/>
      <dgm:t>
        <a:bodyPr/>
        <a:lstStyle/>
        <a:p>
          <a:endParaRPr lang="ru-RU"/>
        </a:p>
      </dgm:t>
    </dgm:pt>
    <dgm:pt modelId="{40F61DAE-0345-40F9-973E-7BA613688EE4}" type="parTrans" cxnId="{5DB7B3A6-0894-4830-89F4-6BEAAEB8A8B5}">
      <dgm:prSet/>
      <dgm:spPr/>
      <dgm:t>
        <a:bodyPr/>
        <a:lstStyle/>
        <a:p>
          <a:endParaRPr lang="ru-RU"/>
        </a:p>
      </dgm:t>
    </dgm:pt>
    <dgm:pt modelId="{04005C8F-D355-40A0-8775-FC0C2DA31FD8}" type="sibTrans" cxnId="{5DB7B3A6-0894-4830-89F4-6BEAAEB8A8B5}">
      <dgm:prSet/>
      <dgm:spPr/>
      <dgm:t>
        <a:bodyPr/>
        <a:lstStyle/>
        <a:p>
          <a:endParaRPr lang="ru-RU"/>
        </a:p>
      </dgm:t>
    </dgm:pt>
    <dgm:pt modelId="{E005565B-CA0B-4CB3-B7F1-110CFF173403}">
      <dgm:prSet phldrT="[Текст]"/>
      <dgm:spPr/>
      <dgm:t>
        <a:bodyPr/>
        <a:lstStyle/>
        <a:p>
          <a:r>
            <a:rPr lang="ru-RU" dirty="0"/>
            <a:t>Определение заработной платы и льгот</a:t>
          </a:r>
        </a:p>
      </dgm:t>
    </dgm:pt>
    <dgm:pt modelId="{CD282EF8-FCFE-48A2-9B24-BA89389AC432}" type="parTrans" cxnId="{6D56B04D-7664-4E91-B259-721AE901F4BC}">
      <dgm:prSet/>
      <dgm:spPr/>
      <dgm:t>
        <a:bodyPr/>
        <a:lstStyle/>
        <a:p>
          <a:endParaRPr lang="ru-RU"/>
        </a:p>
      </dgm:t>
    </dgm:pt>
    <dgm:pt modelId="{04408EA0-AFEF-4F44-AB32-DDC0C5CE58BE}" type="sibTrans" cxnId="{6D56B04D-7664-4E91-B259-721AE901F4BC}">
      <dgm:prSet/>
      <dgm:spPr/>
      <dgm:t>
        <a:bodyPr/>
        <a:lstStyle/>
        <a:p>
          <a:endParaRPr lang="ru-RU"/>
        </a:p>
      </dgm:t>
    </dgm:pt>
    <dgm:pt modelId="{7DFB336A-580F-4F83-9E1B-E277A009CAEC}">
      <dgm:prSet phldrT="[Текст]" phldr="1"/>
      <dgm:spPr/>
      <dgm:t>
        <a:bodyPr/>
        <a:lstStyle/>
        <a:p>
          <a:endParaRPr lang="ru-RU"/>
        </a:p>
      </dgm:t>
    </dgm:pt>
    <dgm:pt modelId="{5A11D7EA-ED01-44E1-BE92-CCA1CE849B51}" type="parTrans" cxnId="{08546733-176C-4274-93D1-357F3486CB7C}">
      <dgm:prSet/>
      <dgm:spPr/>
      <dgm:t>
        <a:bodyPr/>
        <a:lstStyle/>
        <a:p>
          <a:endParaRPr lang="ru-RU"/>
        </a:p>
      </dgm:t>
    </dgm:pt>
    <dgm:pt modelId="{5C83B7D0-61EA-4D0C-BCAE-CC2AB3C9F922}" type="sibTrans" cxnId="{08546733-176C-4274-93D1-357F3486CB7C}">
      <dgm:prSet/>
      <dgm:spPr/>
      <dgm:t>
        <a:bodyPr/>
        <a:lstStyle/>
        <a:p>
          <a:endParaRPr lang="ru-RU"/>
        </a:p>
      </dgm:t>
    </dgm:pt>
    <dgm:pt modelId="{6621CF81-2603-43FB-8424-263719290CE2}">
      <dgm:prSet phldrT="[Текст]"/>
      <dgm:spPr/>
      <dgm:t>
        <a:bodyPr/>
        <a:lstStyle/>
        <a:p>
          <a:r>
            <a:rPr lang="ru-RU" dirty="0"/>
            <a:t>Отбор</a:t>
          </a:r>
        </a:p>
      </dgm:t>
    </dgm:pt>
    <dgm:pt modelId="{F779C2EB-B1E3-4579-B1EC-701E390AE23E}" type="parTrans" cxnId="{8C00E544-98A9-4217-BCBC-41158718CFB1}">
      <dgm:prSet/>
      <dgm:spPr/>
      <dgm:t>
        <a:bodyPr/>
        <a:lstStyle/>
        <a:p>
          <a:endParaRPr lang="ru-RU"/>
        </a:p>
      </dgm:t>
    </dgm:pt>
    <dgm:pt modelId="{1B0D725D-2566-4C68-B6B9-C4FFB484BFC1}" type="sibTrans" cxnId="{8C00E544-98A9-4217-BCBC-41158718CFB1}">
      <dgm:prSet/>
      <dgm:spPr/>
      <dgm:t>
        <a:bodyPr/>
        <a:lstStyle/>
        <a:p>
          <a:endParaRPr lang="ru-RU"/>
        </a:p>
      </dgm:t>
    </dgm:pt>
    <dgm:pt modelId="{A40294C1-439B-4307-B719-C94AB8ACC296}">
      <dgm:prSet phldrT="[Текст]" custT="1"/>
      <dgm:spPr/>
      <dgm:t>
        <a:bodyPr/>
        <a:lstStyle/>
        <a:p>
          <a:r>
            <a:rPr lang="ru-RU" sz="2400" dirty="0"/>
            <a:t>Набор персонала</a:t>
          </a:r>
        </a:p>
      </dgm:t>
    </dgm:pt>
    <dgm:pt modelId="{6ABA6933-94D0-464F-9D62-6C195CE5D2C1}" type="parTrans" cxnId="{419BFFD4-6C2B-4A68-9CEB-F719CD0501C1}">
      <dgm:prSet/>
      <dgm:spPr/>
      <dgm:t>
        <a:bodyPr/>
        <a:lstStyle/>
        <a:p>
          <a:endParaRPr lang="ru-RU"/>
        </a:p>
      </dgm:t>
    </dgm:pt>
    <dgm:pt modelId="{FA435CD9-52EA-4D49-AA56-B03084F66EAC}" type="sibTrans" cxnId="{419BFFD4-6C2B-4A68-9CEB-F719CD0501C1}">
      <dgm:prSet/>
      <dgm:spPr/>
      <dgm:t>
        <a:bodyPr/>
        <a:lstStyle/>
        <a:p>
          <a:endParaRPr lang="ru-RU"/>
        </a:p>
      </dgm:t>
    </dgm:pt>
    <dgm:pt modelId="{04375E49-940A-44E4-BDE7-7EBB9BBB4106}">
      <dgm:prSet phldrT="[Текст]"/>
      <dgm:spPr/>
      <dgm:t>
        <a:bodyPr/>
        <a:lstStyle/>
        <a:p>
          <a:endParaRPr lang="ru-RU" dirty="0"/>
        </a:p>
      </dgm:t>
    </dgm:pt>
    <dgm:pt modelId="{E628CDEF-5850-4A20-ADDF-811E0FB6D1AF}" type="parTrans" cxnId="{C09B6E60-0129-451F-A454-612D35E742E5}">
      <dgm:prSet/>
      <dgm:spPr/>
      <dgm:t>
        <a:bodyPr/>
        <a:lstStyle/>
        <a:p>
          <a:endParaRPr lang="ru-RU"/>
        </a:p>
      </dgm:t>
    </dgm:pt>
    <dgm:pt modelId="{3039F83E-7193-4A99-889B-D009FA9C0E93}" type="sibTrans" cxnId="{C09B6E60-0129-451F-A454-612D35E742E5}">
      <dgm:prSet/>
      <dgm:spPr/>
      <dgm:t>
        <a:bodyPr/>
        <a:lstStyle/>
        <a:p>
          <a:endParaRPr lang="ru-RU"/>
        </a:p>
      </dgm:t>
    </dgm:pt>
    <dgm:pt modelId="{CA2705AD-4078-4FC2-96B4-608DB0D08985}">
      <dgm:prSet phldrT="[Текст]" phldr="1"/>
      <dgm:spPr/>
      <dgm:t>
        <a:bodyPr/>
        <a:lstStyle/>
        <a:p>
          <a:endParaRPr lang="ru-RU" dirty="0"/>
        </a:p>
      </dgm:t>
    </dgm:pt>
    <dgm:pt modelId="{8F66D795-7E40-46D6-A41A-3B5EE708ADD7}" type="parTrans" cxnId="{18843ABE-9EB3-4A44-989B-87BE69CBEF07}">
      <dgm:prSet/>
      <dgm:spPr/>
      <dgm:t>
        <a:bodyPr/>
        <a:lstStyle/>
        <a:p>
          <a:endParaRPr lang="ru-RU"/>
        </a:p>
      </dgm:t>
    </dgm:pt>
    <dgm:pt modelId="{E2D9DB62-8A4A-427C-BD10-5FE188C9F9D3}" type="sibTrans" cxnId="{18843ABE-9EB3-4A44-989B-87BE69CBEF07}">
      <dgm:prSet/>
      <dgm:spPr/>
      <dgm:t>
        <a:bodyPr/>
        <a:lstStyle/>
        <a:p>
          <a:endParaRPr lang="ru-RU"/>
        </a:p>
      </dgm:t>
    </dgm:pt>
    <dgm:pt modelId="{08224F86-C0E5-448E-B408-F545046880AE}" type="pres">
      <dgm:prSet presAssocID="{A103E97B-BF74-4C0B-B80F-8824F27F2099}" presName="Name0" presStyleCnt="0">
        <dgm:presLayoutVars>
          <dgm:dir/>
          <dgm:animLvl val="lvl"/>
          <dgm:resizeHandles val="exact"/>
        </dgm:presLayoutVars>
      </dgm:prSet>
      <dgm:spPr/>
    </dgm:pt>
    <dgm:pt modelId="{AA420E48-AF42-49F7-B9D1-62736C624A7D}" type="pres">
      <dgm:prSet presAssocID="{E6550850-3F94-412A-ABFC-96DAAC754231}" presName="compositeNode" presStyleCnt="0">
        <dgm:presLayoutVars>
          <dgm:bulletEnabled val="1"/>
        </dgm:presLayoutVars>
      </dgm:prSet>
      <dgm:spPr/>
    </dgm:pt>
    <dgm:pt modelId="{4379DDA3-F30F-4A76-BB2B-15450971A0E7}" type="pres">
      <dgm:prSet presAssocID="{E6550850-3F94-412A-ABFC-96DAAC754231}" presName="bgRect" presStyleLbl="node1" presStyleIdx="0" presStyleCnt="4" custLinFactX="100000" custLinFactNeighborX="199073" custLinFactNeighborY="-21962"/>
      <dgm:spPr/>
    </dgm:pt>
    <dgm:pt modelId="{B2832844-3A09-4A5C-8838-D02E79154303}" type="pres">
      <dgm:prSet presAssocID="{E6550850-3F94-412A-ABFC-96DAAC754231}" presName="parentNode" presStyleLbl="node1" presStyleIdx="0" presStyleCnt="4">
        <dgm:presLayoutVars>
          <dgm:chMax val="0"/>
          <dgm:bulletEnabled val="1"/>
        </dgm:presLayoutVars>
      </dgm:prSet>
      <dgm:spPr/>
    </dgm:pt>
    <dgm:pt modelId="{DC331F54-8756-4543-8478-05785B5B287E}" type="pres">
      <dgm:prSet presAssocID="{E6550850-3F94-412A-ABFC-96DAAC754231}" presName="childNode" presStyleLbl="node1" presStyleIdx="0" presStyleCnt="4">
        <dgm:presLayoutVars>
          <dgm:bulletEnabled val="1"/>
        </dgm:presLayoutVars>
      </dgm:prSet>
      <dgm:spPr/>
    </dgm:pt>
    <dgm:pt modelId="{A97E10B9-232D-48B1-BEB2-1C04B0847C9C}" type="pres">
      <dgm:prSet presAssocID="{04005C8F-D355-40A0-8775-FC0C2DA31FD8}" presName="hSp" presStyleCnt="0"/>
      <dgm:spPr/>
    </dgm:pt>
    <dgm:pt modelId="{A6392289-6302-470E-BA6B-5F640FC4E8E9}" type="pres">
      <dgm:prSet presAssocID="{04005C8F-D355-40A0-8775-FC0C2DA31FD8}" presName="vProcSp" presStyleCnt="0"/>
      <dgm:spPr/>
    </dgm:pt>
    <dgm:pt modelId="{855B0655-CD8F-4C04-A166-CAB9228F8E94}" type="pres">
      <dgm:prSet presAssocID="{04005C8F-D355-40A0-8775-FC0C2DA31FD8}" presName="vSp1" presStyleCnt="0"/>
      <dgm:spPr/>
    </dgm:pt>
    <dgm:pt modelId="{A059A3E6-B43A-4B82-ABCF-C1909D9AB398}" type="pres">
      <dgm:prSet presAssocID="{04005C8F-D355-40A0-8775-FC0C2DA31FD8}" presName="simulatedConn" presStyleLbl="solidFgAcc1" presStyleIdx="0" presStyleCnt="3"/>
      <dgm:spPr/>
    </dgm:pt>
    <dgm:pt modelId="{3F4351B8-9370-46D7-B315-1508A069D49A}" type="pres">
      <dgm:prSet presAssocID="{04005C8F-D355-40A0-8775-FC0C2DA31FD8}" presName="vSp2" presStyleCnt="0"/>
      <dgm:spPr/>
    </dgm:pt>
    <dgm:pt modelId="{12098726-B75A-48F3-8607-09AF32FE7FCC}" type="pres">
      <dgm:prSet presAssocID="{04005C8F-D355-40A0-8775-FC0C2DA31FD8}" presName="sibTrans" presStyleCnt="0"/>
      <dgm:spPr/>
    </dgm:pt>
    <dgm:pt modelId="{10208DE4-669F-44A1-9C82-60F8F1881B11}" type="pres">
      <dgm:prSet presAssocID="{7DFB336A-580F-4F83-9E1B-E277A009CAEC}" presName="compositeNode" presStyleCnt="0">
        <dgm:presLayoutVars>
          <dgm:bulletEnabled val="1"/>
        </dgm:presLayoutVars>
      </dgm:prSet>
      <dgm:spPr/>
    </dgm:pt>
    <dgm:pt modelId="{BDB29877-61AC-40A0-B922-D0F513B89351}" type="pres">
      <dgm:prSet presAssocID="{7DFB336A-580F-4F83-9E1B-E277A009CAEC}" presName="bgRect" presStyleLbl="node1" presStyleIdx="1" presStyleCnt="4" custLinFactNeighborX="95280" custLinFactNeighborY="-22046"/>
      <dgm:spPr/>
    </dgm:pt>
    <dgm:pt modelId="{72299003-12B7-4266-9C4C-BC59667F5891}" type="pres">
      <dgm:prSet presAssocID="{7DFB336A-580F-4F83-9E1B-E277A009CAEC}" presName="parentNode" presStyleLbl="node1" presStyleIdx="1" presStyleCnt="4">
        <dgm:presLayoutVars>
          <dgm:chMax val="0"/>
          <dgm:bulletEnabled val="1"/>
        </dgm:presLayoutVars>
      </dgm:prSet>
      <dgm:spPr/>
    </dgm:pt>
    <dgm:pt modelId="{86B30B59-128C-4AED-B4D6-CA5F34482200}" type="pres">
      <dgm:prSet presAssocID="{7DFB336A-580F-4F83-9E1B-E277A009CAEC}" presName="childNode" presStyleLbl="node1" presStyleIdx="1" presStyleCnt="4">
        <dgm:presLayoutVars>
          <dgm:bulletEnabled val="1"/>
        </dgm:presLayoutVars>
      </dgm:prSet>
      <dgm:spPr/>
    </dgm:pt>
    <dgm:pt modelId="{BDC5AD44-116F-415A-A653-27ABF28140A2}" type="pres">
      <dgm:prSet presAssocID="{5C83B7D0-61EA-4D0C-BCAE-CC2AB3C9F922}" presName="hSp" presStyleCnt="0"/>
      <dgm:spPr/>
    </dgm:pt>
    <dgm:pt modelId="{EA500816-5847-4C1C-BACB-FCE0B43150EF}" type="pres">
      <dgm:prSet presAssocID="{5C83B7D0-61EA-4D0C-BCAE-CC2AB3C9F922}" presName="vProcSp" presStyleCnt="0"/>
      <dgm:spPr/>
    </dgm:pt>
    <dgm:pt modelId="{6F4DE8FE-3504-4D85-B51A-C8CED0089E82}" type="pres">
      <dgm:prSet presAssocID="{5C83B7D0-61EA-4D0C-BCAE-CC2AB3C9F922}" presName="vSp1" presStyleCnt="0"/>
      <dgm:spPr/>
    </dgm:pt>
    <dgm:pt modelId="{7FD6FB70-D525-4238-A8F8-6019619D9C76}" type="pres">
      <dgm:prSet presAssocID="{5C83B7D0-61EA-4D0C-BCAE-CC2AB3C9F922}" presName="simulatedConn" presStyleLbl="solidFgAcc1" presStyleIdx="1" presStyleCnt="3"/>
      <dgm:spPr/>
    </dgm:pt>
    <dgm:pt modelId="{B9135D51-A426-4B99-AB59-5E4DA472FBAB}" type="pres">
      <dgm:prSet presAssocID="{5C83B7D0-61EA-4D0C-BCAE-CC2AB3C9F922}" presName="vSp2" presStyleCnt="0"/>
      <dgm:spPr/>
    </dgm:pt>
    <dgm:pt modelId="{ADEFC910-540C-4A61-8322-C15168C6A965}" type="pres">
      <dgm:prSet presAssocID="{5C83B7D0-61EA-4D0C-BCAE-CC2AB3C9F922}" presName="sibTrans" presStyleCnt="0"/>
      <dgm:spPr/>
    </dgm:pt>
    <dgm:pt modelId="{4D9AF8C1-DEF7-41D0-9F97-D48BFFE22197}" type="pres">
      <dgm:prSet presAssocID="{04375E49-940A-44E4-BDE7-7EBB9BBB4106}" presName="compositeNode" presStyleCnt="0">
        <dgm:presLayoutVars>
          <dgm:bulletEnabled val="1"/>
        </dgm:presLayoutVars>
      </dgm:prSet>
      <dgm:spPr/>
    </dgm:pt>
    <dgm:pt modelId="{2C662938-91B0-45C2-8166-E7E91C261682}" type="pres">
      <dgm:prSet presAssocID="{04375E49-940A-44E4-BDE7-7EBB9BBB4106}" presName="bgRect" presStyleLbl="node1" presStyleIdx="2" presStyleCnt="4" custLinFactX="-8514" custLinFactNeighborX="-100000" custLinFactNeighborY="-22400"/>
      <dgm:spPr/>
    </dgm:pt>
    <dgm:pt modelId="{9AA1F57F-3179-4304-8E13-4E355B23180D}" type="pres">
      <dgm:prSet presAssocID="{04375E49-940A-44E4-BDE7-7EBB9BBB4106}" presName="parentNode" presStyleLbl="node1" presStyleIdx="2" presStyleCnt="4">
        <dgm:presLayoutVars>
          <dgm:chMax val="0"/>
          <dgm:bulletEnabled val="1"/>
        </dgm:presLayoutVars>
      </dgm:prSet>
      <dgm:spPr/>
    </dgm:pt>
    <dgm:pt modelId="{8EC92123-6F66-47D9-B23E-B4AF2607DCED}" type="pres">
      <dgm:prSet presAssocID="{04375E49-940A-44E4-BDE7-7EBB9BBB4106}" presName="childNode" presStyleLbl="node1" presStyleIdx="2" presStyleCnt="4">
        <dgm:presLayoutVars>
          <dgm:bulletEnabled val="1"/>
        </dgm:presLayoutVars>
      </dgm:prSet>
      <dgm:spPr/>
    </dgm:pt>
    <dgm:pt modelId="{5FA0697D-AC16-4F73-8416-072A90AA1ABB}" type="pres">
      <dgm:prSet presAssocID="{3039F83E-7193-4A99-889B-D009FA9C0E93}" presName="hSp" presStyleCnt="0"/>
      <dgm:spPr/>
    </dgm:pt>
    <dgm:pt modelId="{F91A53EE-EB5A-47EC-BCE7-EAE342EFC880}" type="pres">
      <dgm:prSet presAssocID="{3039F83E-7193-4A99-889B-D009FA9C0E93}" presName="vProcSp" presStyleCnt="0"/>
      <dgm:spPr/>
    </dgm:pt>
    <dgm:pt modelId="{0571EB91-1C34-48C6-B7A0-F8699D1D76E9}" type="pres">
      <dgm:prSet presAssocID="{3039F83E-7193-4A99-889B-D009FA9C0E93}" presName="vSp1" presStyleCnt="0"/>
      <dgm:spPr/>
    </dgm:pt>
    <dgm:pt modelId="{A1DD6F22-CFDC-40E4-A1EE-F748873CA1B2}" type="pres">
      <dgm:prSet presAssocID="{3039F83E-7193-4A99-889B-D009FA9C0E93}" presName="simulatedConn" presStyleLbl="solidFgAcc1" presStyleIdx="2" presStyleCnt="3"/>
      <dgm:spPr/>
    </dgm:pt>
    <dgm:pt modelId="{9BDA18B3-E49D-49D1-BA39-75B9CA4F67FD}" type="pres">
      <dgm:prSet presAssocID="{3039F83E-7193-4A99-889B-D009FA9C0E93}" presName="vSp2" presStyleCnt="0"/>
      <dgm:spPr/>
    </dgm:pt>
    <dgm:pt modelId="{D4D2498C-3D22-4C25-8A8F-A4C811963EED}" type="pres">
      <dgm:prSet presAssocID="{3039F83E-7193-4A99-889B-D009FA9C0E93}" presName="sibTrans" presStyleCnt="0"/>
      <dgm:spPr/>
    </dgm:pt>
    <dgm:pt modelId="{B41CBB09-7099-47B4-BE3B-498A973E5006}" type="pres">
      <dgm:prSet presAssocID="{CA2705AD-4078-4FC2-96B4-608DB0D08985}" presName="compositeNode" presStyleCnt="0">
        <dgm:presLayoutVars>
          <dgm:bulletEnabled val="1"/>
        </dgm:presLayoutVars>
      </dgm:prSet>
      <dgm:spPr/>
    </dgm:pt>
    <dgm:pt modelId="{5E83FC0F-5E84-466C-98E0-EC6A537DDFF9}" type="pres">
      <dgm:prSet presAssocID="{CA2705AD-4078-4FC2-96B4-608DB0D08985}" presName="bgRect" presStyleLbl="node1" presStyleIdx="3" presStyleCnt="4" custLinFactX="-110666" custLinFactNeighborX="-200000" custLinFactNeighborY="-22616"/>
      <dgm:spPr/>
    </dgm:pt>
    <dgm:pt modelId="{B33CCDC3-E777-4FB9-9611-0EE5E4A208D3}" type="pres">
      <dgm:prSet presAssocID="{CA2705AD-4078-4FC2-96B4-608DB0D08985}" presName="parentNode" presStyleLbl="node1" presStyleIdx="3" presStyleCnt="4">
        <dgm:presLayoutVars>
          <dgm:chMax val="0"/>
          <dgm:bulletEnabled val="1"/>
        </dgm:presLayoutVars>
      </dgm:prSet>
      <dgm:spPr/>
    </dgm:pt>
  </dgm:ptLst>
  <dgm:cxnLst>
    <dgm:cxn modelId="{19545513-7C48-40F8-AE99-7037DF16D984}" type="presOf" srcId="{04375E49-940A-44E4-BDE7-7EBB9BBB4106}" destId="{2C662938-91B0-45C2-8166-E7E91C261682}" srcOrd="0" destOrd="0" presId="urn:microsoft.com/office/officeart/2005/8/layout/hProcess7#1"/>
    <dgm:cxn modelId="{2EF5941B-09EF-43A9-843D-AFAE43E27C1C}" type="presOf" srcId="{E6550850-3F94-412A-ABFC-96DAAC754231}" destId="{4379DDA3-F30F-4A76-BB2B-15450971A0E7}" srcOrd="0" destOrd="0" presId="urn:microsoft.com/office/officeart/2005/8/layout/hProcess7#1"/>
    <dgm:cxn modelId="{B8548A2D-4713-4609-9022-7DDC528F5D6E}" type="presOf" srcId="{E6550850-3F94-412A-ABFC-96DAAC754231}" destId="{B2832844-3A09-4A5C-8838-D02E79154303}" srcOrd="1" destOrd="0" presId="urn:microsoft.com/office/officeart/2005/8/layout/hProcess7#1"/>
    <dgm:cxn modelId="{4B08682F-3CE2-4A2D-A557-83FC74292DCF}" type="presOf" srcId="{7DFB336A-580F-4F83-9E1B-E277A009CAEC}" destId="{BDB29877-61AC-40A0-B922-D0F513B89351}" srcOrd="0" destOrd="0" presId="urn:microsoft.com/office/officeart/2005/8/layout/hProcess7#1"/>
    <dgm:cxn modelId="{426A892F-CB85-4AAA-9352-139DE6A53FBC}" type="presOf" srcId="{6621CF81-2603-43FB-8424-263719290CE2}" destId="{86B30B59-128C-4AED-B4D6-CA5F34482200}" srcOrd="0" destOrd="0" presId="urn:microsoft.com/office/officeart/2005/8/layout/hProcess7#1"/>
    <dgm:cxn modelId="{08546733-176C-4274-93D1-357F3486CB7C}" srcId="{A103E97B-BF74-4C0B-B80F-8824F27F2099}" destId="{7DFB336A-580F-4F83-9E1B-E277A009CAEC}" srcOrd="1" destOrd="0" parTransId="{5A11D7EA-ED01-44E1-BE92-CCA1CE849B51}" sibTransId="{5C83B7D0-61EA-4D0C-BCAE-CC2AB3C9F922}"/>
    <dgm:cxn modelId="{C09B6E60-0129-451F-A454-612D35E742E5}" srcId="{A103E97B-BF74-4C0B-B80F-8824F27F2099}" destId="{04375E49-940A-44E4-BDE7-7EBB9BBB4106}" srcOrd="2" destOrd="0" parTransId="{E628CDEF-5850-4A20-ADDF-811E0FB6D1AF}" sibTransId="{3039F83E-7193-4A99-889B-D009FA9C0E93}"/>
    <dgm:cxn modelId="{DCD76942-77CD-41DE-868B-E4F5A9AE4859}" type="presOf" srcId="{E005565B-CA0B-4CB3-B7F1-110CFF173403}" destId="{DC331F54-8756-4543-8478-05785B5B287E}" srcOrd="0" destOrd="0" presId="urn:microsoft.com/office/officeart/2005/8/layout/hProcess7#1"/>
    <dgm:cxn modelId="{8C00E544-98A9-4217-BCBC-41158718CFB1}" srcId="{7DFB336A-580F-4F83-9E1B-E277A009CAEC}" destId="{6621CF81-2603-43FB-8424-263719290CE2}" srcOrd="0" destOrd="0" parTransId="{F779C2EB-B1E3-4579-B1EC-701E390AE23E}" sibTransId="{1B0D725D-2566-4C68-B6B9-C4FFB484BFC1}"/>
    <dgm:cxn modelId="{E9323A49-5A95-4824-A236-C7D47722413B}" type="presOf" srcId="{A103E97B-BF74-4C0B-B80F-8824F27F2099}" destId="{08224F86-C0E5-448E-B408-F545046880AE}" srcOrd="0" destOrd="0" presId="urn:microsoft.com/office/officeart/2005/8/layout/hProcess7#1"/>
    <dgm:cxn modelId="{6D56B04D-7664-4E91-B259-721AE901F4BC}" srcId="{E6550850-3F94-412A-ABFC-96DAAC754231}" destId="{E005565B-CA0B-4CB3-B7F1-110CFF173403}" srcOrd="0" destOrd="0" parTransId="{CD282EF8-FCFE-48A2-9B24-BA89389AC432}" sibTransId="{04408EA0-AFEF-4F44-AB32-DDC0C5CE58BE}"/>
    <dgm:cxn modelId="{9927AC6E-175C-45CC-BC12-380EC6538A18}" type="presOf" srcId="{CA2705AD-4078-4FC2-96B4-608DB0D08985}" destId="{B33CCDC3-E777-4FB9-9611-0EE5E4A208D3}" srcOrd="1" destOrd="0" presId="urn:microsoft.com/office/officeart/2005/8/layout/hProcess7#1"/>
    <dgm:cxn modelId="{9D23FA6F-0915-4C80-BD4D-9782C47AD25F}" type="presOf" srcId="{A40294C1-439B-4307-B719-C94AB8ACC296}" destId="{8EC92123-6F66-47D9-B23E-B4AF2607DCED}" srcOrd="0" destOrd="0" presId="urn:microsoft.com/office/officeart/2005/8/layout/hProcess7#1"/>
    <dgm:cxn modelId="{5DB7B3A6-0894-4830-89F4-6BEAAEB8A8B5}" srcId="{A103E97B-BF74-4C0B-B80F-8824F27F2099}" destId="{E6550850-3F94-412A-ABFC-96DAAC754231}" srcOrd="0" destOrd="0" parTransId="{40F61DAE-0345-40F9-973E-7BA613688EE4}" sibTransId="{04005C8F-D355-40A0-8775-FC0C2DA31FD8}"/>
    <dgm:cxn modelId="{18843ABE-9EB3-4A44-989B-87BE69CBEF07}" srcId="{A103E97B-BF74-4C0B-B80F-8824F27F2099}" destId="{CA2705AD-4078-4FC2-96B4-608DB0D08985}" srcOrd="3" destOrd="0" parTransId="{8F66D795-7E40-46D6-A41A-3B5EE708ADD7}" sibTransId="{E2D9DB62-8A4A-427C-BD10-5FE188C9F9D3}"/>
    <dgm:cxn modelId="{948983C4-3490-466F-B38C-74565041395D}" type="presOf" srcId="{CA2705AD-4078-4FC2-96B4-608DB0D08985}" destId="{5E83FC0F-5E84-466C-98E0-EC6A537DDFF9}" srcOrd="0" destOrd="0" presId="urn:microsoft.com/office/officeart/2005/8/layout/hProcess7#1"/>
    <dgm:cxn modelId="{419BFFD4-6C2B-4A68-9CEB-F719CD0501C1}" srcId="{04375E49-940A-44E4-BDE7-7EBB9BBB4106}" destId="{A40294C1-439B-4307-B719-C94AB8ACC296}" srcOrd="0" destOrd="0" parTransId="{6ABA6933-94D0-464F-9D62-6C195CE5D2C1}" sibTransId="{FA435CD9-52EA-4D49-AA56-B03084F66EAC}"/>
    <dgm:cxn modelId="{8F81E8ED-1589-4402-958D-A2DABDD38899}" type="presOf" srcId="{7DFB336A-580F-4F83-9E1B-E277A009CAEC}" destId="{72299003-12B7-4266-9C4C-BC59667F5891}" srcOrd="1" destOrd="0" presId="urn:microsoft.com/office/officeart/2005/8/layout/hProcess7#1"/>
    <dgm:cxn modelId="{747608F8-1A63-4D1D-B1B7-7DDB11095D19}" type="presOf" srcId="{04375E49-940A-44E4-BDE7-7EBB9BBB4106}" destId="{9AA1F57F-3179-4304-8E13-4E355B23180D}" srcOrd="1" destOrd="0" presId="urn:microsoft.com/office/officeart/2005/8/layout/hProcess7#1"/>
    <dgm:cxn modelId="{E487BF9F-5790-443D-94CB-F683877C36F4}" type="presParOf" srcId="{08224F86-C0E5-448E-B408-F545046880AE}" destId="{AA420E48-AF42-49F7-B9D1-62736C624A7D}" srcOrd="0" destOrd="0" presId="urn:microsoft.com/office/officeart/2005/8/layout/hProcess7#1"/>
    <dgm:cxn modelId="{5C255AA0-D31D-42FC-AA72-4A4679AEB7E2}" type="presParOf" srcId="{AA420E48-AF42-49F7-B9D1-62736C624A7D}" destId="{4379DDA3-F30F-4A76-BB2B-15450971A0E7}" srcOrd="0" destOrd="0" presId="urn:microsoft.com/office/officeart/2005/8/layout/hProcess7#1"/>
    <dgm:cxn modelId="{BBB478A1-78AA-479A-87C0-7DE048A0E3B5}" type="presParOf" srcId="{AA420E48-AF42-49F7-B9D1-62736C624A7D}" destId="{B2832844-3A09-4A5C-8838-D02E79154303}" srcOrd="1" destOrd="0" presId="urn:microsoft.com/office/officeart/2005/8/layout/hProcess7#1"/>
    <dgm:cxn modelId="{CD0DA48C-07D2-420F-BBDF-4C7DD27AE5CA}" type="presParOf" srcId="{AA420E48-AF42-49F7-B9D1-62736C624A7D}" destId="{DC331F54-8756-4543-8478-05785B5B287E}" srcOrd="2" destOrd="0" presId="urn:microsoft.com/office/officeart/2005/8/layout/hProcess7#1"/>
    <dgm:cxn modelId="{F1852EB1-CD2F-4269-A57F-D0DD193FCFA4}" type="presParOf" srcId="{08224F86-C0E5-448E-B408-F545046880AE}" destId="{A97E10B9-232D-48B1-BEB2-1C04B0847C9C}" srcOrd="1" destOrd="0" presId="urn:microsoft.com/office/officeart/2005/8/layout/hProcess7#1"/>
    <dgm:cxn modelId="{D0FABCBB-EA92-4605-858C-0C02E88B7CF7}" type="presParOf" srcId="{08224F86-C0E5-448E-B408-F545046880AE}" destId="{A6392289-6302-470E-BA6B-5F640FC4E8E9}" srcOrd="2" destOrd="0" presId="urn:microsoft.com/office/officeart/2005/8/layout/hProcess7#1"/>
    <dgm:cxn modelId="{FC72C5AC-213D-4F36-B795-DD1184FDFDC9}" type="presParOf" srcId="{A6392289-6302-470E-BA6B-5F640FC4E8E9}" destId="{855B0655-CD8F-4C04-A166-CAB9228F8E94}" srcOrd="0" destOrd="0" presId="urn:microsoft.com/office/officeart/2005/8/layout/hProcess7#1"/>
    <dgm:cxn modelId="{CD8741CA-FC86-428B-A974-28E376722952}" type="presParOf" srcId="{A6392289-6302-470E-BA6B-5F640FC4E8E9}" destId="{A059A3E6-B43A-4B82-ABCF-C1909D9AB398}" srcOrd="1" destOrd="0" presId="urn:microsoft.com/office/officeart/2005/8/layout/hProcess7#1"/>
    <dgm:cxn modelId="{B985C0C1-F1D1-4B2D-9C52-455D812F335B}" type="presParOf" srcId="{A6392289-6302-470E-BA6B-5F640FC4E8E9}" destId="{3F4351B8-9370-46D7-B315-1508A069D49A}" srcOrd="2" destOrd="0" presId="urn:microsoft.com/office/officeart/2005/8/layout/hProcess7#1"/>
    <dgm:cxn modelId="{C4A20921-52F1-40B9-BDC3-8647F8B90FC3}" type="presParOf" srcId="{08224F86-C0E5-448E-B408-F545046880AE}" destId="{12098726-B75A-48F3-8607-09AF32FE7FCC}" srcOrd="3" destOrd="0" presId="urn:microsoft.com/office/officeart/2005/8/layout/hProcess7#1"/>
    <dgm:cxn modelId="{2B9A86AD-740C-4969-A015-399BAFB8E0A1}" type="presParOf" srcId="{08224F86-C0E5-448E-B408-F545046880AE}" destId="{10208DE4-669F-44A1-9C82-60F8F1881B11}" srcOrd="4" destOrd="0" presId="urn:microsoft.com/office/officeart/2005/8/layout/hProcess7#1"/>
    <dgm:cxn modelId="{B7E5CDE7-CB93-456E-BAEA-561C0F780FDE}" type="presParOf" srcId="{10208DE4-669F-44A1-9C82-60F8F1881B11}" destId="{BDB29877-61AC-40A0-B922-D0F513B89351}" srcOrd="0" destOrd="0" presId="urn:microsoft.com/office/officeart/2005/8/layout/hProcess7#1"/>
    <dgm:cxn modelId="{E5320902-A97C-4748-86B1-1E4EB6E3FDC0}" type="presParOf" srcId="{10208DE4-669F-44A1-9C82-60F8F1881B11}" destId="{72299003-12B7-4266-9C4C-BC59667F5891}" srcOrd="1" destOrd="0" presId="urn:microsoft.com/office/officeart/2005/8/layout/hProcess7#1"/>
    <dgm:cxn modelId="{F2CC1727-E940-46D1-B71A-BC5757321F37}" type="presParOf" srcId="{10208DE4-669F-44A1-9C82-60F8F1881B11}" destId="{86B30B59-128C-4AED-B4D6-CA5F34482200}" srcOrd="2" destOrd="0" presId="urn:microsoft.com/office/officeart/2005/8/layout/hProcess7#1"/>
    <dgm:cxn modelId="{03365210-7F5C-45F7-9DE7-027C861808F9}" type="presParOf" srcId="{08224F86-C0E5-448E-B408-F545046880AE}" destId="{BDC5AD44-116F-415A-A653-27ABF28140A2}" srcOrd="5" destOrd="0" presId="urn:microsoft.com/office/officeart/2005/8/layout/hProcess7#1"/>
    <dgm:cxn modelId="{539E3EFF-8CA6-414F-99B4-B7AD0E1DF196}" type="presParOf" srcId="{08224F86-C0E5-448E-B408-F545046880AE}" destId="{EA500816-5847-4C1C-BACB-FCE0B43150EF}" srcOrd="6" destOrd="0" presId="urn:microsoft.com/office/officeart/2005/8/layout/hProcess7#1"/>
    <dgm:cxn modelId="{22B0F726-6923-49A5-B732-AF1654FB8F46}" type="presParOf" srcId="{EA500816-5847-4C1C-BACB-FCE0B43150EF}" destId="{6F4DE8FE-3504-4D85-B51A-C8CED0089E82}" srcOrd="0" destOrd="0" presId="urn:microsoft.com/office/officeart/2005/8/layout/hProcess7#1"/>
    <dgm:cxn modelId="{13C846A7-7CC8-48A0-8F2F-51EDE246BB2D}" type="presParOf" srcId="{EA500816-5847-4C1C-BACB-FCE0B43150EF}" destId="{7FD6FB70-D525-4238-A8F8-6019619D9C76}" srcOrd="1" destOrd="0" presId="urn:microsoft.com/office/officeart/2005/8/layout/hProcess7#1"/>
    <dgm:cxn modelId="{8E93B3A8-862E-4436-BCE7-28D80C6B7837}" type="presParOf" srcId="{EA500816-5847-4C1C-BACB-FCE0B43150EF}" destId="{B9135D51-A426-4B99-AB59-5E4DA472FBAB}" srcOrd="2" destOrd="0" presId="urn:microsoft.com/office/officeart/2005/8/layout/hProcess7#1"/>
    <dgm:cxn modelId="{074178F3-9A65-4133-97EB-35C93D2A4A3A}" type="presParOf" srcId="{08224F86-C0E5-448E-B408-F545046880AE}" destId="{ADEFC910-540C-4A61-8322-C15168C6A965}" srcOrd="7" destOrd="0" presId="urn:microsoft.com/office/officeart/2005/8/layout/hProcess7#1"/>
    <dgm:cxn modelId="{2EE9A995-7F25-48F5-9347-7E03DCD9C7DB}" type="presParOf" srcId="{08224F86-C0E5-448E-B408-F545046880AE}" destId="{4D9AF8C1-DEF7-41D0-9F97-D48BFFE22197}" srcOrd="8" destOrd="0" presId="urn:microsoft.com/office/officeart/2005/8/layout/hProcess7#1"/>
    <dgm:cxn modelId="{82764442-41C7-49C5-8A99-5A017E212490}" type="presParOf" srcId="{4D9AF8C1-DEF7-41D0-9F97-D48BFFE22197}" destId="{2C662938-91B0-45C2-8166-E7E91C261682}" srcOrd="0" destOrd="0" presId="urn:microsoft.com/office/officeart/2005/8/layout/hProcess7#1"/>
    <dgm:cxn modelId="{1ED16D06-E6A4-4614-98F2-43792AB1B679}" type="presParOf" srcId="{4D9AF8C1-DEF7-41D0-9F97-D48BFFE22197}" destId="{9AA1F57F-3179-4304-8E13-4E355B23180D}" srcOrd="1" destOrd="0" presId="urn:microsoft.com/office/officeart/2005/8/layout/hProcess7#1"/>
    <dgm:cxn modelId="{F9E9050F-1EBE-4583-B38B-71A57CC2C6FD}" type="presParOf" srcId="{4D9AF8C1-DEF7-41D0-9F97-D48BFFE22197}" destId="{8EC92123-6F66-47D9-B23E-B4AF2607DCED}" srcOrd="2" destOrd="0" presId="urn:microsoft.com/office/officeart/2005/8/layout/hProcess7#1"/>
    <dgm:cxn modelId="{E3AE90EA-8BA6-4D14-AE68-4C342D31B094}" type="presParOf" srcId="{08224F86-C0E5-448E-B408-F545046880AE}" destId="{5FA0697D-AC16-4F73-8416-072A90AA1ABB}" srcOrd="9" destOrd="0" presId="urn:microsoft.com/office/officeart/2005/8/layout/hProcess7#1"/>
    <dgm:cxn modelId="{ED0E7279-77BE-49EE-88F3-6BD03A294895}" type="presParOf" srcId="{08224F86-C0E5-448E-B408-F545046880AE}" destId="{F91A53EE-EB5A-47EC-BCE7-EAE342EFC880}" srcOrd="10" destOrd="0" presId="urn:microsoft.com/office/officeart/2005/8/layout/hProcess7#1"/>
    <dgm:cxn modelId="{1D7AABC3-821B-4030-95AB-893A293BFBF5}" type="presParOf" srcId="{F91A53EE-EB5A-47EC-BCE7-EAE342EFC880}" destId="{0571EB91-1C34-48C6-B7A0-F8699D1D76E9}" srcOrd="0" destOrd="0" presId="urn:microsoft.com/office/officeart/2005/8/layout/hProcess7#1"/>
    <dgm:cxn modelId="{50514737-0350-42E9-8899-962AC575682D}" type="presParOf" srcId="{F91A53EE-EB5A-47EC-BCE7-EAE342EFC880}" destId="{A1DD6F22-CFDC-40E4-A1EE-F748873CA1B2}" srcOrd="1" destOrd="0" presId="urn:microsoft.com/office/officeart/2005/8/layout/hProcess7#1"/>
    <dgm:cxn modelId="{AA734984-58B0-480A-BE85-917F6DC5E4FC}" type="presParOf" srcId="{F91A53EE-EB5A-47EC-BCE7-EAE342EFC880}" destId="{9BDA18B3-E49D-49D1-BA39-75B9CA4F67FD}" srcOrd="2" destOrd="0" presId="urn:microsoft.com/office/officeart/2005/8/layout/hProcess7#1"/>
    <dgm:cxn modelId="{4B0C7DF4-E79D-42F6-B171-6FDDFAF1D42A}" type="presParOf" srcId="{08224F86-C0E5-448E-B408-F545046880AE}" destId="{D4D2498C-3D22-4C25-8A8F-A4C811963EED}" srcOrd="11" destOrd="0" presId="urn:microsoft.com/office/officeart/2005/8/layout/hProcess7#1"/>
    <dgm:cxn modelId="{490AE574-6B5A-4D14-8F6E-A77EED672432}" type="presParOf" srcId="{08224F86-C0E5-448E-B408-F545046880AE}" destId="{B41CBB09-7099-47B4-BE3B-498A973E5006}" srcOrd="12" destOrd="0" presId="urn:microsoft.com/office/officeart/2005/8/layout/hProcess7#1"/>
    <dgm:cxn modelId="{024F4F7A-D6AC-4DC1-AC92-2C91DA1E08FB}" type="presParOf" srcId="{B41CBB09-7099-47B4-BE3B-498A973E5006}" destId="{5E83FC0F-5E84-466C-98E0-EC6A537DDFF9}" srcOrd="0" destOrd="0" presId="urn:microsoft.com/office/officeart/2005/8/layout/hProcess7#1"/>
    <dgm:cxn modelId="{EB29390F-DC14-4915-A5A6-F3FF444F0BA7}" type="presParOf" srcId="{B41CBB09-7099-47B4-BE3B-498A973E5006}" destId="{B33CCDC3-E777-4FB9-9611-0EE5E4A208D3}" srcOrd="1" destOrd="0" presId="urn:microsoft.com/office/officeart/2005/8/layout/hProcess7#1"/>
  </dgm:cxnLst>
  <dgm:bg>
    <a:solidFill>
      <a:srgbClr val="92D05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2295F66-6C03-462D-9B95-8A124B7D9B70}"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ru-RU"/>
        </a:p>
      </dgm:t>
    </dgm:pt>
    <dgm:pt modelId="{97583EB8-A963-4607-ADC6-4249F7DEED99}">
      <dgm:prSet phldrT="[Текст]"/>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a:t>ПРОФОРИЕНТАЦИЯ И ОТБОР</a:t>
          </a:r>
        </a:p>
        <a:p>
          <a:pPr defTabSz="755650">
            <a:lnSpc>
              <a:spcPct val="90000"/>
            </a:lnSpc>
            <a:spcBef>
              <a:spcPct val="0"/>
            </a:spcBef>
            <a:spcAft>
              <a:spcPct val="35000"/>
            </a:spcAft>
          </a:pPr>
          <a:endParaRPr lang="ru-RU" dirty="0"/>
        </a:p>
      </dgm:t>
    </dgm:pt>
    <dgm:pt modelId="{F6E1CF73-029F-49F5-8D35-E8FA4EECCCBD}" type="parTrans" cxnId="{2EEA06CD-20EC-40A5-817E-601B2343D585}">
      <dgm:prSet/>
      <dgm:spPr/>
      <dgm:t>
        <a:bodyPr/>
        <a:lstStyle/>
        <a:p>
          <a:endParaRPr lang="ru-RU"/>
        </a:p>
      </dgm:t>
    </dgm:pt>
    <dgm:pt modelId="{2FB6F300-E185-47FF-BF3F-A2F1762BEC8E}" type="sibTrans" cxnId="{2EEA06CD-20EC-40A5-817E-601B2343D585}">
      <dgm:prSet/>
      <dgm:spPr/>
      <dgm:t>
        <a:bodyPr/>
        <a:lstStyle/>
        <a:p>
          <a:endParaRPr lang="ru-RU"/>
        </a:p>
      </dgm:t>
    </dgm:pt>
    <dgm:pt modelId="{092262B8-ABC0-4E33-9470-1527A2C5CFC6}">
      <dgm:prSet phldrT="[Текст]"/>
      <dgm:spPr/>
      <dgm:t>
        <a:bodyPr/>
        <a:lstStyle/>
        <a:p>
          <a:endParaRPr lang="ru-RU" dirty="0"/>
        </a:p>
      </dgm:t>
    </dgm:pt>
    <dgm:pt modelId="{F20CF820-9C97-4DDC-861B-18092D389A0A}" type="parTrans" cxnId="{3C9A2011-1CD5-4313-B945-2795F777FA3F}">
      <dgm:prSet/>
      <dgm:spPr/>
      <dgm:t>
        <a:bodyPr/>
        <a:lstStyle/>
        <a:p>
          <a:endParaRPr lang="ru-RU"/>
        </a:p>
      </dgm:t>
    </dgm:pt>
    <dgm:pt modelId="{DCF1D52A-0E5B-4246-96ED-CC7D12D43A4B}" type="sibTrans" cxnId="{3C9A2011-1CD5-4313-B945-2795F777FA3F}">
      <dgm:prSet/>
      <dgm:spPr/>
      <dgm:t>
        <a:bodyPr/>
        <a:lstStyle/>
        <a:p>
          <a:endParaRPr lang="ru-RU"/>
        </a:p>
      </dgm:t>
    </dgm:pt>
    <dgm:pt modelId="{B8E4345E-C0CA-43E6-832D-262DE38E4E00}">
      <dgm:prSet phldrT="[Текст]"/>
      <dgm:spPr/>
      <dgm:t>
        <a:bodyPr/>
        <a:lstStyle/>
        <a:p>
          <a:r>
            <a:rPr lang="ru-RU" dirty="0"/>
            <a:t>ОБУЧЕНИЕ</a:t>
          </a:r>
        </a:p>
      </dgm:t>
    </dgm:pt>
    <dgm:pt modelId="{1D703D50-7B9C-4C7D-9D58-BAA54A9DFD34}" type="parTrans" cxnId="{AB84D2C1-A738-472B-A534-9497216E45CD}">
      <dgm:prSet/>
      <dgm:spPr/>
      <dgm:t>
        <a:bodyPr/>
        <a:lstStyle/>
        <a:p>
          <a:endParaRPr lang="ru-RU"/>
        </a:p>
      </dgm:t>
    </dgm:pt>
    <dgm:pt modelId="{DFAFFB1B-352D-44C9-BCD6-15BBE488F4C7}" type="sibTrans" cxnId="{AB84D2C1-A738-472B-A534-9497216E45CD}">
      <dgm:prSet/>
      <dgm:spPr/>
      <dgm:t>
        <a:bodyPr/>
        <a:lstStyle/>
        <a:p>
          <a:endParaRPr lang="ru-RU"/>
        </a:p>
      </dgm:t>
    </dgm:pt>
    <dgm:pt modelId="{D2DD38BF-874D-4D08-AD3B-7C93C75490DA}">
      <dgm:prSet phldrT="[Текст]"/>
      <dgm:spPr/>
      <dgm:t>
        <a:bodyPr/>
        <a:lstStyle/>
        <a:p>
          <a:r>
            <a:rPr lang="ru-RU" dirty="0"/>
            <a:t>Подготовка руководящих кадров имеет огромное значение для нормального функционирования и развития организации. Подготовка обусловлена необходимостью подготовки резерва взамен уходящих на пенсию, ростом организации, усложнением ее задач. Практика менеджмента свидетельствует, что далеко не каждый человек (примерно 1 из 10) имеет желание и способности к руководящей работе. </a:t>
          </a:r>
        </a:p>
      </dgm:t>
    </dgm:pt>
    <dgm:pt modelId="{200B555B-4EBB-4947-919F-E176034EB3EE}" type="parTrans" cxnId="{5004B14D-CA30-48BB-949E-5F3FF376A878}">
      <dgm:prSet/>
      <dgm:spPr/>
      <dgm:t>
        <a:bodyPr/>
        <a:lstStyle/>
        <a:p>
          <a:endParaRPr lang="ru-RU"/>
        </a:p>
      </dgm:t>
    </dgm:pt>
    <dgm:pt modelId="{55E97534-F7EE-489C-A37C-6E6D9D1DCCFA}" type="sibTrans" cxnId="{5004B14D-CA30-48BB-949E-5F3FF376A878}">
      <dgm:prSet/>
      <dgm:spPr/>
      <dgm:t>
        <a:bodyPr/>
        <a:lstStyle/>
        <a:p>
          <a:endParaRPr lang="ru-RU"/>
        </a:p>
      </dgm:t>
    </dgm:pt>
    <dgm:pt modelId="{597154DE-047B-41B6-A7CB-DB38013F99D8}">
      <dgm:prSet phldrT="[Текст]"/>
      <dgm:spPr/>
      <dgm:t>
        <a:bodyPr/>
        <a:lstStyle/>
        <a:p>
          <a:r>
            <a:rPr lang="ru-RU" dirty="0"/>
            <a:t>ПОДГОТОВКА РУКОВОДЯЩИХ КАДРОВ</a:t>
          </a:r>
        </a:p>
      </dgm:t>
    </dgm:pt>
    <dgm:pt modelId="{4AA23219-7F3C-4FE7-AECB-5BBBA5BE2955}" type="parTrans" cxnId="{CB1C2436-0894-4D01-9669-E417F0425040}">
      <dgm:prSet/>
      <dgm:spPr/>
      <dgm:t>
        <a:bodyPr/>
        <a:lstStyle/>
        <a:p>
          <a:endParaRPr lang="ru-RU"/>
        </a:p>
      </dgm:t>
    </dgm:pt>
    <dgm:pt modelId="{E4E81667-D9D0-4986-A44D-97E2FC68A28D}" type="sibTrans" cxnId="{CB1C2436-0894-4D01-9669-E417F0425040}">
      <dgm:prSet/>
      <dgm:spPr/>
      <dgm:t>
        <a:bodyPr/>
        <a:lstStyle/>
        <a:p>
          <a:endParaRPr lang="ru-RU"/>
        </a:p>
      </dgm:t>
    </dgm:pt>
    <dgm:pt modelId="{A58886FC-B535-4DDF-9013-A07BA983D762}">
      <dgm:prSet phldrT="[Текст]"/>
      <dgm:spPr/>
      <dgm:t>
        <a:bodyPr/>
        <a:lstStyle/>
        <a:p>
          <a:r>
            <a:rPr lang="ru-RU" dirty="0"/>
            <a:t>ОЦЕНКА ТРУДОВОЙ ДЕЯТЕЛЬНОСТИ</a:t>
          </a:r>
        </a:p>
      </dgm:t>
    </dgm:pt>
    <dgm:pt modelId="{9E213F6C-6F81-4A9A-94FD-DF1D94199B3C}" type="parTrans" cxnId="{6A57D226-B2C6-4476-98FF-A31078148EEA}">
      <dgm:prSet/>
      <dgm:spPr/>
      <dgm:t>
        <a:bodyPr/>
        <a:lstStyle/>
        <a:p>
          <a:endParaRPr lang="ru-RU"/>
        </a:p>
      </dgm:t>
    </dgm:pt>
    <dgm:pt modelId="{52491115-65CD-4962-8A58-7519D6A20674}" type="sibTrans" cxnId="{6A57D226-B2C6-4476-98FF-A31078148EEA}">
      <dgm:prSet/>
      <dgm:spPr/>
      <dgm:t>
        <a:bodyPr/>
        <a:lstStyle/>
        <a:p>
          <a:endParaRPr lang="ru-RU"/>
        </a:p>
      </dgm:t>
    </dgm:pt>
    <dgm:pt modelId="{8867361F-96C2-4F25-84A9-91561A8076AD}">
      <dgm:prSet phldrT="[Текст]"/>
      <dgm:spPr/>
      <dgm:t>
        <a:bodyPr/>
        <a:lstStyle/>
        <a:p>
          <a:r>
            <a:rPr lang="ru-RU" dirty="0"/>
            <a:t>Технические и технологические инновации требуют постоянного переобучения кадров. Исследователи выделяют 2 современные основные модели подготовки рабочих кадров: обучение без отрыва от работы (теоретический курс в колледжах, университетах, также внутриорганизационные курсы, переподготовка на рабочем месте); обучение с отрывом от работы (в специализированных профессионально-технических заведениях и центрах подготовки кадров).</a:t>
          </a:r>
        </a:p>
      </dgm:t>
    </dgm:pt>
    <dgm:pt modelId="{BECC4155-C81B-45C9-AFC4-DBBBC2ABD3EF}" type="sibTrans" cxnId="{B18C295B-F84C-4096-B919-707BA6F9ABBB}">
      <dgm:prSet/>
      <dgm:spPr/>
      <dgm:t>
        <a:bodyPr/>
        <a:lstStyle/>
        <a:p>
          <a:endParaRPr lang="ru-RU"/>
        </a:p>
      </dgm:t>
    </dgm:pt>
    <dgm:pt modelId="{6F02BAE2-4928-43D2-9A44-4C37F789E29A}" type="parTrans" cxnId="{B18C295B-F84C-4096-B919-707BA6F9ABBB}">
      <dgm:prSet/>
      <dgm:spPr/>
      <dgm:t>
        <a:bodyPr/>
        <a:lstStyle/>
        <a:p>
          <a:endParaRPr lang="ru-RU"/>
        </a:p>
      </dgm:t>
    </dgm:pt>
    <dgm:pt modelId="{F95C2FB8-B782-4A87-9BB9-66CEC765CF3E}">
      <dgm:prSet/>
      <dgm:spPr/>
      <dgm:t>
        <a:bodyPr/>
        <a:lstStyle/>
        <a:p>
          <a:r>
            <a:rPr lang="ru-RU" dirty="0"/>
            <a:t>Цели профориентации состоят в том, чтобы уменьшить стартовые издержки и дать возможность новому работнику быстрее достичь общих стандартов выполнения работы, снизить чувство озабоченности и неопределенности, быстрее достичь чувства удовлетворенности работой.</a:t>
          </a:r>
        </a:p>
      </dgm:t>
    </dgm:pt>
    <dgm:pt modelId="{614B6791-4CDA-4DD1-8093-078C6B2FF944}" type="parTrans" cxnId="{26F08C49-D7B6-4A6A-A9D6-EA445B46BE15}">
      <dgm:prSet/>
      <dgm:spPr/>
      <dgm:t>
        <a:bodyPr/>
        <a:lstStyle/>
        <a:p>
          <a:endParaRPr lang="ru-RU"/>
        </a:p>
      </dgm:t>
    </dgm:pt>
    <dgm:pt modelId="{F00BA938-3E97-4370-BED3-50C091C344ED}" type="sibTrans" cxnId="{26F08C49-D7B6-4A6A-A9D6-EA445B46BE15}">
      <dgm:prSet/>
      <dgm:spPr/>
      <dgm:t>
        <a:bodyPr/>
        <a:lstStyle/>
        <a:p>
          <a:endParaRPr lang="ru-RU"/>
        </a:p>
      </dgm:t>
    </dgm:pt>
    <dgm:pt modelId="{AB115DFA-12CE-4125-B843-4173074B5F56}">
      <dgm:prSet custT="1"/>
      <dgm:spPr/>
      <dgm:t>
        <a:bodyPr/>
        <a:lstStyle/>
        <a:p>
          <a:r>
            <a:rPr lang="ru-RU" sz="1000" dirty="0"/>
            <a:t>Оценка результатов деятельности служит 3 целям: административной, информационной и мотивационной.</a:t>
          </a:r>
        </a:p>
      </dgm:t>
    </dgm:pt>
    <dgm:pt modelId="{8F57C1FC-ED0C-49FA-937F-3C4DA8D2ACBA}" type="parTrans" cxnId="{B32A4335-1F51-4EF7-A8D6-4E1F694710C4}">
      <dgm:prSet/>
      <dgm:spPr/>
      <dgm:t>
        <a:bodyPr/>
        <a:lstStyle/>
        <a:p>
          <a:endParaRPr lang="ru-RU"/>
        </a:p>
      </dgm:t>
    </dgm:pt>
    <dgm:pt modelId="{8ED92F41-B046-4603-A20D-E7888B0C0C21}" type="sibTrans" cxnId="{B32A4335-1F51-4EF7-A8D6-4E1F694710C4}">
      <dgm:prSet/>
      <dgm:spPr/>
      <dgm:t>
        <a:bodyPr/>
        <a:lstStyle/>
        <a:p>
          <a:endParaRPr lang="ru-RU"/>
        </a:p>
      </dgm:t>
    </dgm:pt>
    <dgm:pt modelId="{FA6218E4-A177-4C32-929C-1B881452731E}">
      <dgm:prSet custT="1"/>
      <dgm:spPr/>
      <dgm:t>
        <a:bodyPr/>
        <a:lstStyle/>
        <a:p>
          <a:r>
            <a:rPr lang="ru-RU" sz="1000" dirty="0"/>
            <a:t>Административные функции: повышение и понижение по службе, перевод, прекращение трудового договора.</a:t>
          </a:r>
        </a:p>
      </dgm:t>
    </dgm:pt>
    <dgm:pt modelId="{AD772794-C0AC-449C-8D78-0CCF7882B477}" type="parTrans" cxnId="{371AE084-90A4-4BAF-AD84-2EAB3FE8F3F3}">
      <dgm:prSet/>
      <dgm:spPr/>
      <dgm:t>
        <a:bodyPr/>
        <a:lstStyle/>
        <a:p>
          <a:endParaRPr lang="ru-RU"/>
        </a:p>
      </dgm:t>
    </dgm:pt>
    <dgm:pt modelId="{FBE590E0-9F4C-4ACC-9826-E3E8F42542B6}" type="sibTrans" cxnId="{371AE084-90A4-4BAF-AD84-2EAB3FE8F3F3}">
      <dgm:prSet/>
      <dgm:spPr/>
      <dgm:t>
        <a:bodyPr/>
        <a:lstStyle/>
        <a:p>
          <a:endParaRPr lang="ru-RU"/>
        </a:p>
      </dgm:t>
    </dgm:pt>
    <dgm:pt modelId="{62E1B419-FD8E-4332-973D-C46C639ACC0C}">
      <dgm:prSet custT="1"/>
      <dgm:spPr/>
      <dgm:t>
        <a:bodyPr/>
        <a:lstStyle/>
        <a:p>
          <a:r>
            <a:rPr lang="ru-RU" sz="1000" dirty="0"/>
            <a:t>Информационные функции: информирование работников об относительном уровне их работы. </a:t>
          </a:r>
        </a:p>
      </dgm:t>
    </dgm:pt>
    <dgm:pt modelId="{45360209-5948-47B6-B006-917B99217EC9}" type="parTrans" cxnId="{681E94D3-C329-49D8-BBB0-4BFCB01AD834}">
      <dgm:prSet/>
      <dgm:spPr/>
      <dgm:t>
        <a:bodyPr/>
        <a:lstStyle/>
        <a:p>
          <a:endParaRPr lang="ru-RU"/>
        </a:p>
      </dgm:t>
    </dgm:pt>
    <dgm:pt modelId="{0745A311-65FC-4216-97BF-9C9864525012}" type="sibTrans" cxnId="{681E94D3-C329-49D8-BBB0-4BFCB01AD834}">
      <dgm:prSet/>
      <dgm:spPr/>
      <dgm:t>
        <a:bodyPr/>
        <a:lstStyle/>
        <a:p>
          <a:endParaRPr lang="ru-RU"/>
        </a:p>
      </dgm:t>
    </dgm:pt>
    <dgm:pt modelId="{9AAC2EE5-09FB-46A5-B8DD-C62540D06802}">
      <dgm:prSet custT="1"/>
      <dgm:spPr/>
      <dgm:t>
        <a:bodyPr/>
        <a:lstStyle/>
        <a:p>
          <a:r>
            <a:rPr lang="ru-RU" sz="1000" dirty="0"/>
            <a:t>Мотивационные функции: определив сильных, организация может должным образом вознаградить их.</a:t>
          </a:r>
        </a:p>
      </dgm:t>
    </dgm:pt>
    <dgm:pt modelId="{C9A3DD8B-651A-4D18-92EB-4F2C9624D549}" type="parTrans" cxnId="{44994D89-0AE2-48E5-9072-60CE3FED1B42}">
      <dgm:prSet/>
      <dgm:spPr/>
      <dgm:t>
        <a:bodyPr/>
        <a:lstStyle/>
        <a:p>
          <a:endParaRPr lang="ru-RU"/>
        </a:p>
      </dgm:t>
    </dgm:pt>
    <dgm:pt modelId="{1F3E0B4B-3904-48B6-BF61-FBE120863637}" type="sibTrans" cxnId="{44994D89-0AE2-48E5-9072-60CE3FED1B42}">
      <dgm:prSet/>
      <dgm:spPr/>
      <dgm:t>
        <a:bodyPr/>
        <a:lstStyle/>
        <a:p>
          <a:endParaRPr lang="ru-RU"/>
        </a:p>
      </dgm:t>
    </dgm:pt>
    <dgm:pt modelId="{63D6AF95-EF46-47BF-AD50-8D2D007E8D61}" type="pres">
      <dgm:prSet presAssocID="{02295F66-6C03-462D-9B95-8A124B7D9B70}" presName="Name0" presStyleCnt="0">
        <dgm:presLayoutVars>
          <dgm:chMax val="5"/>
          <dgm:chPref val="5"/>
          <dgm:dir/>
          <dgm:animLvl val="lvl"/>
        </dgm:presLayoutVars>
      </dgm:prSet>
      <dgm:spPr/>
    </dgm:pt>
    <dgm:pt modelId="{2F47C93A-3450-4A07-B0CD-B05F7A056310}" type="pres">
      <dgm:prSet presAssocID="{97583EB8-A963-4607-ADC6-4249F7DEED99}" presName="parentText1" presStyleLbl="node1" presStyleIdx="0" presStyleCnt="4">
        <dgm:presLayoutVars>
          <dgm:chMax/>
          <dgm:chPref val="3"/>
          <dgm:bulletEnabled val="1"/>
        </dgm:presLayoutVars>
      </dgm:prSet>
      <dgm:spPr/>
    </dgm:pt>
    <dgm:pt modelId="{16DF6C2C-D4AD-4591-B7F9-766730F2860A}" type="pres">
      <dgm:prSet presAssocID="{97583EB8-A963-4607-ADC6-4249F7DEED99}" presName="childText1" presStyleLbl="solidAlignAcc1" presStyleIdx="0" presStyleCnt="4">
        <dgm:presLayoutVars>
          <dgm:chMax val="0"/>
          <dgm:chPref val="0"/>
          <dgm:bulletEnabled val="1"/>
        </dgm:presLayoutVars>
      </dgm:prSet>
      <dgm:spPr/>
    </dgm:pt>
    <dgm:pt modelId="{31FFFCC4-1852-4ED9-BA45-DB8893815F48}" type="pres">
      <dgm:prSet presAssocID="{B8E4345E-C0CA-43E6-832D-262DE38E4E00}" presName="parentText2" presStyleLbl="node1" presStyleIdx="1" presStyleCnt="4">
        <dgm:presLayoutVars>
          <dgm:chMax/>
          <dgm:chPref val="3"/>
          <dgm:bulletEnabled val="1"/>
        </dgm:presLayoutVars>
      </dgm:prSet>
      <dgm:spPr/>
    </dgm:pt>
    <dgm:pt modelId="{17F512F0-B29B-402F-8441-97BF4156C9BD}" type="pres">
      <dgm:prSet presAssocID="{B8E4345E-C0CA-43E6-832D-262DE38E4E00}" presName="childText2" presStyleLbl="solidAlignAcc1" presStyleIdx="1" presStyleCnt="4">
        <dgm:presLayoutVars>
          <dgm:chMax val="0"/>
          <dgm:chPref val="0"/>
          <dgm:bulletEnabled val="1"/>
        </dgm:presLayoutVars>
      </dgm:prSet>
      <dgm:spPr/>
    </dgm:pt>
    <dgm:pt modelId="{B7CE6E1E-170A-4BB0-B610-5E0C8DF67058}" type="pres">
      <dgm:prSet presAssocID="{A58886FC-B535-4DDF-9013-A07BA983D762}" presName="parentText3" presStyleLbl="node1" presStyleIdx="2" presStyleCnt="4">
        <dgm:presLayoutVars>
          <dgm:chMax/>
          <dgm:chPref val="3"/>
          <dgm:bulletEnabled val="1"/>
        </dgm:presLayoutVars>
      </dgm:prSet>
      <dgm:spPr/>
    </dgm:pt>
    <dgm:pt modelId="{11CBE778-15FA-49C7-99F2-717879E3045A}" type="pres">
      <dgm:prSet presAssocID="{A58886FC-B535-4DDF-9013-A07BA983D762}" presName="childText3" presStyleLbl="solidAlignAcc1" presStyleIdx="2" presStyleCnt="4">
        <dgm:presLayoutVars>
          <dgm:chMax val="0"/>
          <dgm:chPref val="0"/>
          <dgm:bulletEnabled val="1"/>
        </dgm:presLayoutVars>
      </dgm:prSet>
      <dgm:spPr/>
    </dgm:pt>
    <dgm:pt modelId="{5B61E3C3-984B-48F3-AFAF-1BACAB3D3950}" type="pres">
      <dgm:prSet presAssocID="{597154DE-047B-41B6-A7CB-DB38013F99D8}" presName="parentText4" presStyleLbl="node1" presStyleIdx="3" presStyleCnt="4">
        <dgm:presLayoutVars>
          <dgm:chMax/>
          <dgm:chPref val="3"/>
          <dgm:bulletEnabled val="1"/>
        </dgm:presLayoutVars>
      </dgm:prSet>
      <dgm:spPr/>
    </dgm:pt>
    <dgm:pt modelId="{1D0A97AF-C658-4E3F-9E5C-5714127ACAF8}" type="pres">
      <dgm:prSet presAssocID="{597154DE-047B-41B6-A7CB-DB38013F99D8}" presName="childText4" presStyleLbl="solidAlignAcc1" presStyleIdx="3" presStyleCnt="4">
        <dgm:presLayoutVars>
          <dgm:chMax val="0"/>
          <dgm:chPref val="0"/>
          <dgm:bulletEnabled val="1"/>
        </dgm:presLayoutVars>
      </dgm:prSet>
      <dgm:spPr/>
    </dgm:pt>
  </dgm:ptLst>
  <dgm:cxnLst>
    <dgm:cxn modelId="{3C9A2011-1CD5-4313-B945-2795F777FA3F}" srcId="{97583EB8-A963-4607-ADC6-4249F7DEED99}" destId="{092262B8-ABC0-4E33-9470-1527A2C5CFC6}" srcOrd="0" destOrd="0" parTransId="{F20CF820-9C97-4DDC-861B-18092D389A0A}" sibTransId="{DCF1D52A-0E5B-4246-96ED-CC7D12D43A4B}"/>
    <dgm:cxn modelId="{6A57D226-B2C6-4476-98FF-A31078148EEA}" srcId="{02295F66-6C03-462D-9B95-8A124B7D9B70}" destId="{A58886FC-B535-4DDF-9013-A07BA983D762}" srcOrd="2" destOrd="0" parTransId="{9E213F6C-6F81-4A9A-94FD-DF1D94199B3C}" sibTransId="{52491115-65CD-4962-8A58-7519D6A20674}"/>
    <dgm:cxn modelId="{62E46B28-675F-428B-ADF3-11F835FD88F2}" type="presOf" srcId="{FA6218E4-A177-4C32-929C-1B881452731E}" destId="{11CBE778-15FA-49C7-99F2-717879E3045A}" srcOrd="0" destOrd="1" presId="urn:microsoft.com/office/officeart/2009/3/layout/IncreasingArrowsProcess"/>
    <dgm:cxn modelId="{11FDEC2F-CD26-4D89-90BA-3F485F32736E}" type="presOf" srcId="{02295F66-6C03-462D-9B95-8A124B7D9B70}" destId="{63D6AF95-EF46-47BF-AD50-8D2D007E8D61}" srcOrd="0" destOrd="0" presId="urn:microsoft.com/office/officeart/2009/3/layout/IncreasingArrowsProcess"/>
    <dgm:cxn modelId="{785C5D33-41FC-4AAB-9933-3E6F72A534F1}" type="presOf" srcId="{AB115DFA-12CE-4125-B843-4173074B5F56}" destId="{11CBE778-15FA-49C7-99F2-717879E3045A}" srcOrd="0" destOrd="0" presId="urn:microsoft.com/office/officeart/2009/3/layout/IncreasingArrowsProcess"/>
    <dgm:cxn modelId="{39526033-556E-498C-9658-6D25FAF8B112}" type="presOf" srcId="{D2DD38BF-874D-4D08-AD3B-7C93C75490DA}" destId="{1D0A97AF-C658-4E3F-9E5C-5714127ACAF8}" srcOrd="0" destOrd="0" presId="urn:microsoft.com/office/officeart/2009/3/layout/IncreasingArrowsProcess"/>
    <dgm:cxn modelId="{B32A4335-1F51-4EF7-A8D6-4E1F694710C4}" srcId="{A58886FC-B535-4DDF-9013-A07BA983D762}" destId="{AB115DFA-12CE-4125-B843-4173074B5F56}" srcOrd="0" destOrd="0" parTransId="{8F57C1FC-ED0C-49FA-937F-3C4DA8D2ACBA}" sibTransId="{8ED92F41-B046-4603-A20D-E7888B0C0C21}"/>
    <dgm:cxn modelId="{CB1C2436-0894-4D01-9669-E417F0425040}" srcId="{02295F66-6C03-462D-9B95-8A124B7D9B70}" destId="{597154DE-047B-41B6-A7CB-DB38013F99D8}" srcOrd="3" destOrd="0" parTransId="{4AA23219-7F3C-4FE7-AECB-5BBBA5BE2955}" sibTransId="{E4E81667-D9D0-4986-A44D-97E2FC68A28D}"/>
    <dgm:cxn modelId="{B18C295B-F84C-4096-B919-707BA6F9ABBB}" srcId="{B8E4345E-C0CA-43E6-832D-262DE38E4E00}" destId="{8867361F-96C2-4F25-84A9-91561A8076AD}" srcOrd="0" destOrd="0" parTransId="{6F02BAE2-4928-43D2-9A44-4C37F789E29A}" sibTransId="{BECC4155-C81B-45C9-AFC4-DBBBC2ABD3EF}"/>
    <dgm:cxn modelId="{1CADB847-ED2E-40AE-AF91-A2713EF778D8}" type="presOf" srcId="{B8E4345E-C0CA-43E6-832D-262DE38E4E00}" destId="{31FFFCC4-1852-4ED9-BA45-DB8893815F48}" srcOrd="0" destOrd="0" presId="urn:microsoft.com/office/officeart/2009/3/layout/IncreasingArrowsProcess"/>
    <dgm:cxn modelId="{26F08C49-D7B6-4A6A-A9D6-EA445B46BE15}" srcId="{97583EB8-A963-4607-ADC6-4249F7DEED99}" destId="{F95C2FB8-B782-4A87-9BB9-66CEC765CF3E}" srcOrd="1" destOrd="0" parTransId="{614B6791-4CDA-4DD1-8093-078C6B2FF944}" sibTransId="{F00BA938-3E97-4370-BED3-50C091C344ED}"/>
    <dgm:cxn modelId="{5004B14D-CA30-48BB-949E-5F3FF376A878}" srcId="{597154DE-047B-41B6-A7CB-DB38013F99D8}" destId="{D2DD38BF-874D-4D08-AD3B-7C93C75490DA}" srcOrd="0" destOrd="0" parTransId="{200B555B-4EBB-4947-919F-E176034EB3EE}" sibTransId="{55E97534-F7EE-489C-A37C-6E6D9D1DCCFA}"/>
    <dgm:cxn modelId="{0FA8EA56-90BC-4FB3-A63F-65B09102D2D4}" type="presOf" srcId="{F95C2FB8-B782-4A87-9BB9-66CEC765CF3E}" destId="{16DF6C2C-D4AD-4591-B7F9-766730F2860A}" srcOrd="0" destOrd="1" presId="urn:microsoft.com/office/officeart/2009/3/layout/IncreasingArrowsProcess"/>
    <dgm:cxn modelId="{371AE084-90A4-4BAF-AD84-2EAB3FE8F3F3}" srcId="{A58886FC-B535-4DDF-9013-A07BA983D762}" destId="{FA6218E4-A177-4C32-929C-1B881452731E}" srcOrd="1" destOrd="0" parTransId="{AD772794-C0AC-449C-8D78-0CCF7882B477}" sibTransId="{FBE590E0-9F4C-4ACC-9826-E3E8F42542B6}"/>
    <dgm:cxn modelId="{44994D89-0AE2-48E5-9072-60CE3FED1B42}" srcId="{A58886FC-B535-4DDF-9013-A07BA983D762}" destId="{9AAC2EE5-09FB-46A5-B8DD-C62540D06802}" srcOrd="3" destOrd="0" parTransId="{C9A3DD8B-651A-4D18-92EB-4F2C9624D549}" sibTransId="{1F3E0B4B-3904-48B6-BF61-FBE120863637}"/>
    <dgm:cxn modelId="{C4098CBD-3D0F-40FD-983E-9A61DA5E90DE}" type="presOf" srcId="{97583EB8-A963-4607-ADC6-4249F7DEED99}" destId="{2F47C93A-3450-4A07-B0CD-B05F7A056310}" srcOrd="0" destOrd="0" presId="urn:microsoft.com/office/officeart/2009/3/layout/IncreasingArrowsProcess"/>
    <dgm:cxn modelId="{AB84D2C1-A738-472B-A534-9497216E45CD}" srcId="{02295F66-6C03-462D-9B95-8A124B7D9B70}" destId="{B8E4345E-C0CA-43E6-832D-262DE38E4E00}" srcOrd="1" destOrd="0" parTransId="{1D703D50-7B9C-4C7D-9D58-BAA54A9DFD34}" sibTransId="{DFAFFB1B-352D-44C9-BCD6-15BBE488F4C7}"/>
    <dgm:cxn modelId="{66BFD0C3-0136-40A1-A70B-AC2AAB9A254E}" type="presOf" srcId="{62E1B419-FD8E-4332-973D-C46C639ACC0C}" destId="{11CBE778-15FA-49C7-99F2-717879E3045A}" srcOrd="0" destOrd="2" presId="urn:microsoft.com/office/officeart/2009/3/layout/IncreasingArrowsProcess"/>
    <dgm:cxn modelId="{2EEA06CD-20EC-40A5-817E-601B2343D585}" srcId="{02295F66-6C03-462D-9B95-8A124B7D9B70}" destId="{97583EB8-A963-4607-ADC6-4249F7DEED99}" srcOrd="0" destOrd="0" parTransId="{F6E1CF73-029F-49F5-8D35-E8FA4EECCCBD}" sibTransId="{2FB6F300-E185-47FF-BF3F-A2F1762BEC8E}"/>
    <dgm:cxn modelId="{E35D99CE-20A0-401B-8E79-DF65FD960C28}" type="presOf" srcId="{A58886FC-B535-4DDF-9013-A07BA983D762}" destId="{B7CE6E1E-170A-4BB0-B610-5E0C8DF67058}" srcOrd="0" destOrd="0" presId="urn:microsoft.com/office/officeart/2009/3/layout/IncreasingArrowsProcess"/>
    <dgm:cxn modelId="{681E94D3-C329-49D8-BBB0-4BFCB01AD834}" srcId="{A58886FC-B535-4DDF-9013-A07BA983D762}" destId="{62E1B419-FD8E-4332-973D-C46C639ACC0C}" srcOrd="2" destOrd="0" parTransId="{45360209-5948-47B6-B006-917B99217EC9}" sibTransId="{0745A311-65FC-4216-97BF-9C9864525012}"/>
    <dgm:cxn modelId="{8A4F9FD6-5150-4858-9CED-0F8B86004120}" type="presOf" srcId="{092262B8-ABC0-4E33-9470-1527A2C5CFC6}" destId="{16DF6C2C-D4AD-4591-B7F9-766730F2860A}" srcOrd="0" destOrd="0" presId="urn:microsoft.com/office/officeart/2009/3/layout/IncreasingArrowsProcess"/>
    <dgm:cxn modelId="{9339F5E0-0285-4ECD-A026-349D7A524108}" type="presOf" srcId="{8867361F-96C2-4F25-84A9-91561A8076AD}" destId="{17F512F0-B29B-402F-8441-97BF4156C9BD}" srcOrd="0" destOrd="0" presId="urn:microsoft.com/office/officeart/2009/3/layout/IncreasingArrowsProcess"/>
    <dgm:cxn modelId="{1E7EC6EA-10C1-42C9-BD1A-6541FB8D96C1}" type="presOf" srcId="{9AAC2EE5-09FB-46A5-B8DD-C62540D06802}" destId="{11CBE778-15FA-49C7-99F2-717879E3045A}" srcOrd="0" destOrd="3" presId="urn:microsoft.com/office/officeart/2009/3/layout/IncreasingArrowsProcess"/>
    <dgm:cxn modelId="{E4AF5DF1-F758-410D-BFA5-C9E2BD0E1F70}" type="presOf" srcId="{597154DE-047B-41B6-A7CB-DB38013F99D8}" destId="{5B61E3C3-984B-48F3-AFAF-1BACAB3D3950}" srcOrd="0" destOrd="0" presId="urn:microsoft.com/office/officeart/2009/3/layout/IncreasingArrowsProcess"/>
    <dgm:cxn modelId="{BF85C0B2-318B-4399-AD38-80EF7FFCD02C}" type="presParOf" srcId="{63D6AF95-EF46-47BF-AD50-8D2D007E8D61}" destId="{2F47C93A-3450-4A07-B0CD-B05F7A056310}" srcOrd="0" destOrd="0" presId="urn:microsoft.com/office/officeart/2009/3/layout/IncreasingArrowsProcess"/>
    <dgm:cxn modelId="{3A7F112F-F078-45B3-AD01-8917D707B4CD}" type="presParOf" srcId="{63D6AF95-EF46-47BF-AD50-8D2D007E8D61}" destId="{16DF6C2C-D4AD-4591-B7F9-766730F2860A}" srcOrd="1" destOrd="0" presId="urn:microsoft.com/office/officeart/2009/3/layout/IncreasingArrowsProcess"/>
    <dgm:cxn modelId="{4952F99D-E8C2-4666-AD84-4059EA8A9AA2}" type="presParOf" srcId="{63D6AF95-EF46-47BF-AD50-8D2D007E8D61}" destId="{31FFFCC4-1852-4ED9-BA45-DB8893815F48}" srcOrd="2" destOrd="0" presId="urn:microsoft.com/office/officeart/2009/3/layout/IncreasingArrowsProcess"/>
    <dgm:cxn modelId="{334E39E9-1762-4F39-BFAE-62BCB353B26E}" type="presParOf" srcId="{63D6AF95-EF46-47BF-AD50-8D2D007E8D61}" destId="{17F512F0-B29B-402F-8441-97BF4156C9BD}" srcOrd="3" destOrd="0" presId="urn:microsoft.com/office/officeart/2009/3/layout/IncreasingArrowsProcess"/>
    <dgm:cxn modelId="{76606C94-8E77-431F-BC35-F231699B0506}" type="presParOf" srcId="{63D6AF95-EF46-47BF-AD50-8D2D007E8D61}" destId="{B7CE6E1E-170A-4BB0-B610-5E0C8DF67058}" srcOrd="4" destOrd="0" presId="urn:microsoft.com/office/officeart/2009/3/layout/IncreasingArrowsProcess"/>
    <dgm:cxn modelId="{947E6034-3B10-40AE-8DAE-0AA5C48B97C7}" type="presParOf" srcId="{63D6AF95-EF46-47BF-AD50-8D2D007E8D61}" destId="{11CBE778-15FA-49C7-99F2-717879E3045A}" srcOrd="5" destOrd="0" presId="urn:microsoft.com/office/officeart/2009/3/layout/IncreasingArrowsProcess"/>
    <dgm:cxn modelId="{2BF7D4DE-DF53-41EB-A16B-43C93D1C53FC}" type="presParOf" srcId="{63D6AF95-EF46-47BF-AD50-8D2D007E8D61}" destId="{5B61E3C3-984B-48F3-AFAF-1BACAB3D3950}" srcOrd="6" destOrd="0" presId="urn:microsoft.com/office/officeart/2009/3/layout/IncreasingArrowsProcess"/>
    <dgm:cxn modelId="{8445B594-8FFC-4CDB-8572-7CEA78A9C570}" type="presParOf" srcId="{63D6AF95-EF46-47BF-AD50-8D2D007E8D61}" destId="{1D0A97AF-C658-4E3F-9E5C-5714127ACAF8}"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D2735B-32AF-4C6F-B89D-69C7BDE075BE}"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ru-RU"/>
        </a:p>
      </dgm:t>
    </dgm:pt>
    <dgm:pt modelId="{B0364200-739D-45A1-B8CE-88ECD8666D9E}">
      <dgm:prSet phldrT="[Текст]"/>
      <dgm:spPr/>
      <dgm:t>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ru-RU"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социальные</a:t>
          </a:r>
        </a:p>
      </dgm:t>
    </dgm:pt>
    <dgm:pt modelId="{BB5D3990-F9B1-4E65-BCD7-61FE331DBE80}" type="parTrans" cxnId="{9617C77B-A81B-4453-8512-8EA8A39586B0}">
      <dgm:prSet/>
      <dgm:spPr/>
      <dgm:t>
        <a:bodyPr/>
        <a:lstStyle/>
        <a:p>
          <a:endParaRPr lang="ru-RU"/>
        </a:p>
      </dgm:t>
    </dgm:pt>
    <dgm:pt modelId="{802F71DC-B68B-4912-9A53-0B9796B9351E}" type="sibTrans" cxnId="{9617C77B-A81B-4453-8512-8EA8A39586B0}">
      <dgm:prSet/>
      <dgm:spPr/>
      <dgm:t>
        <a:bodyPr/>
        <a:lstStyle/>
        <a:p>
          <a:endParaRPr lang="ru-RU"/>
        </a:p>
      </dgm:t>
    </dgm:pt>
    <dgm:pt modelId="{17DD87FE-A7BD-4BBE-9C73-242BBE32DBD3}">
      <dgm:prSet phldrT="[Текст]"/>
      <dgm:spPr/>
      <dgm:t>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ru-RU"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экономические</a:t>
          </a:r>
        </a:p>
      </dgm:t>
    </dgm:pt>
    <dgm:pt modelId="{B037741E-81DD-4B0A-AD52-B41ADA13C103}" type="parTrans" cxnId="{08874797-DF7B-466F-8F09-0ED2F14A9620}">
      <dgm:prSet/>
      <dgm:spPr/>
      <dgm:t>
        <a:bodyPr/>
        <a:lstStyle/>
        <a:p>
          <a:endParaRPr lang="ru-RU"/>
        </a:p>
      </dgm:t>
    </dgm:pt>
    <dgm:pt modelId="{B0A64C41-D7BC-4259-AA70-545DC2D9DF7A}" type="sibTrans" cxnId="{08874797-DF7B-466F-8F09-0ED2F14A9620}">
      <dgm:prSet/>
      <dgm:spPr/>
      <dgm:t>
        <a:bodyPr/>
        <a:lstStyle/>
        <a:p>
          <a:endParaRPr lang="ru-RU"/>
        </a:p>
      </dgm:t>
    </dgm:pt>
    <dgm:pt modelId="{6EC88C7C-04F3-4C2F-8E04-0E80910ED2C4}">
      <dgm:prSet phldrT="[Текст]"/>
      <dgm:spPr/>
      <dgm:t>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ru-RU"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организационные</a:t>
          </a:r>
        </a:p>
      </dgm:t>
    </dgm:pt>
    <dgm:pt modelId="{6BED9572-FD5E-4B68-9C18-D6843C9CE5DB}" type="parTrans" cxnId="{53AD7271-6F90-4403-8E49-78AEB69EF44A}">
      <dgm:prSet/>
      <dgm:spPr/>
      <dgm:t>
        <a:bodyPr/>
        <a:lstStyle/>
        <a:p>
          <a:endParaRPr lang="ru-RU"/>
        </a:p>
      </dgm:t>
    </dgm:pt>
    <dgm:pt modelId="{0E9A3C3B-4902-44B1-8493-C0A415DE6064}" type="sibTrans" cxnId="{53AD7271-6F90-4403-8E49-78AEB69EF44A}">
      <dgm:prSet/>
      <dgm:spPr/>
      <dgm:t>
        <a:bodyPr/>
        <a:lstStyle/>
        <a:p>
          <a:endParaRPr lang="ru-RU"/>
        </a:p>
      </dgm:t>
    </dgm:pt>
    <dgm:pt modelId="{6CBC5D66-024F-4C55-9E48-8372350AD92A}">
      <dgm:prSet phldrT="[Текст]"/>
      <dgm:spPr/>
      <dgm:t>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ru-RU"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технические</a:t>
          </a:r>
        </a:p>
      </dgm:t>
    </dgm:pt>
    <dgm:pt modelId="{880476A2-AB98-483A-B453-198B941D25F0}" type="parTrans" cxnId="{C4F37B00-2CC2-4BCF-8F83-BE066A9B4C34}">
      <dgm:prSet/>
      <dgm:spPr/>
      <dgm:t>
        <a:bodyPr/>
        <a:lstStyle/>
        <a:p>
          <a:endParaRPr lang="ru-RU"/>
        </a:p>
      </dgm:t>
    </dgm:pt>
    <dgm:pt modelId="{701AA9D2-07D0-48B2-9DD1-156E21DD55FD}" type="sibTrans" cxnId="{C4F37B00-2CC2-4BCF-8F83-BE066A9B4C34}">
      <dgm:prSet/>
      <dgm:spPr/>
      <dgm:t>
        <a:bodyPr/>
        <a:lstStyle/>
        <a:p>
          <a:endParaRPr lang="ru-RU"/>
        </a:p>
      </dgm:t>
    </dgm:pt>
    <dgm:pt modelId="{B739DA02-944E-45FA-888C-4701B37BB965}">
      <dgm:prSet phldrT="[Текст]"/>
      <dgm:spPr/>
      <dgm:t>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ru-RU"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технологические </a:t>
          </a:r>
        </a:p>
      </dgm:t>
    </dgm:pt>
    <dgm:pt modelId="{24A0EABC-BA86-4A66-B38D-7C1F74CB5396}" type="parTrans" cxnId="{7BCA332B-F42C-4095-AA0D-46EF314B2B77}">
      <dgm:prSet/>
      <dgm:spPr/>
      <dgm:t>
        <a:bodyPr/>
        <a:lstStyle/>
        <a:p>
          <a:endParaRPr lang="ru-RU"/>
        </a:p>
      </dgm:t>
    </dgm:pt>
    <dgm:pt modelId="{7F5B2C51-588E-49B6-AE2D-9B65FE2566FB}" type="sibTrans" cxnId="{7BCA332B-F42C-4095-AA0D-46EF314B2B77}">
      <dgm:prSet/>
      <dgm:spPr/>
      <dgm:t>
        <a:bodyPr/>
        <a:lstStyle/>
        <a:p>
          <a:endParaRPr lang="ru-RU"/>
        </a:p>
      </dgm:t>
    </dgm:pt>
    <dgm:pt modelId="{5CC13803-B9A1-4B65-97C9-BE852FC8E884}" type="pres">
      <dgm:prSet presAssocID="{FAD2735B-32AF-4C6F-B89D-69C7BDE075BE}" presName="diagram" presStyleCnt="0">
        <dgm:presLayoutVars>
          <dgm:dir/>
          <dgm:resizeHandles val="exact"/>
        </dgm:presLayoutVars>
      </dgm:prSet>
      <dgm:spPr/>
    </dgm:pt>
    <dgm:pt modelId="{C90A523E-7286-4F21-83D0-A18BE4854415}" type="pres">
      <dgm:prSet presAssocID="{B0364200-739D-45A1-B8CE-88ECD8666D9E}" presName="node" presStyleLbl="node1" presStyleIdx="0" presStyleCnt="5">
        <dgm:presLayoutVars>
          <dgm:bulletEnabled val="1"/>
        </dgm:presLayoutVars>
      </dgm:prSet>
      <dgm:spPr/>
    </dgm:pt>
    <dgm:pt modelId="{066622DE-2829-455C-84C9-860BCBFC41E2}" type="pres">
      <dgm:prSet presAssocID="{802F71DC-B68B-4912-9A53-0B9796B9351E}" presName="sibTrans" presStyleCnt="0"/>
      <dgm:spPr/>
    </dgm:pt>
    <dgm:pt modelId="{EC24F86D-EF24-46B4-A8A6-A458FBE50CC6}" type="pres">
      <dgm:prSet presAssocID="{17DD87FE-A7BD-4BBE-9C73-242BBE32DBD3}" presName="node" presStyleLbl="node1" presStyleIdx="1" presStyleCnt="5">
        <dgm:presLayoutVars>
          <dgm:bulletEnabled val="1"/>
        </dgm:presLayoutVars>
      </dgm:prSet>
      <dgm:spPr/>
    </dgm:pt>
    <dgm:pt modelId="{DF1679D2-9CAF-4E1E-8228-AA04CBF57FDB}" type="pres">
      <dgm:prSet presAssocID="{B0A64C41-D7BC-4259-AA70-545DC2D9DF7A}" presName="sibTrans" presStyleCnt="0"/>
      <dgm:spPr/>
    </dgm:pt>
    <dgm:pt modelId="{EC6705B8-DC2D-483C-9518-FDE1CCEA3075}" type="pres">
      <dgm:prSet presAssocID="{6EC88C7C-04F3-4C2F-8E04-0E80910ED2C4}" presName="node" presStyleLbl="node1" presStyleIdx="2" presStyleCnt="5">
        <dgm:presLayoutVars>
          <dgm:bulletEnabled val="1"/>
        </dgm:presLayoutVars>
      </dgm:prSet>
      <dgm:spPr/>
    </dgm:pt>
    <dgm:pt modelId="{C67266D0-A77B-4A11-ACC3-4A344F8B7A61}" type="pres">
      <dgm:prSet presAssocID="{0E9A3C3B-4902-44B1-8493-C0A415DE6064}" presName="sibTrans" presStyleCnt="0"/>
      <dgm:spPr/>
    </dgm:pt>
    <dgm:pt modelId="{FCECD82D-8540-4C98-9AFD-A5B598E69379}" type="pres">
      <dgm:prSet presAssocID="{6CBC5D66-024F-4C55-9E48-8372350AD92A}" presName="node" presStyleLbl="node1" presStyleIdx="3" presStyleCnt="5">
        <dgm:presLayoutVars>
          <dgm:bulletEnabled val="1"/>
        </dgm:presLayoutVars>
      </dgm:prSet>
      <dgm:spPr/>
    </dgm:pt>
    <dgm:pt modelId="{33310823-F381-4B36-B141-DCC8A6923B53}" type="pres">
      <dgm:prSet presAssocID="{701AA9D2-07D0-48B2-9DD1-156E21DD55FD}" presName="sibTrans" presStyleCnt="0"/>
      <dgm:spPr/>
    </dgm:pt>
    <dgm:pt modelId="{6CF251BC-EE97-41B3-93D3-DDBDD12B5F5F}" type="pres">
      <dgm:prSet presAssocID="{B739DA02-944E-45FA-888C-4701B37BB965}" presName="node" presStyleLbl="node1" presStyleIdx="4" presStyleCnt="5">
        <dgm:presLayoutVars>
          <dgm:bulletEnabled val="1"/>
        </dgm:presLayoutVars>
      </dgm:prSet>
      <dgm:spPr/>
    </dgm:pt>
  </dgm:ptLst>
  <dgm:cxnLst>
    <dgm:cxn modelId="{C4F37B00-2CC2-4BCF-8F83-BE066A9B4C34}" srcId="{FAD2735B-32AF-4C6F-B89D-69C7BDE075BE}" destId="{6CBC5D66-024F-4C55-9E48-8372350AD92A}" srcOrd="3" destOrd="0" parTransId="{880476A2-AB98-483A-B453-198B941D25F0}" sibTransId="{701AA9D2-07D0-48B2-9DD1-156E21DD55FD}"/>
    <dgm:cxn modelId="{01884A06-3791-49A8-B69A-99D5A74E16A0}" type="presOf" srcId="{17DD87FE-A7BD-4BBE-9C73-242BBE32DBD3}" destId="{EC24F86D-EF24-46B4-A8A6-A458FBE50CC6}" srcOrd="0" destOrd="0" presId="urn:microsoft.com/office/officeart/2005/8/layout/default#1"/>
    <dgm:cxn modelId="{F3787321-C0B1-40EE-A8E0-C41626A3178D}" type="presOf" srcId="{B739DA02-944E-45FA-888C-4701B37BB965}" destId="{6CF251BC-EE97-41B3-93D3-DDBDD12B5F5F}" srcOrd="0" destOrd="0" presId="urn:microsoft.com/office/officeart/2005/8/layout/default#1"/>
    <dgm:cxn modelId="{7BCA332B-F42C-4095-AA0D-46EF314B2B77}" srcId="{FAD2735B-32AF-4C6F-B89D-69C7BDE075BE}" destId="{B739DA02-944E-45FA-888C-4701B37BB965}" srcOrd="4" destOrd="0" parTransId="{24A0EABC-BA86-4A66-B38D-7C1F74CB5396}" sibTransId="{7F5B2C51-588E-49B6-AE2D-9B65FE2566FB}"/>
    <dgm:cxn modelId="{53AD7271-6F90-4403-8E49-78AEB69EF44A}" srcId="{FAD2735B-32AF-4C6F-B89D-69C7BDE075BE}" destId="{6EC88C7C-04F3-4C2F-8E04-0E80910ED2C4}" srcOrd="2" destOrd="0" parTransId="{6BED9572-FD5E-4B68-9C18-D6843C9CE5DB}" sibTransId="{0E9A3C3B-4902-44B1-8493-C0A415DE6064}"/>
    <dgm:cxn modelId="{9617C77B-A81B-4453-8512-8EA8A39586B0}" srcId="{FAD2735B-32AF-4C6F-B89D-69C7BDE075BE}" destId="{B0364200-739D-45A1-B8CE-88ECD8666D9E}" srcOrd="0" destOrd="0" parTransId="{BB5D3990-F9B1-4E65-BCD7-61FE331DBE80}" sibTransId="{802F71DC-B68B-4912-9A53-0B9796B9351E}"/>
    <dgm:cxn modelId="{A4D6508A-3126-4919-9843-8AB2B852CC5A}" type="presOf" srcId="{B0364200-739D-45A1-B8CE-88ECD8666D9E}" destId="{C90A523E-7286-4F21-83D0-A18BE4854415}" srcOrd="0" destOrd="0" presId="urn:microsoft.com/office/officeart/2005/8/layout/default#1"/>
    <dgm:cxn modelId="{10586D8C-AEAD-4A92-A892-69DB56948120}" type="presOf" srcId="{6CBC5D66-024F-4C55-9E48-8372350AD92A}" destId="{FCECD82D-8540-4C98-9AFD-A5B598E69379}" srcOrd="0" destOrd="0" presId="urn:microsoft.com/office/officeart/2005/8/layout/default#1"/>
    <dgm:cxn modelId="{08874797-DF7B-466F-8F09-0ED2F14A9620}" srcId="{FAD2735B-32AF-4C6F-B89D-69C7BDE075BE}" destId="{17DD87FE-A7BD-4BBE-9C73-242BBE32DBD3}" srcOrd="1" destOrd="0" parTransId="{B037741E-81DD-4B0A-AD52-B41ADA13C103}" sibTransId="{B0A64C41-D7BC-4259-AA70-545DC2D9DF7A}"/>
    <dgm:cxn modelId="{CC1F1DC0-1F39-406C-898A-2935EC9CFB8E}" type="presOf" srcId="{6EC88C7C-04F3-4C2F-8E04-0E80910ED2C4}" destId="{EC6705B8-DC2D-483C-9518-FDE1CCEA3075}" srcOrd="0" destOrd="0" presId="urn:microsoft.com/office/officeart/2005/8/layout/default#1"/>
    <dgm:cxn modelId="{D7E464E4-BADE-4AE8-A301-4DFB91D0B1CA}" type="presOf" srcId="{FAD2735B-32AF-4C6F-B89D-69C7BDE075BE}" destId="{5CC13803-B9A1-4B65-97C9-BE852FC8E884}" srcOrd="0" destOrd="0" presId="urn:microsoft.com/office/officeart/2005/8/layout/default#1"/>
    <dgm:cxn modelId="{591AFB30-1757-4C87-AFF2-C0CC053E492C}" type="presParOf" srcId="{5CC13803-B9A1-4B65-97C9-BE852FC8E884}" destId="{C90A523E-7286-4F21-83D0-A18BE4854415}" srcOrd="0" destOrd="0" presId="urn:microsoft.com/office/officeart/2005/8/layout/default#1"/>
    <dgm:cxn modelId="{54B2A1D7-BB23-4E65-8D46-C353F9AE1925}" type="presParOf" srcId="{5CC13803-B9A1-4B65-97C9-BE852FC8E884}" destId="{066622DE-2829-455C-84C9-860BCBFC41E2}" srcOrd="1" destOrd="0" presId="urn:microsoft.com/office/officeart/2005/8/layout/default#1"/>
    <dgm:cxn modelId="{333C6FC9-3227-4C3E-876D-A1F9A3E7B114}" type="presParOf" srcId="{5CC13803-B9A1-4B65-97C9-BE852FC8E884}" destId="{EC24F86D-EF24-46B4-A8A6-A458FBE50CC6}" srcOrd="2" destOrd="0" presId="urn:microsoft.com/office/officeart/2005/8/layout/default#1"/>
    <dgm:cxn modelId="{3DC8E2F7-B251-49AD-B717-4F305EA8E2FB}" type="presParOf" srcId="{5CC13803-B9A1-4B65-97C9-BE852FC8E884}" destId="{DF1679D2-9CAF-4E1E-8228-AA04CBF57FDB}" srcOrd="3" destOrd="0" presId="urn:microsoft.com/office/officeart/2005/8/layout/default#1"/>
    <dgm:cxn modelId="{B54BBD5D-5E09-4AF5-8565-AC68CCA4AE87}" type="presParOf" srcId="{5CC13803-B9A1-4B65-97C9-BE852FC8E884}" destId="{EC6705B8-DC2D-483C-9518-FDE1CCEA3075}" srcOrd="4" destOrd="0" presId="urn:microsoft.com/office/officeart/2005/8/layout/default#1"/>
    <dgm:cxn modelId="{B439C80F-2174-4DCD-A1FE-F0BB57999E4F}" type="presParOf" srcId="{5CC13803-B9A1-4B65-97C9-BE852FC8E884}" destId="{C67266D0-A77B-4A11-ACC3-4A344F8B7A61}" srcOrd="5" destOrd="0" presId="urn:microsoft.com/office/officeart/2005/8/layout/default#1"/>
    <dgm:cxn modelId="{436209B6-308B-4624-8B6B-D3EB715E650B}" type="presParOf" srcId="{5CC13803-B9A1-4B65-97C9-BE852FC8E884}" destId="{FCECD82D-8540-4C98-9AFD-A5B598E69379}" srcOrd="6" destOrd="0" presId="urn:microsoft.com/office/officeart/2005/8/layout/default#1"/>
    <dgm:cxn modelId="{3568965D-C498-45B0-B728-55CA52A77A2D}" type="presParOf" srcId="{5CC13803-B9A1-4B65-97C9-BE852FC8E884}" destId="{33310823-F381-4B36-B141-DCC8A6923B53}" srcOrd="7" destOrd="0" presId="urn:microsoft.com/office/officeart/2005/8/layout/default#1"/>
    <dgm:cxn modelId="{FA9EE5EC-A8AE-4D84-9ABA-17BA9113A86C}" type="presParOf" srcId="{5CC13803-B9A1-4B65-97C9-BE852FC8E884}" destId="{6CF251BC-EE97-41B3-93D3-DDBDD12B5F5F}"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EE6A4BB-AE2E-4597-9AE9-DA33B8FB90FB}" type="doc">
      <dgm:prSet loTypeId="urn:microsoft.com/office/officeart/2005/8/layout/process3" loCatId="process" qsTypeId="urn:microsoft.com/office/officeart/2005/8/quickstyle/simple1" qsCatId="simple" csTypeId="urn:microsoft.com/office/officeart/2005/8/colors/colorful1#1" csCatId="colorful" phldr="1"/>
      <dgm:spPr/>
      <dgm:t>
        <a:bodyPr/>
        <a:lstStyle/>
        <a:p>
          <a:endParaRPr lang="ru-RU"/>
        </a:p>
      </dgm:t>
    </dgm:pt>
    <dgm:pt modelId="{EBE48B18-B9AE-460A-8A07-791E436F223C}">
      <dgm:prSet phldrT="[Текст]" custT="1"/>
      <dgm:spPr/>
      <dgm:t>
        <a:bodyPr/>
        <a:lstStyle/>
        <a:p>
          <a:r>
            <a:rPr lang="ru-RU" sz="1100" dirty="0"/>
            <a:t>АНАЛИЗ ПОТРЕБНОСТИ В РЕЗЕРВЕ </a:t>
          </a:r>
        </a:p>
      </dgm:t>
    </dgm:pt>
    <dgm:pt modelId="{3EA89B28-1B5C-4ECA-B983-3222C0F83462}" type="parTrans" cxnId="{C97882CD-5E4B-4460-9122-A6BB7A22A323}">
      <dgm:prSet/>
      <dgm:spPr/>
      <dgm:t>
        <a:bodyPr/>
        <a:lstStyle/>
        <a:p>
          <a:endParaRPr lang="ru-RU"/>
        </a:p>
      </dgm:t>
    </dgm:pt>
    <dgm:pt modelId="{CEDB9D0E-5E41-4257-8E63-C24AD4A2695E}" type="sibTrans" cxnId="{C97882CD-5E4B-4460-9122-A6BB7A22A323}">
      <dgm:prSet/>
      <dgm:spPr/>
      <dgm:t>
        <a:bodyPr/>
        <a:lstStyle/>
        <a:p>
          <a:endParaRPr lang="ru-RU"/>
        </a:p>
      </dgm:t>
    </dgm:pt>
    <dgm:pt modelId="{3C51C86E-DE78-419A-AE5B-4CDBEC5A8A53}">
      <dgm:prSet phldrT="[Текст]"/>
      <dgm:spPr/>
      <dgm:t>
        <a:bodyPr/>
        <a:lstStyle/>
        <a:p>
          <a:r>
            <a:rPr lang="ru-RU" dirty="0"/>
            <a:t>Установить потребность организации в кадрах управления на ближайшую или длительную перспективу; фактическую численность подготовленного резерва; число высвобождающихся в результате изменения структуры управления руководящих работников</a:t>
          </a:r>
        </a:p>
      </dgm:t>
    </dgm:pt>
    <dgm:pt modelId="{B8EA26BA-32EE-4905-AFF2-0BCC46E133D5}" type="parTrans" cxnId="{9ED21E6B-30A5-4179-AC3D-9F069F0A7EF7}">
      <dgm:prSet/>
      <dgm:spPr/>
      <dgm:t>
        <a:bodyPr/>
        <a:lstStyle/>
        <a:p>
          <a:endParaRPr lang="ru-RU"/>
        </a:p>
      </dgm:t>
    </dgm:pt>
    <dgm:pt modelId="{26BC9A6A-7F20-4913-A4AA-E05241D4F927}" type="sibTrans" cxnId="{9ED21E6B-30A5-4179-AC3D-9F069F0A7EF7}">
      <dgm:prSet/>
      <dgm:spPr/>
      <dgm:t>
        <a:bodyPr/>
        <a:lstStyle/>
        <a:p>
          <a:endParaRPr lang="ru-RU"/>
        </a:p>
      </dgm:t>
    </dgm:pt>
    <dgm:pt modelId="{1AF98632-8E10-4783-8FA6-DC4CD8C747A7}">
      <dgm:prSet phldrT="[Текст]" custT="1"/>
      <dgm:spPr/>
      <dgm:t>
        <a:bodyPr/>
        <a:lstStyle/>
        <a:p>
          <a:r>
            <a:rPr lang="ru-RU" sz="1050" dirty="0"/>
            <a:t>ФОРМИРОВАНИЕ И СОСТАВЛЕНИЕ СПИСКА РЕЗЕРВА </a:t>
          </a:r>
        </a:p>
      </dgm:t>
    </dgm:pt>
    <dgm:pt modelId="{B55FEF22-2E1A-4B2F-80E4-E7BB0EB3CA23}" type="parTrans" cxnId="{2E112542-7D24-4751-99D0-5CCE7066B22E}">
      <dgm:prSet/>
      <dgm:spPr/>
      <dgm:t>
        <a:bodyPr/>
        <a:lstStyle/>
        <a:p>
          <a:endParaRPr lang="ru-RU"/>
        </a:p>
      </dgm:t>
    </dgm:pt>
    <dgm:pt modelId="{8ED73EA6-CF40-42D3-8AE5-A43E0F8397A3}" type="sibTrans" cxnId="{2E112542-7D24-4751-99D0-5CCE7066B22E}">
      <dgm:prSet/>
      <dgm:spPr/>
      <dgm:t>
        <a:bodyPr/>
        <a:lstStyle/>
        <a:p>
          <a:endParaRPr lang="ru-RU"/>
        </a:p>
      </dgm:t>
    </dgm:pt>
    <dgm:pt modelId="{95DBD5E5-710B-4ADA-91F9-BA3D999DDFF9}">
      <dgm:prSet phldrT="[Текст]"/>
      <dgm:spPr/>
      <dgm:t>
        <a:bodyPr/>
        <a:lstStyle/>
        <a:p>
          <a:r>
            <a:rPr lang="ru-RU" dirty="0"/>
            <a:t>Формирование списка кандидатов в резерв и создание резерва на конкретные должности. В процессе формирования резерва следует определить, кого можно и необходимо включить в списки кандидатов в резерв; кто из включенных в списки должен пройти обучение; какую форму подготовки применить к каждому кандидату с учетом его индивидуальных особенностей и перспективы использования на руководящей должности.</a:t>
          </a:r>
        </a:p>
      </dgm:t>
    </dgm:pt>
    <dgm:pt modelId="{582312BA-9333-434F-9676-CC439FDA1864}" type="parTrans" cxnId="{66471224-C69A-4EC6-9CC1-E72037134CAF}">
      <dgm:prSet/>
      <dgm:spPr/>
      <dgm:t>
        <a:bodyPr/>
        <a:lstStyle/>
        <a:p>
          <a:endParaRPr lang="ru-RU"/>
        </a:p>
      </dgm:t>
    </dgm:pt>
    <dgm:pt modelId="{718E72CC-375F-40B6-A2DD-23609336D8E4}" type="sibTrans" cxnId="{66471224-C69A-4EC6-9CC1-E72037134CAF}">
      <dgm:prSet/>
      <dgm:spPr/>
      <dgm:t>
        <a:bodyPr/>
        <a:lstStyle/>
        <a:p>
          <a:endParaRPr lang="ru-RU"/>
        </a:p>
      </dgm:t>
    </dgm:pt>
    <dgm:pt modelId="{4DFE4627-EE4F-45B8-ABC4-3C823CE06755}">
      <dgm:prSet phldrT="[Текст]" custT="1"/>
      <dgm:spPr/>
      <dgm:t>
        <a:bodyPr/>
        <a:lstStyle/>
        <a:p>
          <a:r>
            <a:rPr lang="ru-RU" sz="1050" dirty="0"/>
            <a:t>ПОДГОТОВКА</a:t>
          </a:r>
          <a:r>
            <a:rPr lang="ru-RU" sz="1100" dirty="0"/>
            <a:t> </a:t>
          </a:r>
          <a:r>
            <a:rPr lang="ru-RU" sz="1050" dirty="0"/>
            <a:t>КАНДИДАТОВ</a:t>
          </a:r>
          <a:r>
            <a:rPr lang="ru-RU" sz="1100" dirty="0"/>
            <a:t> </a:t>
          </a:r>
        </a:p>
      </dgm:t>
    </dgm:pt>
    <dgm:pt modelId="{68C5518F-B019-451A-8AF2-7FCE709D4F10}" type="parTrans" cxnId="{4FFB7BCA-0C13-44D9-B0B6-4E9059D3EAC2}">
      <dgm:prSet/>
      <dgm:spPr/>
      <dgm:t>
        <a:bodyPr/>
        <a:lstStyle/>
        <a:p>
          <a:endParaRPr lang="ru-RU"/>
        </a:p>
      </dgm:t>
    </dgm:pt>
    <dgm:pt modelId="{E73F79F0-0810-4B68-A5A9-860027CD173B}" type="sibTrans" cxnId="{4FFB7BCA-0C13-44D9-B0B6-4E9059D3EAC2}">
      <dgm:prSet/>
      <dgm:spPr/>
      <dgm:t>
        <a:bodyPr/>
        <a:lstStyle/>
        <a:p>
          <a:endParaRPr lang="ru-RU"/>
        </a:p>
      </dgm:t>
    </dgm:pt>
    <dgm:pt modelId="{B8998F17-66B1-4307-8ADC-DE1B9BA31050}">
      <dgm:prSet phldrT="[Текст]" custT="1"/>
      <dgm:spPr/>
      <dgm:t>
        <a:bodyPr/>
        <a:lstStyle/>
        <a:p>
          <a:r>
            <a:rPr lang="ru-RU" sz="1050" dirty="0"/>
            <a:t>СОЦИАЛЬНО-ПСИХОЛОГИЧЕСКАЯ ПОДГОТОВКА</a:t>
          </a:r>
        </a:p>
      </dgm:t>
    </dgm:pt>
    <dgm:pt modelId="{001ACD1C-C207-4DC7-BA4E-B40B63E33837}" type="parTrans" cxnId="{C8C9E90D-4583-4B64-87AB-1658B9775986}">
      <dgm:prSet/>
      <dgm:spPr/>
      <dgm:t>
        <a:bodyPr/>
        <a:lstStyle/>
        <a:p>
          <a:endParaRPr lang="ru-RU"/>
        </a:p>
      </dgm:t>
    </dgm:pt>
    <dgm:pt modelId="{EA69FC0E-EC0C-480E-91E1-98094D55A19D}" type="sibTrans" cxnId="{C8C9E90D-4583-4B64-87AB-1658B9775986}">
      <dgm:prSet/>
      <dgm:spPr/>
      <dgm:t>
        <a:bodyPr/>
        <a:lstStyle/>
        <a:p>
          <a:endParaRPr lang="ru-RU"/>
        </a:p>
      </dgm:t>
    </dgm:pt>
    <dgm:pt modelId="{6BBA793C-A3A8-46C7-8892-3399BBBE19B3}">
      <dgm:prSet phldrT="[Текст]"/>
      <dgm:spPr/>
      <dgm:t>
        <a:bodyPr/>
        <a:lstStyle/>
        <a:p>
          <a:endParaRPr lang="ru-RU" dirty="0"/>
        </a:p>
      </dgm:t>
    </dgm:pt>
    <dgm:pt modelId="{ACA25CD5-DC9F-48D5-94F1-18B0EA290F78}" type="parTrans" cxnId="{D09AC862-98A3-4B2B-8628-082509CD8860}">
      <dgm:prSet/>
      <dgm:spPr/>
      <dgm:t>
        <a:bodyPr/>
        <a:lstStyle/>
        <a:p>
          <a:endParaRPr lang="ru-RU"/>
        </a:p>
      </dgm:t>
    </dgm:pt>
    <dgm:pt modelId="{DC49728F-7013-497B-AFEC-E4BB8E7BFD5E}" type="sibTrans" cxnId="{D09AC862-98A3-4B2B-8628-082509CD8860}">
      <dgm:prSet/>
      <dgm:spPr/>
      <dgm:t>
        <a:bodyPr/>
        <a:lstStyle/>
        <a:p>
          <a:endParaRPr lang="ru-RU"/>
        </a:p>
      </dgm:t>
    </dgm:pt>
    <dgm:pt modelId="{508242DB-CBD3-4D00-BF1D-7AF74305AF87}">
      <dgm:prSet phldrT="[Текст]"/>
      <dgm:spPr/>
      <dgm:t>
        <a:bodyPr/>
        <a:lstStyle/>
        <a:p>
          <a:endParaRPr lang="ru-RU" dirty="0"/>
        </a:p>
      </dgm:t>
    </dgm:pt>
    <dgm:pt modelId="{8638F875-32AE-4941-97E5-99C56DF25351}" type="parTrans" cxnId="{ABB6653F-FB40-428E-A1E5-78DCBF38A695}">
      <dgm:prSet/>
      <dgm:spPr/>
      <dgm:t>
        <a:bodyPr/>
        <a:lstStyle/>
        <a:p>
          <a:endParaRPr lang="ru-RU"/>
        </a:p>
      </dgm:t>
    </dgm:pt>
    <dgm:pt modelId="{B5F3527A-BB95-4ED0-A467-9D50701332F8}" type="sibTrans" cxnId="{ABB6653F-FB40-428E-A1E5-78DCBF38A695}">
      <dgm:prSet/>
      <dgm:spPr/>
      <dgm:t>
        <a:bodyPr/>
        <a:lstStyle/>
        <a:p>
          <a:endParaRPr lang="ru-RU"/>
        </a:p>
      </dgm:t>
    </dgm:pt>
    <dgm:pt modelId="{ACB3AAB2-96A3-48AE-8409-D1848320AEF8}">
      <dgm:prSet/>
      <dgm:spPr/>
      <dgm:t>
        <a:bodyPr/>
        <a:lstStyle/>
        <a:p>
          <a:r>
            <a:rPr lang="ru-RU"/>
            <a:t>Для профессиональной подготовки могут быть использованы следующие методы: индивидуальная подготовка под руководством вышестоящего руководителя; стажировка в должности на своем и другом предприятии; учеба в институте и на курсах в зависимости от планируемой должности.</a:t>
          </a:r>
        </a:p>
      </dgm:t>
    </dgm:pt>
    <dgm:pt modelId="{9CBA7E05-4382-446D-8C38-6DEE32447F2E}" type="parTrans" cxnId="{9F416C20-7E16-4FC1-AA4F-F10BDC482284}">
      <dgm:prSet/>
      <dgm:spPr/>
      <dgm:t>
        <a:bodyPr/>
        <a:lstStyle/>
        <a:p>
          <a:endParaRPr lang="ru-RU"/>
        </a:p>
      </dgm:t>
    </dgm:pt>
    <dgm:pt modelId="{6427E3F1-9D1A-4112-A25E-B65E877F87A2}" type="sibTrans" cxnId="{9F416C20-7E16-4FC1-AA4F-F10BDC482284}">
      <dgm:prSet/>
      <dgm:spPr/>
      <dgm:t>
        <a:bodyPr/>
        <a:lstStyle/>
        <a:p>
          <a:endParaRPr lang="ru-RU"/>
        </a:p>
      </dgm:t>
    </dgm:pt>
    <dgm:pt modelId="{74D110F5-FBBB-469B-AF8F-EA10B48A5E6F}">
      <dgm:prSet/>
      <dgm:spPr/>
      <dgm:t>
        <a:bodyPr/>
        <a:lstStyle/>
        <a:p>
          <a:r>
            <a:rPr lang="ru-RU"/>
            <a:t>Для облегчения процесса адаптации к новой должности необходимо включить кандидатов в новую для них систему управления организацией (на новом уровне), детально познакомить их с правилами и технологиями коммуникации и принятии решений, ввести в новом качестве в коллектив. Для многих большой проблемой становится изменение статуса - был коллегой, а стал начальником.</a:t>
          </a:r>
        </a:p>
      </dgm:t>
    </dgm:pt>
    <dgm:pt modelId="{315BFEAB-6B9E-4833-A8F9-4C13509C9B39}" type="parTrans" cxnId="{ACB6BF80-BDC0-4D29-AC10-AF2DBB0C157D}">
      <dgm:prSet/>
      <dgm:spPr/>
      <dgm:t>
        <a:bodyPr/>
        <a:lstStyle/>
        <a:p>
          <a:endParaRPr lang="ru-RU"/>
        </a:p>
      </dgm:t>
    </dgm:pt>
    <dgm:pt modelId="{9B4B27C7-111E-41BA-8458-F4BBB1E399D6}" type="sibTrans" cxnId="{ACB6BF80-BDC0-4D29-AC10-AF2DBB0C157D}">
      <dgm:prSet/>
      <dgm:spPr/>
      <dgm:t>
        <a:bodyPr/>
        <a:lstStyle/>
        <a:p>
          <a:endParaRPr lang="ru-RU"/>
        </a:p>
      </dgm:t>
    </dgm:pt>
    <dgm:pt modelId="{BFF62D8E-F70C-4AD9-8FB3-40FC02AA4784}" type="pres">
      <dgm:prSet presAssocID="{1EE6A4BB-AE2E-4597-9AE9-DA33B8FB90FB}" presName="linearFlow" presStyleCnt="0">
        <dgm:presLayoutVars>
          <dgm:dir/>
          <dgm:animLvl val="lvl"/>
          <dgm:resizeHandles val="exact"/>
        </dgm:presLayoutVars>
      </dgm:prSet>
      <dgm:spPr/>
    </dgm:pt>
    <dgm:pt modelId="{F08556B4-A92C-4FBC-BCD5-483AD0BC2D0E}" type="pres">
      <dgm:prSet presAssocID="{EBE48B18-B9AE-460A-8A07-791E436F223C}" presName="composite" presStyleCnt="0"/>
      <dgm:spPr/>
    </dgm:pt>
    <dgm:pt modelId="{B84E7477-EF81-48C1-B116-611651DFD5B7}" type="pres">
      <dgm:prSet presAssocID="{EBE48B18-B9AE-460A-8A07-791E436F223C}" presName="parTx" presStyleLbl="node1" presStyleIdx="0" presStyleCnt="4">
        <dgm:presLayoutVars>
          <dgm:chMax val="0"/>
          <dgm:chPref val="0"/>
          <dgm:bulletEnabled val="1"/>
        </dgm:presLayoutVars>
      </dgm:prSet>
      <dgm:spPr/>
    </dgm:pt>
    <dgm:pt modelId="{CF836E52-FFD0-4BBA-BAEC-BE09DC7494A7}" type="pres">
      <dgm:prSet presAssocID="{EBE48B18-B9AE-460A-8A07-791E436F223C}" presName="parSh" presStyleLbl="node1" presStyleIdx="0" presStyleCnt="4"/>
      <dgm:spPr/>
    </dgm:pt>
    <dgm:pt modelId="{1557A1F6-C909-4176-AFD6-6CA3A2EBDB5D}" type="pres">
      <dgm:prSet presAssocID="{EBE48B18-B9AE-460A-8A07-791E436F223C}" presName="desTx" presStyleLbl="fgAcc1" presStyleIdx="0" presStyleCnt="4">
        <dgm:presLayoutVars>
          <dgm:bulletEnabled val="1"/>
        </dgm:presLayoutVars>
      </dgm:prSet>
      <dgm:spPr/>
    </dgm:pt>
    <dgm:pt modelId="{F22D9445-5184-4421-804D-C178F26FFAEC}" type="pres">
      <dgm:prSet presAssocID="{CEDB9D0E-5E41-4257-8E63-C24AD4A2695E}" presName="sibTrans" presStyleLbl="sibTrans2D1" presStyleIdx="0" presStyleCnt="3"/>
      <dgm:spPr/>
    </dgm:pt>
    <dgm:pt modelId="{25D2A5BF-5965-4C79-BD7D-2A4A9EAC3DF6}" type="pres">
      <dgm:prSet presAssocID="{CEDB9D0E-5E41-4257-8E63-C24AD4A2695E}" presName="connTx" presStyleLbl="sibTrans2D1" presStyleIdx="0" presStyleCnt="3"/>
      <dgm:spPr/>
    </dgm:pt>
    <dgm:pt modelId="{4250E9EC-9ABC-4F5E-86A6-195A7CB8C88C}" type="pres">
      <dgm:prSet presAssocID="{1AF98632-8E10-4783-8FA6-DC4CD8C747A7}" presName="composite" presStyleCnt="0"/>
      <dgm:spPr/>
    </dgm:pt>
    <dgm:pt modelId="{DD7286EF-4722-41EF-8719-4C7074EA7EA9}" type="pres">
      <dgm:prSet presAssocID="{1AF98632-8E10-4783-8FA6-DC4CD8C747A7}" presName="parTx" presStyleLbl="node1" presStyleIdx="0" presStyleCnt="4">
        <dgm:presLayoutVars>
          <dgm:chMax val="0"/>
          <dgm:chPref val="0"/>
          <dgm:bulletEnabled val="1"/>
        </dgm:presLayoutVars>
      </dgm:prSet>
      <dgm:spPr/>
    </dgm:pt>
    <dgm:pt modelId="{59C1131C-990C-405D-9CBF-FA8D65E07CDD}" type="pres">
      <dgm:prSet presAssocID="{1AF98632-8E10-4783-8FA6-DC4CD8C747A7}" presName="parSh" presStyleLbl="node1" presStyleIdx="1" presStyleCnt="4"/>
      <dgm:spPr/>
    </dgm:pt>
    <dgm:pt modelId="{E55C2EFB-37B9-419E-A784-D69CCBAAF5F9}" type="pres">
      <dgm:prSet presAssocID="{1AF98632-8E10-4783-8FA6-DC4CD8C747A7}" presName="desTx" presStyleLbl="fgAcc1" presStyleIdx="1" presStyleCnt="4">
        <dgm:presLayoutVars>
          <dgm:bulletEnabled val="1"/>
        </dgm:presLayoutVars>
      </dgm:prSet>
      <dgm:spPr/>
    </dgm:pt>
    <dgm:pt modelId="{F987B8B4-3FC3-4BC7-AB42-494668E3F811}" type="pres">
      <dgm:prSet presAssocID="{8ED73EA6-CF40-42D3-8AE5-A43E0F8397A3}" presName="sibTrans" presStyleLbl="sibTrans2D1" presStyleIdx="1" presStyleCnt="3"/>
      <dgm:spPr/>
    </dgm:pt>
    <dgm:pt modelId="{5B9BBAF8-A7AD-477E-A34B-AFBDC32BE300}" type="pres">
      <dgm:prSet presAssocID="{8ED73EA6-CF40-42D3-8AE5-A43E0F8397A3}" presName="connTx" presStyleLbl="sibTrans2D1" presStyleIdx="1" presStyleCnt="3"/>
      <dgm:spPr/>
    </dgm:pt>
    <dgm:pt modelId="{2ACF2EFB-6D49-4030-A16F-7B834728328E}" type="pres">
      <dgm:prSet presAssocID="{4DFE4627-EE4F-45B8-ABC4-3C823CE06755}" presName="composite" presStyleCnt="0"/>
      <dgm:spPr/>
    </dgm:pt>
    <dgm:pt modelId="{097A34F5-269B-427B-B0DF-0C9C846698B3}" type="pres">
      <dgm:prSet presAssocID="{4DFE4627-EE4F-45B8-ABC4-3C823CE06755}" presName="parTx" presStyleLbl="node1" presStyleIdx="1" presStyleCnt="4">
        <dgm:presLayoutVars>
          <dgm:chMax val="0"/>
          <dgm:chPref val="0"/>
          <dgm:bulletEnabled val="1"/>
        </dgm:presLayoutVars>
      </dgm:prSet>
      <dgm:spPr/>
    </dgm:pt>
    <dgm:pt modelId="{3D8D208D-4957-4D65-A700-6E5467D2682E}" type="pres">
      <dgm:prSet presAssocID="{4DFE4627-EE4F-45B8-ABC4-3C823CE06755}" presName="parSh" presStyleLbl="node1" presStyleIdx="2" presStyleCnt="4"/>
      <dgm:spPr/>
    </dgm:pt>
    <dgm:pt modelId="{FB59E7C2-1B54-4F0D-98E5-EAE8138961CB}" type="pres">
      <dgm:prSet presAssocID="{4DFE4627-EE4F-45B8-ABC4-3C823CE06755}" presName="desTx" presStyleLbl="fgAcc1" presStyleIdx="2" presStyleCnt="4">
        <dgm:presLayoutVars>
          <dgm:bulletEnabled val="1"/>
        </dgm:presLayoutVars>
      </dgm:prSet>
      <dgm:spPr/>
    </dgm:pt>
    <dgm:pt modelId="{D65B06E1-9B58-4349-8D06-C0E82FDD5CB8}" type="pres">
      <dgm:prSet presAssocID="{E73F79F0-0810-4B68-A5A9-860027CD173B}" presName="sibTrans" presStyleLbl="sibTrans2D1" presStyleIdx="2" presStyleCnt="3"/>
      <dgm:spPr/>
    </dgm:pt>
    <dgm:pt modelId="{2EFF996D-DBDE-4A4A-A213-B912C701BCB4}" type="pres">
      <dgm:prSet presAssocID="{E73F79F0-0810-4B68-A5A9-860027CD173B}" presName="connTx" presStyleLbl="sibTrans2D1" presStyleIdx="2" presStyleCnt="3"/>
      <dgm:spPr/>
    </dgm:pt>
    <dgm:pt modelId="{E9A9E5A6-9A77-4E4F-AD18-0461C851EFF3}" type="pres">
      <dgm:prSet presAssocID="{B8998F17-66B1-4307-8ADC-DE1B9BA31050}" presName="composite" presStyleCnt="0"/>
      <dgm:spPr/>
    </dgm:pt>
    <dgm:pt modelId="{E4A509A7-82B6-48A0-9432-5F4DCD89948B}" type="pres">
      <dgm:prSet presAssocID="{B8998F17-66B1-4307-8ADC-DE1B9BA31050}" presName="parTx" presStyleLbl="node1" presStyleIdx="2" presStyleCnt="4">
        <dgm:presLayoutVars>
          <dgm:chMax val="0"/>
          <dgm:chPref val="0"/>
          <dgm:bulletEnabled val="1"/>
        </dgm:presLayoutVars>
      </dgm:prSet>
      <dgm:spPr/>
    </dgm:pt>
    <dgm:pt modelId="{52905BD7-AE7D-44C6-8A2B-194DF8F98633}" type="pres">
      <dgm:prSet presAssocID="{B8998F17-66B1-4307-8ADC-DE1B9BA31050}" presName="parSh" presStyleLbl="node1" presStyleIdx="3" presStyleCnt="4"/>
      <dgm:spPr/>
    </dgm:pt>
    <dgm:pt modelId="{CA21D896-4669-4C49-832D-AD18E2419226}" type="pres">
      <dgm:prSet presAssocID="{B8998F17-66B1-4307-8ADC-DE1B9BA31050}" presName="desTx" presStyleLbl="fgAcc1" presStyleIdx="3" presStyleCnt="4">
        <dgm:presLayoutVars>
          <dgm:bulletEnabled val="1"/>
        </dgm:presLayoutVars>
      </dgm:prSet>
      <dgm:spPr/>
    </dgm:pt>
  </dgm:ptLst>
  <dgm:cxnLst>
    <dgm:cxn modelId="{C8C9E90D-4583-4B64-87AB-1658B9775986}" srcId="{1EE6A4BB-AE2E-4597-9AE9-DA33B8FB90FB}" destId="{B8998F17-66B1-4307-8ADC-DE1B9BA31050}" srcOrd="3" destOrd="0" parTransId="{001ACD1C-C207-4DC7-BA4E-B40B63E33837}" sibTransId="{EA69FC0E-EC0C-480E-91E1-98094D55A19D}"/>
    <dgm:cxn modelId="{FD8C7513-95B9-4B86-A6E9-A81457C9CD1B}" type="presOf" srcId="{4DFE4627-EE4F-45B8-ABC4-3C823CE06755}" destId="{097A34F5-269B-427B-B0DF-0C9C846698B3}" srcOrd="0" destOrd="0" presId="urn:microsoft.com/office/officeart/2005/8/layout/process3"/>
    <dgm:cxn modelId="{9F416C20-7E16-4FC1-AA4F-F10BDC482284}" srcId="{4DFE4627-EE4F-45B8-ABC4-3C823CE06755}" destId="{ACB3AAB2-96A3-48AE-8409-D1848320AEF8}" srcOrd="1" destOrd="0" parTransId="{9CBA7E05-4382-446D-8C38-6DEE32447F2E}" sibTransId="{6427E3F1-9D1A-4112-A25E-B65E877F87A2}"/>
    <dgm:cxn modelId="{2C120F21-43D0-4F3D-B42B-51F1A3E9F471}" type="presOf" srcId="{1AF98632-8E10-4783-8FA6-DC4CD8C747A7}" destId="{DD7286EF-4722-41EF-8719-4C7074EA7EA9}" srcOrd="0" destOrd="0" presId="urn:microsoft.com/office/officeart/2005/8/layout/process3"/>
    <dgm:cxn modelId="{66471224-C69A-4EC6-9CC1-E72037134CAF}" srcId="{1AF98632-8E10-4783-8FA6-DC4CD8C747A7}" destId="{95DBD5E5-710B-4ADA-91F9-BA3D999DDFF9}" srcOrd="0" destOrd="0" parTransId="{582312BA-9333-434F-9676-CC439FDA1864}" sibTransId="{718E72CC-375F-40B6-A2DD-23609336D8E4}"/>
    <dgm:cxn modelId="{BFED3729-BDF2-40E4-A7C4-44AE1C88F903}" type="presOf" srcId="{3C51C86E-DE78-419A-AE5B-4CDBEC5A8A53}" destId="{1557A1F6-C909-4176-AFD6-6CA3A2EBDB5D}" srcOrd="0" destOrd="0" presId="urn:microsoft.com/office/officeart/2005/8/layout/process3"/>
    <dgm:cxn modelId="{CA32DD2E-92F8-4FAD-B553-10F1B486983A}" type="presOf" srcId="{1AF98632-8E10-4783-8FA6-DC4CD8C747A7}" destId="{59C1131C-990C-405D-9CBF-FA8D65E07CDD}" srcOrd="1" destOrd="0" presId="urn:microsoft.com/office/officeart/2005/8/layout/process3"/>
    <dgm:cxn modelId="{ABB6653F-FB40-428E-A1E5-78DCBF38A695}" srcId="{B8998F17-66B1-4307-8ADC-DE1B9BA31050}" destId="{508242DB-CBD3-4D00-BF1D-7AF74305AF87}" srcOrd="0" destOrd="0" parTransId="{8638F875-32AE-4941-97E5-99C56DF25351}" sibTransId="{B5F3527A-BB95-4ED0-A467-9D50701332F8}"/>
    <dgm:cxn modelId="{4F388D61-8103-4485-8F2C-82723EF9F417}" type="presOf" srcId="{CEDB9D0E-5E41-4257-8E63-C24AD4A2695E}" destId="{25D2A5BF-5965-4C79-BD7D-2A4A9EAC3DF6}" srcOrd="1" destOrd="0" presId="urn:microsoft.com/office/officeart/2005/8/layout/process3"/>
    <dgm:cxn modelId="{2E112542-7D24-4751-99D0-5CCE7066B22E}" srcId="{1EE6A4BB-AE2E-4597-9AE9-DA33B8FB90FB}" destId="{1AF98632-8E10-4783-8FA6-DC4CD8C747A7}" srcOrd="1" destOrd="0" parTransId="{B55FEF22-2E1A-4B2F-80E4-E7BB0EB3CA23}" sibTransId="{8ED73EA6-CF40-42D3-8AE5-A43E0F8397A3}"/>
    <dgm:cxn modelId="{D09AC862-98A3-4B2B-8628-082509CD8860}" srcId="{4DFE4627-EE4F-45B8-ABC4-3C823CE06755}" destId="{6BBA793C-A3A8-46C7-8892-3399BBBE19B3}" srcOrd="0" destOrd="0" parTransId="{ACA25CD5-DC9F-48D5-94F1-18B0EA290F78}" sibTransId="{DC49728F-7013-497B-AFEC-E4BB8E7BFD5E}"/>
    <dgm:cxn modelId="{F008FD62-F47C-4BF2-B059-79F3B5E1D6E5}" type="presOf" srcId="{6BBA793C-A3A8-46C7-8892-3399BBBE19B3}" destId="{FB59E7C2-1B54-4F0D-98E5-EAE8138961CB}" srcOrd="0" destOrd="0" presId="urn:microsoft.com/office/officeart/2005/8/layout/process3"/>
    <dgm:cxn modelId="{9ED21E6B-30A5-4179-AC3D-9F069F0A7EF7}" srcId="{EBE48B18-B9AE-460A-8A07-791E436F223C}" destId="{3C51C86E-DE78-419A-AE5B-4CDBEC5A8A53}" srcOrd="0" destOrd="0" parTransId="{B8EA26BA-32EE-4905-AFF2-0BCC46E133D5}" sibTransId="{26BC9A6A-7F20-4913-A4AA-E05241D4F927}"/>
    <dgm:cxn modelId="{DCD13C6C-7273-46D3-96F4-0BB11CE4D843}" type="presOf" srcId="{508242DB-CBD3-4D00-BF1D-7AF74305AF87}" destId="{CA21D896-4669-4C49-832D-AD18E2419226}" srcOrd="0" destOrd="0" presId="urn:microsoft.com/office/officeart/2005/8/layout/process3"/>
    <dgm:cxn modelId="{6EC36356-EA75-4DF0-8191-96BF484A954E}" type="presOf" srcId="{ACB3AAB2-96A3-48AE-8409-D1848320AEF8}" destId="{FB59E7C2-1B54-4F0D-98E5-EAE8138961CB}" srcOrd="0" destOrd="1" presId="urn:microsoft.com/office/officeart/2005/8/layout/process3"/>
    <dgm:cxn modelId="{F4ADEB57-B805-4C1E-B3C2-C1FF6613E6F0}" type="presOf" srcId="{CEDB9D0E-5E41-4257-8E63-C24AD4A2695E}" destId="{F22D9445-5184-4421-804D-C178F26FFAEC}" srcOrd="0" destOrd="0" presId="urn:microsoft.com/office/officeart/2005/8/layout/process3"/>
    <dgm:cxn modelId="{AA4CBD79-C9F7-408E-82E6-FBB1D75830E4}" type="presOf" srcId="{8ED73EA6-CF40-42D3-8AE5-A43E0F8397A3}" destId="{5B9BBAF8-A7AD-477E-A34B-AFBDC32BE300}" srcOrd="1" destOrd="0" presId="urn:microsoft.com/office/officeart/2005/8/layout/process3"/>
    <dgm:cxn modelId="{B6FD0D7F-DF8D-4084-91B6-518EA8060A0D}" type="presOf" srcId="{EBE48B18-B9AE-460A-8A07-791E436F223C}" destId="{B84E7477-EF81-48C1-B116-611651DFD5B7}" srcOrd="0" destOrd="0" presId="urn:microsoft.com/office/officeart/2005/8/layout/process3"/>
    <dgm:cxn modelId="{ACB6BF80-BDC0-4D29-AC10-AF2DBB0C157D}" srcId="{B8998F17-66B1-4307-8ADC-DE1B9BA31050}" destId="{74D110F5-FBBB-469B-AF8F-EA10B48A5E6F}" srcOrd="1" destOrd="0" parTransId="{315BFEAB-6B9E-4833-A8F9-4C13509C9B39}" sibTransId="{9B4B27C7-111E-41BA-8458-F4BBB1E399D6}"/>
    <dgm:cxn modelId="{3ABDBA81-3BFF-4325-A261-145884BD5819}" type="presOf" srcId="{95DBD5E5-710B-4ADA-91F9-BA3D999DDFF9}" destId="{E55C2EFB-37B9-419E-A784-D69CCBAAF5F9}" srcOrd="0" destOrd="0" presId="urn:microsoft.com/office/officeart/2005/8/layout/process3"/>
    <dgm:cxn modelId="{E8D21B9C-CAA7-4BE3-9DCC-EE3F3A0F5C98}" type="presOf" srcId="{B8998F17-66B1-4307-8ADC-DE1B9BA31050}" destId="{52905BD7-AE7D-44C6-8A2B-194DF8F98633}" srcOrd="1" destOrd="0" presId="urn:microsoft.com/office/officeart/2005/8/layout/process3"/>
    <dgm:cxn modelId="{4577E9B1-BDF3-4046-8C2B-2FA24E67E9BD}" type="presOf" srcId="{74D110F5-FBBB-469B-AF8F-EA10B48A5E6F}" destId="{CA21D896-4669-4C49-832D-AD18E2419226}" srcOrd="0" destOrd="1" presId="urn:microsoft.com/office/officeart/2005/8/layout/process3"/>
    <dgm:cxn modelId="{2181EBC6-B5B7-4820-B5F1-75242FFDF99D}" type="presOf" srcId="{4DFE4627-EE4F-45B8-ABC4-3C823CE06755}" destId="{3D8D208D-4957-4D65-A700-6E5467D2682E}" srcOrd="1" destOrd="0" presId="urn:microsoft.com/office/officeart/2005/8/layout/process3"/>
    <dgm:cxn modelId="{4FFB7BCA-0C13-44D9-B0B6-4E9059D3EAC2}" srcId="{1EE6A4BB-AE2E-4597-9AE9-DA33B8FB90FB}" destId="{4DFE4627-EE4F-45B8-ABC4-3C823CE06755}" srcOrd="2" destOrd="0" parTransId="{68C5518F-B019-451A-8AF2-7FCE709D4F10}" sibTransId="{E73F79F0-0810-4B68-A5A9-860027CD173B}"/>
    <dgm:cxn modelId="{C97882CD-5E4B-4460-9122-A6BB7A22A323}" srcId="{1EE6A4BB-AE2E-4597-9AE9-DA33B8FB90FB}" destId="{EBE48B18-B9AE-460A-8A07-791E436F223C}" srcOrd="0" destOrd="0" parTransId="{3EA89B28-1B5C-4ECA-B983-3222C0F83462}" sibTransId="{CEDB9D0E-5E41-4257-8E63-C24AD4A2695E}"/>
    <dgm:cxn modelId="{6E56D6CE-EAA0-4857-937D-020000DD25AE}" type="presOf" srcId="{E73F79F0-0810-4B68-A5A9-860027CD173B}" destId="{2EFF996D-DBDE-4A4A-A213-B912C701BCB4}" srcOrd="1" destOrd="0" presId="urn:microsoft.com/office/officeart/2005/8/layout/process3"/>
    <dgm:cxn modelId="{65340FD9-8DB2-480A-8408-F5120ED65770}" type="presOf" srcId="{B8998F17-66B1-4307-8ADC-DE1B9BA31050}" destId="{E4A509A7-82B6-48A0-9432-5F4DCD89948B}" srcOrd="0" destOrd="0" presId="urn:microsoft.com/office/officeart/2005/8/layout/process3"/>
    <dgm:cxn modelId="{C6101AE5-E12C-4242-81A7-0BEE89B5CD64}" type="presOf" srcId="{1EE6A4BB-AE2E-4597-9AE9-DA33B8FB90FB}" destId="{BFF62D8E-F70C-4AD9-8FB3-40FC02AA4784}" srcOrd="0" destOrd="0" presId="urn:microsoft.com/office/officeart/2005/8/layout/process3"/>
    <dgm:cxn modelId="{6080BDED-A73D-4899-8504-B99D51792AC3}" type="presOf" srcId="{8ED73EA6-CF40-42D3-8AE5-A43E0F8397A3}" destId="{F987B8B4-3FC3-4BC7-AB42-494668E3F811}" srcOrd="0" destOrd="0" presId="urn:microsoft.com/office/officeart/2005/8/layout/process3"/>
    <dgm:cxn modelId="{28E462EE-2711-4647-B5CC-101DE4E372E9}" type="presOf" srcId="{EBE48B18-B9AE-460A-8A07-791E436F223C}" destId="{CF836E52-FFD0-4BBA-BAEC-BE09DC7494A7}" srcOrd="1" destOrd="0" presId="urn:microsoft.com/office/officeart/2005/8/layout/process3"/>
    <dgm:cxn modelId="{210F2DFC-004D-4BCF-A754-FC630BBC42A9}" type="presOf" srcId="{E73F79F0-0810-4B68-A5A9-860027CD173B}" destId="{D65B06E1-9B58-4349-8D06-C0E82FDD5CB8}" srcOrd="0" destOrd="0" presId="urn:microsoft.com/office/officeart/2005/8/layout/process3"/>
    <dgm:cxn modelId="{9E7914C6-EA5E-4FA1-B64F-B5F29746079B}" type="presParOf" srcId="{BFF62D8E-F70C-4AD9-8FB3-40FC02AA4784}" destId="{F08556B4-A92C-4FBC-BCD5-483AD0BC2D0E}" srcOrd="0" destOrd="0" presId="urn:microsoft.com/office/officeart/2005/8/layout/process3"/>
    <dgm:cxn modelId="{A926D1BF-C6F2-4F21-A9F3-A91C6B9A379A}" type="presParOf" srcId="{F08556B4-A92C-4FBC-BCD5-483AD0BC2D0E}" destId="{B84E7477-EF81-48C1-B116-611651DFD5B7}" srcOrd="0" destOrd="0" presId="urn:microsoft.com/office/officeart/2005/8/layout/process3"/>
    <dgm:cxn modelId="{4C6F1578-AA04-42BB-A89A-603F8D120954}" type="presParOf" srcId="{F08556B4-A92C-4FBC-BCD5-483AD0BC2D0E}" destId="{CF836E52-FFD0-4BBA-BAEC-BE09DC7494A7}" srcOrd="1" destOrd="0" presId="urn:microsoft.com/office/officeart/2005/8/layout/process3"/>
    <dgm:cxn modelId="{B96D53B8-90E0-4A6F-A9C6-CC891A796587}" type="presParOf" srcId="{F08556B4-A92C-4FBC-BCD5-483AD0BC2D0E}" destId="{1557A1F6-C909-4176-AFD6-6CA3A2EBDB5D}" srcOrd="2" destOrd="0" presId="urn:microsoft.com/office/officeart/2005/8/layout/process3"/>
    <dgm:cxn modelId="{4337C792-A594-4DD4-9829-3AAC1AFB3009}" type="presParOf" srcId="{BFF62D8E-F70C-4AD9-8FB3-40FC02AA4784}" destId="{F22D9445-5184-4421-804D-C178F26FFAEC}" srcOrd="1" destOrd="0" presId="urn:microsoft.com/office/officeart/2005/8/layout/process3"/>
    <dgm:cxn modelId="{2D68C5B1-32B0-4055-9A10-D5286CAF370C}" type="presParOf" srcId="{F22D9445-5184-4421-804D-C178F26FFAEC}" destId="{25D2A5BF-5965-4C79-BD7D-2A4A9EAC3DF6}" srcOrd="0" destOrd="0" presId="urn:microsoft.com/office/officeart/2005/8/layout/process3"/>
    <dgm:cxn modelId="{EE25776D-8824-4035-8196-D665F09CD714}" type="presParOf" srcId="{BFF62D8E-F70C-4AD9-8FB3-40FC02AA4784}" destId="{4250E9EC-9ABC-4F5E-86A6-195A7CB8C88C}" srcOrd="2" destOrd="0" presId="urn:microsoft.com/office/officeart/2005/8/layout/process3"/>
    <dgm:cxn modelId="{53119A53-8F09-44F6-8DE8-E41616A85842}" type="presParOf" srcId="{4250E9EC-9ABC-4F5E-86A6-195A7CB8C88C}" destId="{DD7286EF-4722-41EF-8719-4C7074EA7EA9}" srcOrd="0" destOrd="0" presId="urn:microsoft.com/office/officeart/2005/8/layout/process3"/>
    <dgm:cxn modelId="{941F3B19-73A7-4523-9E48-2320B3B37B10}" type="presParOf" srcId="{4250E9EC-9ABC-4F5E-86A6-195A7CB8C88C}" destId="{59C1131C-990C-405D-9CBF-FA8D65E07CDD}" srcOrd="1" destOrd="0" presId="urn:microsoft.com/office/officeart/2005/8/layout/process3"/>
    <dgm:cxn modelId="{7C893B49-3F71-47BB-BDE9-9A24D568472D}" type="presParOf" srcId="{4250E9EC-9ABC-4F5E-86A6-195A7CB8C88C}" destId="{E55C2EFB-37B9-419E-A784-D69CCBAAF5F9}" srcOrd="2" destOrd="0" presId="urn:microsoft.com/office/officeart/2005/8/layout/process3"/>
    <dgm:cxn modelId="{89E0B185-10D5-401A-BF79-6ED413931430}" type="presParOf" srcId="{BFF62D8E-F70C-4AD9-8FB3-40FC02AA4784}" destId="{F987B8B4-3FC3-4BC7-AB42-494668E3F811}" srcOrd="3" destOrd="0" presId="urn:microsoft.com/office/officeart/2005/8/layout/process3"/>
    <dgm:cxn modelId="{40B446D3-0C1A-4D4A-84E3-033C502B8BBA}" type="presParOf" srcId="{F987B8B4-3FC3-4BC7-AB42-494668E3F811}" destId="{5B9BBAF8-A7AD-477E-A34B-AFBDC32BE300}" srcOrd="0" destOrd="0" presId="urn:microsoft.com/office/officeart/2005/8/layout/process3"/>
    <dgm:cxn modelId="{702DA6D0-53B3-4595-8B6F-094732D1A64C}" type="presParOf" srcId="{BFF62D8E-F70C-4AD9-8FB3-40FC02AA4784}" destId="{2ACF2EFB-6D49-4030-A16F-7B834728328E}" srcOrd="4" destOrd="0" presId="urn:microsoft.com/office/officeart/2005/8/layout/process3"/>
    <dgm:cxn modelId="{DDBDD99F-978C-4B14-8161-51491A5718F0}" type="presParOf" srcId="{2ACF2EFB-6D49-4030-A16F-7B834728328E}" destId="{097A34F5-269B-427B-B0DF-0C9C846698B3}" srcOrd="0" destOrd="0" presId="urn:microsoft.com/office/officeart/2005/8/layout/process3"/>
    <dgm:cxn modelId="{1A1CFA28-2CCE-4D93-B6C7-C04469AABBDF}" type="presParOf" srcId="{2ACF2EFB-6D49-4030-A16F-7B834728328E}" destId="{3D8D208D-4957-4D65-A700-6E5467D2682E}" srcOrd="1" destOrd="0" presId="urn:microsoft.com/office/officeart/2005/8/layout/process3"/>
    <dgm:cxn modelId="{84D39979-A2EA-4BA0-A957-6BD984963868}" type="presParOf" srcId="{2ACF2EFB-6D49-4030-A16F-7B834728328E}" destId="{FB59E7C2-1B54-4F0D-98E5-EAE8138961CB}" srcOrd="2" destOrd="0" presId="urn:microsoft.com/office/officeart/2005/8/layout/process3"/>
    <dgm:cxn modelId="{D69D7652-F665-42FD-A60E-A2E74835CA56}" type="presParOf" srcId="{BFF62D8E-F70C-4AD9-8FB3-40FC02AA4784}" destId="{D65B06E1-9B58-4349-8D06-C0E82FDD5CB8}" srcOrd="5" destOrd="0" presId="urn:microsoft.com/office/officeart/2005/8/layout/process3"/>
    <dgm:cxn modelId="{FD80F8E5-D193-47B6-988F-0D1D676F953C}" type="presParOf" srcId="{D65B06E1-9B58-4349-8D06-C0E82FDD5CB8}" destId="{2EFF996D-DBDE-4A4A-A213-B912C701BCB4}" srcOrd="0" destOrd="0" presId="urn:microsoft.com/office/officeart/2005/8/layout/process3"/>
    <dgm:cxn modelId="{12AEAD5B-C6E2-40D9-9983-34FFA2FE29E0}" type="presParOf" srcId="{BFF62D8E-F70C-4AD9-8FB3-40FC02AA4784}" destId="{E9A9E5A6-9A77-4E4F-AD18-0461C851EFF3}" srcOrd="6" destOrd="0" presId="urn:microsoft.com/office/officeart/2005/8/layout/process3"/>
    <dgm:cxn modelId="{4B6AE532-C137-4EA4-9397-7A7B4BFF2278}" type="presParOf" srcId="{E9A9E5A6-9A77-4E4F-AD18-0461C851EFF3}" destId="{E4A509A7-82B6-48A0-9432-5F4DCD89948B}" srcOrd="0" destOrd="0" presId="urn:microsoft.com/office/officeart/2005/8/layout/process3"/>
    <dgm:cxn modelId="{11475640-2127-44FD-81E3-245840A6303D}" type="presParOf" srcId="{E9A9E5A6-9A77-4E4F-AD18-0461C851EFF3}" destId="{52905BD7-AE7D-44C6-8A2B-194DF8F98633}" srcOrd="1" destOrd="0" presId="urn:microsoft.com/office/officeart/2005/8/layout/process3"/>
    <dgm:cxn modelId="{CA6A8964-CD12-4E60-AFF7-A9B0F7596567}" type="presParOf" srcId="{E9A9E5A6-9A77-4E4F-AD18-0461C851EFF3}" destId="{CA21D896-4669-4C49-832D-AD18E241922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6B87ED-CD2E-4E81-B379-D16133EF90E7}" type="doc">
      <dgm:prSet loTypeId="urn:microsoft.com/office/officeart/2005/8/layout/pList2#1" loCatId="list" qsTypeId="urn:microsoft.com/office/officeart/2005/8/quickstyle/simple1" qsCatId="simple" csTypeId="urn:microsoft.com/office/officeart/2005/8/colors/accent1_2" csCatId="accent1" phldr="1"/>
      <dgm:spPr/>
      <dgm:t>
        <a:bodyPr/>
        <a:lstStyle/>
        <a:p>
          <a:endParaRPr lang="ru-RU"/>
        </a:p>
      </dgm:t>
    </dgm:pt>
    <dgm:pt modelId="{D5B32521-3A22-4F13-9F26-91C29AE844B8}">
      <dgm:prSet phldrT="[Текст]" custT="1"/>
      <dgm:spPr/>
      <dgm:t>
        <a:bodyPr/>
        <a:lstStyle/>
        <a:p>
          <a:r>
            <a:rPr lang="ru-RU" sz="2000" dirty="0"/>
            <a:t>СТРАТЕГИЧЕСКИЕ, </a:t>
          </a:r>
          <a:r>
            <a:rPr lang="ru-RU" sz="1800" dirty="0"/>
            <a:t>которые касаются коренных проблем организации, принимаются в масштабах всей организации и ее внешнего окружения и рассчитаны на длительный период действия, решение перспективных задач;</a:t>
          </a:r>
        </a:p>
      </dgm:t>
    </dgm:pt>
    <dgm:pt modelId="{7E343678-EC66-4AED-9F09-CB204D517459}" type="parTrans" cxnId="{73E600C9-4603-4138-AF3B-4C3BE8DBBC60}">
      <dgm:prSet/>
      <dgm:spPr/>
      <dgm:t>
        <a:bodyPr/>
        <a:lstStyle/>
        <a:p>
          <a:endParaRPr lang="ru-RU"/>
        </a:p>
      </dgm:t>
    </dgm:pt>
    <dgm:pt modelId="{2DDEE00B-F8CD-4995-B433-EC0F963DA26A}" type="sibTrans" cxnId="{73E600C9-4603-4138-AF3B-4C3BE8DBBC60}">
      <dgm:prSet/>
      <dgm:spPr/>
      <dgm:t>
        <a:bodyPr/>
        <a:lstStyle/>
        <a:p>
          <a:endParaRPr lang="ru-RU"/>
        </a:p>
      </dgm:t>
    </dgm:pt>
    <dgm:pt modelId="{26F1E4B5-E4D7-4837-915D-F0DCD82A8A08}">
      <dgm:prSet phldrT="[Текст]" custT="1"/>
      <dgm:spPr/>
      <dgm:t>
        <a:bodyPr/>
        <a:lstStyle/>
        <a:p>
          <a:r>
            <a:rPr lang="ru-RU" sz="2000" dirty="0"/>
            <a:t>ТАКТИЧЕСКИЕ, </a:t>
          </a:r>
          <a:r>
            <a:rPr lang="ru-RU" sz="1800" dirty="0"/>
            <a:t>которые обеспечивают выполнение стратегических решений и по времени не превышают одного года;</a:t>
          </a:r>
        </a:p>
      </dgm:t>
    </dgm:pt>
    <dgm:pt modelId="{B443D592-A66E-4EDE-B2C7-8D819661A23F}" type="parTrans" cxnId="{72B196C0-B083-4F1B-BA91-A7B33940FFF5}">
      <dgm:prSet/>
      <dgm:spPr/>
      <dgm:t>
        <a:bodyPr/>
        <a:lstStyle/>
        <a:p>
          <a:endParaRPr lang="ru-RU"/>
        </a:p>
      </dgm:t>
    </dgm:pt>
    <dgm:pt modelId="{4C698893-56BC-4622-8E8E-A86F669BC613}" type="sibTrans" cxnId="{72B196C0-B083-4F1B-BA91-A7B33940FFF5}">
      <dgm:prSet/>
      <dgm:spPr/>
      <dgm:t>
        <a:bodyPr/>
        <a:lstStyle/>
        <a:p>
          <a:endParaRPr lang="ru-RU"/>
        </a:p>
      </dgm:t>
    </dgm:pt>
    <dgm:pt modelId="{D0D93E1F-85C3-477F-B94C-4D3047DE6CA7}">
      <dgm:prSet phldrT="[Текст]" custT="1"/>
      <dgm:spPr/>
      <dgm:t>
        <a:bodyPr/>
        <a:lstStyle/>
        <a:p>
          <a:r>
            <a:rPr lang="ru-RU" sz="2000" dirty="0"/>
            <a:t>ОПЕРАТИВНЫЕ, </a:t>
          </a:r>
          <a:r>
            <a:rPr lang="ru-RU" sz="1800" dirty="0"/>
            <a:t>связанные с достижением текущих целей и по времени рассчитанные на период, не превышающий месяца или квартала.</a:t>
          </a:r>
        </a:p>
      </dgm:t>
    </dgm:pt>
    <dgm:pt modelId="{364EC981-6DC8-4798-8830-B0C49CBD24F4}" type="parTrans" cxnId="{9B86A0EB-87BB-4A7F-BBC9-8F12687A2D5A}">
      <dgm:prSet/>
      <dgm:spPr/>
      <dgm:t>
        <a:bodyPr/>
        <a:lstStyle/>
        <a:p>
          <a:endParaRPr lang="ru-RU"/>
        </a:p>
      </dgm:t>
    </dgm:pt>
    <dgm:pt modelId="{426B779B-B595-4FE5-8967-2765229A3ED0}" type="sibTrans" cxnId="{9B86A0EB-87BB-4A7F-BBC9-8F12687A2D5A}">
      <dgm:prSet/>
      <dgm:spPr/>
      <dgm:t>
        <a:bodyPr/>
        <a:lstStyle/>
        <a:p>
          <a:endParaRPr lang="ru-RU"/>
        </a:p>
      </dgm:t>
    </dgm:pt>
    <dgm:pt modelId="{4CEBA6E9-6CDC-49DC-8DAA-280AEC49F03B}" type="pres">
      <dgm:prSet presAssocID="{566B87ED-CD2E-4E81-B379-D16133EF90E7}" presName="Name0" presStyleCnt="0">
        <dgm:presLayoutVars>
          <dgm:dir/>
          <dgm:resizeHandles val="exact"/>
        </dgm:presLayoutVars>
      </dgm:prSet>
      <dgm:spPr/>
    </dgm:pt>
    <dgm:pt modelId="{FF5790A9-64CA-4CDF-9292-8978ACF47E71}" type="pres">
      <dgm:prSet presAssocID="{566B87ED-CD2E-4E81-B379-D16133EF90E7}" presName="bkgdShp" presStyleLbl="alignAccFollowNode1" presStyleIdx="0" presStyleCnt="1"/>
      <dgm:spPr/>
    </dgm:pt>
    <dgm:pt modelId="{CA9CA7F8-BAED-43A6-ACAD-671D6C4D9BF5}" type="pres">
      <dgm:prSet presAssocID="{566B87ED-CD2E-4E81-B379-D16133EF90E7}" presName="linComp" presStyleCnt="0"/>
      <dgm:spPr/>
    </dgm:pt>
    <dgm:pt modelId="{1564E6DA-5499-4F45-85CC-400D667A182B}" type="pres">
      <dgm:prSet presAssocID="{D5B32521-3A22-4F13-9F26-91C29AE844B8}" presName="compNode" presStyleCnt="0"/>
      <dgm:spPr/>
    </dgm:pt>
    <dgm:pt modelId="{9EA7C3AA-0BC7-400C-9B5F-8EC28E384853}" type="pres">
      <dgm:prSet presAssocID="{D5B32521-3A22-4F13-9F26-91C29AE844B8}" presName="node" presStyleLbl="node1" presStyleIdx="0" presStyleCnt="3" custScaleY="181818">
        <dgm:presLayoutVars>
          <dgm:bulletEnabled val="1"/>
        </dgm:presLayoutVars>
      </dgm:prSet>
      <dgm:spPr/>
    </dgm:pt>
    <dgm:pt modelId="{5FEF62BF-4C3A-44E7-BCC0-C42CFAF004D7}" type="pres">
      <dgm:prSet presAssocID="{D5B32521-3A22-4F13-9F26-91C29AE844B8}" presName="invisiNode" presStyleLbl="node1" presStyleIdx="0" presStyleCnt="3"/>
      <dgm:spPr/>
    </dgm:pt>
    <dgm:pt modelId="{BDA5091F-61E2-4027-B002-8905DD5324A9}" type="pres">
      <dgm:prSet presAssocID="{D5B32521-3A22-4F13-9F26-91C29AE844B8}" presName="imagNode" presStyleLbl="fgImgPlace1" presStyleIdx="0" presStyleCnt="3" custScaleY="24714" custLinFactNeighborX="-661" custLinFactNeighborY="-50456"/>
      <dgm:spPr/>
    </dgm:pt>
    <dgm:pt modelId="{130D7892-6B08-4DCB-957B-24732CB30E8E}" type="pres">
      <dgm:prSet presAssocID="{2DDEE00B-F8CD-4995-B433-EC0F963DA26A}" presName="sibTrans" presStyleLbl="sibTrans2D1" presStyleIdx="0" presStyleCnt="0"/>
      <dgm:spPr/>
    </dgm:pt>
    <dgm:pt modelId="{60DA36F9-A7C2-478B-9511-E3E456BEDA28}" type="pres">
      <dgm:prSet presAssocID="{26F1E4B5-E4D7-4837-915D-F0DCD82A8A08}" presName="compNode" presStyleCnt="0"/>
      <dgm:spPr/>
    </dgm:pt>
    <dgm:pt modelId="{47DF06A5-37FA-4666-B072-777488518C5C}" type="pres">
      <dgm:prSet presAssocID="{26F1E4B5-E4D7-4837-915D-F0DCD82A8A08}" presName="node" presStyleLbl="node1" presStyleIdx="1" presStyleCnt="3" custScaleY="181818">
        <dgm:presLayoutVars>
          <dgm:bulletEnabled val="1"/>
        </dgm:presLayoutVars>
      </dgm:prSet>
      <dgm:spPr/>
    </dgm:pt>
    <dgm:pt modelId="{EEE63285-9C1C-45E8-8634-1A03608CA812}" type="pres">
      <dgm:prSet presAssocID="{26F1E4B5-E4D7-4837-915D-F0DCD82A8A08}" presName="invisiNode" presStyleLbl="node1" presStyleIdx="1" presStyleCnt="3"/>
      <dgm:spPr/>
    </dgm:pt>
    <dgm:pt modelId="{30FB8284-A568-464B-A8C3-A75D715D3960}" type="pres">
      <dgm:prSet presAssocID="{26F1E4B5-E4D7-4837-915D-F0DCD82A8A08}" presName="imagNode" presStyleLbl="fgImgPlace1" presStyleIdx="1" presStyleCnt="3" custScaleY="24714" custLinFactNeighborX="1453" custLinFactNeighborY="-50456"/>
      <dgm:spPr/>
    </dgm:pt>
    <dgm:pt modelId="{6B483C91-5218-44C5-B700-D84EE3686813}" type="pres">
      <dgm:prSet presAssocID="{4C698893-56BC-4622-8E8E-A86F669BC613}" presName="sibTrans" presStyleLbl="sibTrans2D1" presStyleIdx="0" presStyleCnt="0"/>
      <dgm:spPr/>
    </dgm:pt>
    <dgm:pt modelId="{2AEDBB52-AFB6-48AE-8A13-936BE281D9CF}" type="pres">
      <dgm:prSet presAssocID="{D0D93E1F-85C3-477F-B94C-4D3047DE6CA7}" presName="compNode" presStyleCnt="0"/>
      <dgm:spPr/>
    </dgm:pt>
    <dgm:pt modelId="{811240E8-4D9F-4477-9346-9982272FA366}" type="pres">
      <dgm:prSet presAssocID="{D0D93E1F-85C3-477F-B94C-4D3047DE6CA7}" presName="node" presStyleLbl="node1" presStyleIdx="2" presStyleCnt="3" custScaleY="181818">
        <dgm:presLayoutVars>
          <dgm:bulletEnabled val="1"/>
        </dgm:presLayoutVars>
      </dgm:prSet>
      <dgm:spPr/>
    </dgm:pt>
    <dgm:pt modelId="{957451FC-2F64-4A33-8060-B8D257DC3CC5}" type="pres">
      <dgm:prSet presAssocID="{D0D93E1F-85C3-477F-B94C-4D3047DE6CA7}" presName="invisiNode" presStyleLbl="node1" presStyleIdx="2" presStyleCnt="3"/>
      <dgm:spPr/>
    </dgm:pt>
    <dgm:pt modelId="{18E5C82B-B3D6-434E-977A-2DD743E2DEFC}" type="pres">
      <dgm:prSet presAssocID="{D0D93E1F-85C3-477F-B94C-4D3047DE6CA7}" presName="imagNode" presStyleLbl="fgImgPlace1" presStyleIdx="2" presStyleCnt="3" custScaleY="24714" custLinFactNeighborX="833" custLinFactNeighborY="-50456"/>
      <dgm:spPr/>
    </dgm:pt>
  </dgm:ptLst>
  <dgm:cxnLst>
    <dgm:cxn modelId="{7088531B-D0CB-483D-8E92-B719264CAD00}" type="presOf" srcId="{566B87ED-CD2E-4E81-B379-D16133EF90E7}" destId="{4CEBA6E9-6CDC-49DC-8DAA-280AEC49F03B}" srcOrd="0" destOrd="0" presId="urn:microsoft.com/office/officeart/2005/8/layout/pList2#1"/>
    <dgm:cxn modelId="{C7340165-F7B1-4FF9-9C0F-8639AD4A9956}" type="presOf" srcId="{26F1E4B5-E4D7-4837-915D-F0DCD82A8A08}" destId="{47DF06A5-37FA-4666-B072-777488518C5C}" srcOrd="0" destOrd="0" presId="urn:microsoft.com/office/officeart/2005/8/layout/pList2#1"/>
    <dgm:cxn modelId="{F9740F52-C621-4D37-8A7A-7EB9DFF0814E}" type="presOf" srcId="{D5B32521-3A22-4F13-9F26-91C29AE844B8}" destId="{9EA7C3AA-0BC7-400C-9B5F-8EC28E384853}" srcOrd="0" destOrd="0" presId="urn:microsoft.com/office/officeart/2005/8/layout/pList2#1"/>
    <dgm:cxn modelId="{E543E1A9-39D5-49CA-941C-F6ED0E17FB1C}" type="presOf" srcId="{4C698893-56BC-4622-8E8E-A86F669BC613}" destId="{6B483C91-5218-44C5-B700-D84EE3686813}" srcOrd="0" destOrd="0" presId="urn:microsoft.com/office/officeart/2005/8/layout/pList2#1"/>
    <dgm:cxn modelId="{E7A528BE-6CB5-446B-A02F-D9B547B666E6}" type="presOf" srcId="{2DDEE00B-F8CD-4995-B433-EC0F963DA26A}" destId="{130D7892-6B08-4DCB-957B-24732CB30E8E}" srcOrd="0" destOrd="0" presId="urn:microsoft.com/office/officeart/2005/8/layout/pList2#1"/>
    <dgm:cxn modelId="{72B196C0-B083-4F1B-BA91-A7B33940FFF5}" srcId="{566B87ED-CD2E-4E81-B379-D16133EF90E7}" destId="{26F1E4B5-E4D7-4837-915D-F0DCD82A8A08}" srcOrd="1" destOrd="0" parTransId="{B443D592-A66E-4EDE-B2C7-8D819661A23F}" sibTransId="{4C698893-56BC-4622-8E8E-A86F669BC613}"/>
    <dgm:cxn modelId="{73E600C9-4603-4138-AF3B-4C3BE8DBBC60}" srcId="{566B87ED-CD2E-4E81-B379-D16133EF90E7}" destId="{D5B32521-3A22-4F13-9F26-91C29AE844B8}" srcOrd="0" destOrd="0" parTransId="{7E343678-EC66-4AED-9F09-CB204D517459}" sibTransId="{2DDEE00B-F8CD-4995-B433-EC0F963DA26A}"/>
    <dgm:cxn modelId="{9B86A0EB-87BB-4A7F-BBC9-8F12687A2D5A}" srcId="{566B87ED-CD2E-4E81-B379-D16133EF90E7}" destId="{D0D93E1F-85C3-477F-B94C-4D3047DE6CA7}" srcOrd="2" destOrd="0" parTransId="{364EC981-6DC8-4798-8830-B0C49CBD24F4}" sibTransId="{426B779B-B595-4FE5-8967-2765229A3ED0}"/>
    <dgm:cxn modelId="{5269BBF8-C20E-43CD-BB08-93DB5B5BD93F}" type="presOf" srcId="{D0D93E1F-85C3-477F-B94C-4D3047DE6CA7}" destId="{811240E8-4D9F-4477-9346-9982272FA366}" srcOrd="0" destOrd="0" presId="urn:microsoft.com/office/officeart/2005/8/layout/pList2#1"/>
    <dgm:cxn modelId="{A411739E-F654-4035-8B02-9831896C86DA}" type="presParOf" srcId="{4CEBA6E9-6CDC-49DC-8DAA-280AEC49F03B}" destId="{FF5790A9-64CA-4CDF-9292-8978ACF47E71}" srcOrd="0" destOrd="0" presId="urn:microsoft.com/office/officeart/2005/8/layout/pList2#1"/>
    <dgm:cxn modelId="{9DD5CD0B-ACC7-4DD1-AF9B-4CAD794A7B7F}" type="presParOf" srcId="{4CEBA6E9-6CDC-49DC-8DAA-280AEC49F03B}" destId="{CA9CA7F8-BAED-43A6-ACAD-671D6C4D9BF5}" srcOrd="1" destOrd="0" presId="urn:microsoft.com/office/officeart/2005/8/layout/pList2#1"/>
    <dgm:cxn modelId="{69353AAC-0695-439D-8253-4616D3B36542}" type="presParOf" srcId="{CA9CA7F8-BAED-43A6-ACAD-671D6C4D9BF5}" destId="{1564E6DA-5499-4F45-85CC-400D667A182B}" srcOrd="0" destOrd="0" presId="urn:microsoft.com/office/officeart/2005/8/layout/pList2#1"/>
    <dgm:cxn modelId="{9BC1004A-60B4-4735-AC7A-20081D639D99}" type="presParOf" srcId="{1564E6DA-5499-4F45-85CC-400D667A182B}" destId="{9EA7C3AA-0BC7-400C-9B5F-8EC28E384853}" srcOrd="0" destOrd="0" presId="urn:microsoft.com/office/officeart/2005/8/layout/pList2#1"/>
    <dgm:cxn modelId="{4DA85CD9-70A9-4D33-84D0-7A4C0D8752BC}" type="presParOf" srcId="{1564E6DA-5499-4F45-85CC-400D667A182B}" destId="{5FEF62BF-4C3A-44E7-BCC0-C42CFAF004D7}" srcOrd="1" destOrd="0" presId="urn:microsoft.com/office/officeart/2005/8/layout/pList2#1"/>
    <dgm:cxn modelId="{F0A6A84C-DF3C-4B7D-A453-3D262ABF303C}" type="presParOf" srcId="{1564E6DA-5499-4F45-85CC-400D667A182B}" destId="{BDA5091F-61E2-4027-B002-8905DD5324A9}" srcOrd="2" destOrd="0" presId="urn:microsoft.com/office/officeart/2005/8/layout/pList2#1"/>
    <dgm:cxn modelId="{B04EAEEA-15D9-45B8-B78F-437AD6BCD308}" type="presParOf" srcId="{CA9CA7F8-BAED-43A6-ACAD-671D6C4D9BF5}" destId="{130D7892-6B08-4DCB-957B-24732CB30E8E}" srcOrd="1" destOrd="0" presId="urn:microsoft.com/office/officeart/2005/8/layout/pList2#1"/>
    <dgm:cxn modelId="{FFB4AB9E-DD40-48DF-886F-88C61C4A9E23}" type="presParOf" srcId="{CA9CA7F8-BAED-43A6-ACAD-671D6C4D9BF5}" destId="{60DA36F9-A7C2-478B-9511-E3E456BEDA28}" srcOrd="2" destOrd="0" presId="urn:microsoft.com/office/officeart/2005/8/layout/pList2#1"/>
    <dgm:cxn modelId="{7076AA91-C81F-4E6B-BC7C-181F769731A6}" type="presParOf" srcId="{60DA36F9-A7C2-478B-9511-E3E456BEDA28}" destId="{47DF06A5-37FA-4666-B072-777488518C5C}" srcOrd="0" destOrd="0" presId="urn:microsoft.com/office/officeart/2005/8/layout/pList2#1"/>
    <dgm:cxn modelId="{1045ACE6-8070-429B-81BB-3E7BC14B8943}" type="presParOf" srcId="{60DA36F9-A7C2-478B-9511-E3E456BEDA28}" destId="{EEE63285-9C1C-45E8-8634-1A03608CA812}" srcOrd="1" destOrd="0" presId="urn:microsoft.com/office/officeart/2005/8/layout/pList2#1"/>
    <dgm:cxn modelId="{8937B840-FADC-4A97-A4D2-9F4DE3F0E4EB}" type="presParOf" srcId="{60DA36F9-A7C2-478B-9511-E3E456BEDA28}" destId="{30FB8284-A568-464B-A8C3-A75D715D3960}" srcOrd="2" destOrd="0" presId="urn:microsoft.com/office/officeart/2005/8/layout/pList2#1"/>
    <dgm:cxn modelId="{91E53D7B-A052-41EC-82EF-404D69C9F05A}" type="presParOf" srcId="{CA9CA7F8-BAED-43A6-ACAD-671D6C4D9BF5}" destId="{6B483C91-5218-44C5-B700-D84EE3686813}" srcOrd="3" destOrd="0" presId="urn:microsoft.com/office/officeart/2005/8/layout/pList2#1"/>
    <dgm:cxn modelId="{C467671A-767A-405A-908E-2D38B2C26FDA}" type="presParOf" srcId="{CA9CA7F8-BAED-43A6-ACAD-671D6C4D9BF5}" destId="{2AEDBB52-AFB6-48AE-8A13-936BE281D9CF}" srcOrd="4" destOrd="0" presId="urn:microsoft.com/office/officeart/2005/8/layout/pList2#1"/>
    <dgm:cxn modelId="{1FA57E8A-8D46-44F2-B76C-C28EEF855AE6}" type="presParOf" srcId="{2AEDBB52-AFB6-48AE-8A13-936BE281D9CF}" destId="{811240E8-4D9F-4477-9346-9982272FA366}" srcOrd="0" destOrd="0" presId="urn:microsoft.com/office/officeart/2005/8/layout/pList2#1"/>
    <dgm:cxn modelId="{B57E1A55-54F4-4D8C-8869-73F0D86B012C}" type="presParOf" srcId="{2AEDBB52-AFB6-48AE-8A13-936BE281D9CF}" destId="{957451FC-2F64-4A33-8060-B8D257DC3CC5}" srcOrd="1" destOrd="0" presId="urn:microsoft.com/office/officeart/2005/8/layout/pList2#1"/>
    <dgm:cxn modelId="{31637FE6-F418-419A-A91E-47564A1EDE29}" type="presParOf" srcId="{2AEDBB52-AFB6-48AE-8A13-936BE281D9CF}" destId="{18E5C82B-B3D6-434E-977A-2DD743E2DEFC}"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A6D7A2-AF4E-450A-9C61-11071B2EB94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ru-RU"/>
        </a:p>
      </dgm:t>
    </dgm:pt>
    <dgm:pt modelId="{4F23DE93-DA41-489E-A3BF-C55D49B8268C}">
      <dgm:prSet phldrT="[Текст]" custT="1"/>
      <dgm:spPr>
        <a:solidFill>
          <a:srgbClr val="FAE1D2"/>
        </a:solidFill>
      </dgm:spPr>
      <dgm:t>
        <a:bodyPr/>
        <a:lstStyle/>
        <a:p>
          <a:endParaRPr lang="ru-RU" sz="2000" dirty="0"/>
        </a:p>
        <a:p>
          <a:endParaRPr lang="ru-RU" sz="2000" dirty="0"/>
        </a:p>
        <a:p>
          <a:endParaRPr lang="ru-RU" sz="2000" dirty="0"/>
        </a:p>
        <a:p>
          <a:r>
            <a:rPr lang="ru-RU" sz="2000" dirty="0"/>
            <a:t>ИНДИВИДУАЛЬНЫЕ, </a:t>
          </a:r>
        </a:p>
        <a:p>
          <a:r>
            <a:rPr lang="ru-RU" sz="2000" dirty="0"/>
            <a:t>принимаемые руководителем единолично;</a:t>
          </a:r>
        </a:p>
      </dgm:t>
    </dgm:pt>
    <dgm:pt modelId="{2FE1D681-BC17-4ADB-BFC8-10779B86D6E6}" type="parTrans" cxnId="{B3C24215-059A-40E3-82A0-C0F4131D86E3}">
      <dgm:prSet/>
      <dgm:spPr/>
      <dgm:t>
        <a:bodyPr/>
        <a:lstStyle/>
        <a:p>
          <a:endParaRPr lang="ru-RU"/>
        </a:p>
      </dgm:t>
    </dgm:pt>
    <dgm:pt modelId="{FA4A715C-58CA-4489-9A17-833983CB3767}" type="sibTrans" cxnId="{B3C24215-059A-40E3-82A0-C0F4131D86E3}">
      <dgm:prSet/>
      <dgm:spPr/>
      <dgm:t>
        <a:bodyPr/>
        <a:lstStyle/>
        <a:p>
          <a:endParaRPr lang="ru-RU"/>
        </a:p>
      </dgm:t>
    </dgm:pt>
    <dgm:pt modelId="{565AF3EF-88FA-4EBE-A331-324F7DE4D701}">
      <dgm:prSet phldrT="[Текст]" custT="1"/>
      <dgm:spPr>
        <a:solidFill>
          <a:srgbClr val="FAE1D2"/>
        </a:solidFill>
      </dgm:spPr>
      <dgm:t>
        <a:bodyPr/>
        <a:lstStyle/>
        <a:p>
          <a:endParaRPr lang="ru-RU" sz="2000" dirty="0"/>
        </a:p>
        <a:p>
          <a:endParaRPr lang="ru-RU" sz="2000" dirty="0"/>
        </a:p>
        <a:p>
          <a:endParaRPr lang="ru-RU" sz="2000" dirty="0"/>
        </a:p>
        <a:p>
          <a:endParaRPr lang="ru-RU" sz="2000" dirty="0"/>
        </a:p>
        <a:p>
          <a:r>
            <a:rPr lang="ru-RU" sz="2000" dirty="0"/>
            <a:t>КОЛЛЕГИАЛЬНЫЕ, </a:t>
          </a:r>
        </a:p>
        <a:p>
          <a:r>
            <a:rPr lang="ru-RU" sz="2000" dirty="0"/>
            <a:t>принимаемые коллективным органом управления (например, советом директоров);</a:t>
          </a:r>
        </a:p>
      </dgm:t>
    </dgm:pt>
    <dgm:pt modelId="{EEE9BEA5-4E37-4696-B1E1-5A0E8F9FD2FC}" type="parTrans" cxnId="{0999B862-624F-49A6-B7EC-ADD9ABE692A2}">
      <dgm:prSet/>
      <dgm:spPr/>
      <dgm:t>
        <a:bodyPr/>
        <a:lstStyle/>
        <a:p>
          <a:endParaRPr lang="ru-RU"/>
        </a:p>
      </dgm:t>
    </dgm:pt>
    <dgm:pt modelId="{00F7C2D3-F1C5-4A11-A473-740D6E9A25C9}" type="sibTrans" cxnId="{0999B862-624F-49A6-B7EC-ADD9ABE692A2}">
      <dgm:prSet/>
      <dgm:spPr/>
      <dgm:t>
        <a:bodyPr/>
        <a:lstStyle/>
        <a:p>
          <a:endParaRPr lang="ru-RU"/>
        </a:p>
      </dgm:t>
    </dgm:pt>
    <dgm:pt modelId="{4A777147-6B73-4499-B8D5-FD454B486B3B}">
      <dgm:prSet custT="1"/>
      <dgm:spPr>
        <a:solidFill>
          <a:srgbClr val="FAE1D2"/>
        </a:solidFill>
      </dgm:spPr>
      <dgm:t>
        <a:bodyPr/>
        <a:lstStyle/>
        <a:p>
          <a:endParaRPr lang="ru-RU" sz="2000" dirty="0"/>
        </a:p>
        <a:p>
          <a:endParaRPr lang="ru-RU" sz="2000" dirty="0"/>
        </a:p>
        <a:p>
          <a:endParaRPr lang="ru-RU" sz="2000" dirty="0"/>
        </a:p>
        <a:p>
          <a:r>
            <a:rPr lang="ru-RU" sz="2000" dirty="0"/>
            <a:t>КОЛЛЕКТИВНЫЕ, </a:t>
          </a:r>
        </a:p>
        <a:p>
          <a:r>
            <a:rPr lang="ru-RU" sz="2000" dirty="0"/>
            <a:t>принимаемые всем коллективом организации.</a:t>
          </a:r>
        </a:p>
      </dgm:t>
    </dgm:pt>
    <dgm:pt modelId="{DE2BAA7D-EF4F-480C-A500-E1425D4F00E1}" type="parTrans" cxnId="{86DCDCA1-941F-40F4-AFE4-26A526F01D1A}">
      <dgm:prSet/>
      <dgm:spPr/>
      <dgm:t>
        <a:bodyPr/>
        <a:lstStyle/>
        <a:p>
          <a:endParaRPr lang="ru-RU"/>
        </a:p>
      </dgm:t>
    </dgm:pt>
    <dgm:pt modelId="{44E55B61-BFAE-486C-86B3-5AFA375A1131}" type="sibTrans" cxnId="{86DCDCA1-941F-40F4-AFE4-26A526F01D1A}">
      <dgm:prSet/>
      <dgm:spPr/>
      <dgm:t>
        <a:bodyPr/>
        <a:lstStyle/>
        <a:p>
          <a:endParaRPr lang="ru-RU"/>
        </a:p>
      </dgm:t>
    </dgm:pt>
    <dgm:pt modelId="{DFC69E09-3D38-432E-9BF1-D75F7CF94870}" type="pres">
      <dgm:prSet presAssocID="{27A6D7A2-AF4E-450A-9C61-11071B2EB944}" presName="theList" presStyleCnt="0">
        <dgm:presLayoutVars>
          <dgm:dir/>
          <dgm:animLvl val="lvl"/>
          <dgm:resizeHandles val="exact"/>
        </dgm:presLayoutVars>
      </dgm:prSet>
      <dgm:spPr/>
    </dgm:pt>
    <dgm:pt modelId="{84F172AA-702F-4F27-B546-B7A0950FA3E3}" type="pres">
      <dgm:prSet presAssocID="{4F23DE93-DA41-489E-A3BF-C55D49B8268C}" presName="compNode" presStyleCnt="0"/>
      <dgm:spPr/>
    </dgm:pt>
    <dgm:pt modelId="{E4BA6716-FB4D-45A3-B2C9-FCADA18236E5}" type="pres">
      <dgm:prSet presAssocID="{4F23DE93-DA41-489E-A3BF-C55D49B8268C}" presName="aNode" presStyleLbl="bgShp" presStyleIdx="0" presStyleCnt="3" custScaleY="55923" custLinFactNeighborX="-38" custLinFactNeighborY="-16723"/>
      <dgm:spPr/>
    </dgm:pt>
    <dgm:pt modelId="{BC1BFD39-FEEB-4CB6-8361-73883496025D}" type="pres">
      <dgm:prSet presAssocID="{4F23DE93-DA41-489E-A3BF-C55D49B8268C}" presName="textNode" presStyleLbl="bgShp" presStyleIdx="0" presStyleCnt="3"/>
      <dgm:spPr/>
    </dgm:pt>
    <dgm:pt modelId="{817047B8-919E-4BA8-A01F-9AC84B17B71F}" type="pres">
      <dgm:prSet presAssocID="{4F23DE93-DA41-489E-A3BF-C55D49B8268C}" presName="compChildNode" presStyleCnt="0"/>
      <dgm:spPr/>
    </dgm:pt>
    <dgm:pt modelId="{AB4ABFD6-8104-4C37-9DC5-46E0D500C3C5}" type="pres">
      <dgm:prSet presAssocID="{4F23DE93-DA41-489E-A3BF-C55D49B8268C}" presName="theInnerList" presStyleCnt="0"/>
      <dgm:spPr/>
    </dgm:pt>
    <dgm:pt modelId="{BA5862DA-5997-421D-8E82-180DBDB74FBD}" type="pres">
      <dgm:prSet presAssocID="{4F23DE93-DA41-489E-A3BF-C55D49B8268C}" presName="aSpace" presStyleCnt="0"/>
      <dgm:spPr/>
    </dgm:pt>
    <dgm:pt modelId="{BF7280BA-DF75-4BB7-A21D-1CE8B418D9CF}" type="pres">
      <dgm:prSet presAssocID="{565AF3EF-88FA-4EBE-A331-324F7DE4D701}" presName="compNode" presStyleCnt="0"/>
      <dgm:spPr/>
    </dgm:pt>
    <dgm:pt modelId="{4E5C6154-9732-4708-8AB9-21C894B75123}" type="pres">
      <dgm:prSet presAssocID="{565AF3EF-88FA-4EBE-A331-324F7DE4D701}" presName="aNode" presStyleLbl="bgShp" presStyleIdx="1" presStyleCnt="3" custScaleY="59467"/>
      <dgm:spPr/>
    </dgm:pt>
    <dgm:pt modelId="{70E3EFCD-6802-4309-98A2-B4C0CC2FA2BE}" type="pres">
      <dgm:prSet presAssocID="{565AF3EF-88FA-4EBE-A331-324F7DE4D701}" presName="textNode" presStyleLbl="bgShp" presStyleIdx="1" presStyleCnt="3"/>
      <dgm:spPr/>
    </dgm:pt>
    <dgm:pt modelId="{AD6C1D8A-53F3-48E8-B583-D074E16B6D22}" type="pres">
      <dgm:prSet presAssocID="{565AF3EF-88FA-4EBE-A331-324F7DE4D701}" presName="compChildNode" presStyleCnt="0"/>
      <dgm:spPr/>
    </dgm:pt>
    <dgm:pt modelId="{B430B554-1844-459E-A2DF-16F6B0E056EB}" type="pres">
      <dgm:prSet presAssocID="{565AF3EF-88FA-4EBE-A331-324F7DE4D701}" presName="theInnerList" presStyleCnt="0"/>
      <dgm:spPr/>
    </dgm:pt>
    <dgm:pt modelId="{376C2836-8414-439E-A657-0EFE3F122EBA}" type="pres">
      <dgm:prSet presAssocID="{565AF3EF-88FA-4EBE-A331-324F7DE4D701}" presName="aSpace" presStyleCnt="0"/>
      <dgm:spPr/>
    </dgm:pt>
    <dgm:pt modelId="{7BE89AF1-FCF3-4C44-AD0A-A82BE6E24021}" type="pres">
      <dgm:prSet presAssocID="{4A777147-6B73-4499-B8D5-FD454B486B3B}" presName="compNode" presStyleCnt="0"/>
      <dgm:spPr/>
    </dgm:pt>
    <dgm:pt modelId="{1EED719B-E37F-44B4-A590-C58E3E7E8C92}" type="pres">
      <dgm:prSet presAssocID="{4A777147-6B73-4499-B8D5-FD454B486B3B}" presName="aNode" presStyleLbl="bgShp" presStyleIdx="2" presStyleCnt="3" custScaleY="59467" custLinFactNeighborX="686" custLinFactNeighborY="-13179"/>
      <dgm:spPr/>
    </dgm:pt>
    <dgm:pt modelId="{922F58F4-48B1-4926-B6D4-9C7EB14E00E2}" type="pres">
      <dgm:prSet presAssocID="{4A777147-6B73-4499-B8D5-FD454B486B3B}" presName="textNode" presStyleLbl="bgShp" presStyleIdx="2" presStyleCnt="3"/>
      <dgm:spPr/>
    </dgm:pt>
    <dgm:pt modelId="{F6C9A89F-9761-4445-BBC7-45D7A1371C25}" type="pres">
      <dgm:prSet presAssocID="{4A777147-6B73-4499-B8D5-FD454B486B3B}" presName="compChildNode" presStyleCnt="0"/>
      <dgm:spPr/>
    </dgm:pt>
    <dgm:pt modelId="{C56291FA-E7D8-4A3B-AD4E-BD00B37DA71E}" type="pres">
      <dgm:prSet presAssocID="{4A777147-6B73-4499-B8D5-FD454B486B3B}" presName="theInnerList" presStyleCnt="0"/>
      <dgm:spPr/>
    </dgm:pt>
  </dgm:ptLst>
  <dgm:cxnLst>
    <dgm:cxn modelId="{B3C24215-059A-40E3-82A0-C0F4131D86E3}" srcId="{27A6D7A2-AF4E-450A-9C61-11071B2EB944}" destId="{4F23DE93-DA41-489E-A3BF-C55D49B8268C}" srcOrd="0" destOrd="0" parTransId="{2FE1D681-BC17-4ADB-BFC8-10779B86D6E6}" sibTransId="{FA4A715C-58CA-4489-9A17-833983CB3767}"/>
    <dgm:cxn modelId="{47CF1325-1CC2-477C-B93B-E40901F8C1A7}" type="presOf" srcId="{4F23DE93-DA41-489E-A3BF-C55D49B8268C}" destId="{E4BA6716-FB4D-45A3-B2C9-FCADA18236E5}" srcOrd="0" destOrd="0" presId="urn:microsoft.com/office/officeart/2005/8/layout/lProcess2"/>
    <dgm:cxn modelId="{276DB726-7F23-48D1-B0F8-84A4F98CDFF6}" type="presOf" srcId="{565AF3EF-88FA-4EBE-A331-324F7DE4D701}" destId="{70E3EFCD-6802-4309-98A2-B4C0CC2FA2BE}" srcOrd="1" destOrd="0" presId="urn:microsoft.com/office/officeart/2005/8/layout/lProcess2"/>
    <dgm:cxn modelId="{0999B862-624F-49A6-B7EC-ADD9ABE692A2}" srcId="{27A6D7A2-AF4E-450A-9C61-11071B2EB944}" destId="{565AF3EF-88FA-4EBE-A331-324F7DE4D701}" srcOrd="1" destOrd="0" parTransId="{EEE9BEA5-4E37-4696-B1E1-5A0E8F9FD2FC}" sibTransId="{00F7C2D3-F1C5-4A11-A473-740D6E9A25C9}"/>
    <dgm:cxn modelId="{DA9F196A-50E3-4D40-ABBA-EB6081CF4D04}" type="presOf" srcId="{4A777147-6B73-4499-B8D5-FD454B486B3B}" destId="{1EED719B-E37F-44B4-A590-C58E3E7E8C92}" srcOrd="0" destOrd="0" presId="urn:microsoft.com/office/officeart/2005/8/layout/lProcess2"/>
    <dgm:cxn modelId="{05FF047B-EFE6-437B-89E7-0D05FDF67483}" type="presOf" srcId="{565AF3EF-88FA-4EBE-A331-324F7DE4D701}" destId="{4E5C6154-9732-4708-8AB9-21C894B75123}" srcOrd="0" destOrd="0" presId="urn:microsoft.com/office/officeart/2005/8/layout/lProcess2"/>
    <dgm:cxn modelId="{290DDB8B-CF28-4559-8E67-C2C31353D3DF}" type="presOf" srcId="{27A6D7A2-AF4E-450A-9C61-11071B2EB944}" destId="{DFC69E09-3D38-432E-9BF1-D75F7CF94870}" srcOrd="0" destOrd="0" presId="urn:microsoft.com/office/officeart/2005/8/layout/lProcess2"/>
    <dgm:cxn modelId="{86DCDCA1-941F-40F4-AFE4-26A526F01D1A}" srcId="{27A6D7A2-AF4E-450A-9C61-11071B2EB944}" destId="{4A777147-6B73-4499-B8D5-FD454B486B3B}" srcOrd="2" destOrd="0" parTransId="{DE2BAA7D-EF4F-480C-A500-E1425D4F00E1}" sibTransId="{44E55B61-BFAE-486C-86B3-5AFA375A1131}"/>
    <dgm:cxn modelId="{BE9F9CB3-012F-4E56-91A9-F3200B8DAEE7}" type="presOf" srcId="{4A777147-6B73-4499-B8D5-FD454B486B3B}" destId="{922F58F4-48B1-4926-B6D4-9C7EB14E00E2}" srcOrd="1" destOrd="0" presId="urn:microsoft.com/office/officeart/2005/8/layout/lProcess2"/>
    <dgm:cxn modelId="{856FE4C6-2CD5-4CD4-8AFE-99B855F0CD9A}" type="presOf" srcId="{4F23DE93-DA41-489E-A3BF-C55D49B8268C}" destId="{BC1BFD39-FEEB-4CB6-8361-73883496025D}" srcOrd="1" destOrd="0" presId="urn:microsoft.com/office/officeart/2005/8/layout/lProcess2"/>
    <dgm:cxn modelId="{8B611D06-CB45-4818-AF59-9B64D6D1043F}" type="presParOf" srcId="{DFC69E09-3D38-432E-9BF1-D75F7CF94870}" destId="{84F172AA-702F-4F27-B546-B7A0950FA3E3}" srcOrd="0" destOrd="0" presId="urn:microsoft.com/office/officeart/2005/8/layout/lProcess2"/>
    <dgm:cxn modelId="{2DACD60F-97DE-4061-A6F8-2F7990F629F6}" type="presParOf" srcId="{84F172AA-702F-4F27-B546-B7A0950FA3E3}" destId="{E4BA6716-FB4D-45A3-B2C9-FCADA18236E5}" srcOrd="0" destOrd="0" presId="urn:microsoft.com/office/officeart/2005/8/layout/lProcess2"/>
    <dgm:cxn modelId="{38C943C6-AEDA-4B56-8161-EFF4C78D587F}" type="presParOf" srcId="{84F172AA-702F-4F27-B546-B7A0950FA3E3}" destId="{BC1BFD39-FEEB-4CB6-8361-73883496025D}" srcOrd="1" destOrd="0" presId="urn:microsoft.com/office/officeart/2005/8/layout/lProcess2"/>
    <dgm:cxn modelId="{867016FA-A1DC-4966-8573-BB617B991EFC}" type="presParOf" srcId="{84F172AA-702F-4F27-B546-B7A0950FA3E3}" destId="{817047B8-919E-4BA8-A01F-9AC84B17B71F}" srcOrd="2" destOrd="0" presId="urn:microsoft.com/office/officeart/2005/8/layout/lProcess2"/>
    <dgm:cxn modelId="{3C69A7E0-A6E1-4BA4-96F0-586A334FF1DA}" type="presParOf" srcId="{817047B8-919E-4BA8-A01F-9AC84B17B71F}" destId="{AB4ABFD6-8104-4C37-9DC5-46E0D500C3C5}" srcOrd="0" destOrd="0" presId="urn:microsoft.com/office/officeart/2005/8/layout/lProcess2"/>
    <dgm:cxn modelId="{E5DFA89D-A4BF-409B-A7AA-14C7CA3BFD95}" type="presParOf" srcId="{DFC69E09-3D38-432E-9BF1-D75F7CF94870}" destId="{BA5862DA-5997-421D-8E82-180DBDB74FBD}" srcOrd="1" destOrd="0" presId="urn:microsoft.com/office/officeart/2005/8/layout/lProcess2"/>
    <dgm:cxn modelId="{1F9608A9-CADB-46C9-8216-D58B0CB95009}" type="presParOf" srcId="{DFC69E09-3D38-432E-9BF1-D75F7CF94870}" destId="{BF7280BA-DF75-4BB7-A21D-1CE8B418D9CF}" srcOrd="2" destOrd="0" presId="urn:microsoft.com/office/officeart/2005/8/layout/lProcess2"/>
    <dgm:cxn modelId="{CD2E922F-49B9-4091-A0AE-6F720FC8A181}" type="presParOf" srcId="{BF7280BA-DF75-4BB7-A21D-1CE8B418D9CF}" destId="{4E5C6154-9732-4708-8AB9-21C894B75123}" srcOrd="0" destOrd="0" presId="urn:microsoft.com/office/officeart/2005/8/layout/lProcess2"/>
    <dgm:cxn modelId="{913B8D0F-39D6-4386-89E5-C53A92C54029}" type="presParOf" srcId="{BF7280BA-DF75-4BB7-A21D-1CE8B418D9CF}" destId="{70E3EFCD-6802-4309-98A2-B4C0CC2FA2BE}" srcOrd="1" destOrd="0" presId="urn:microsoft.com/office/officeart/2005/8/layout/lProcess2"/>
    <dgm:cxn modelId="{E44CBFC8-97B2-4778-8E7C-A59EC6AF26F6}" type="presParOf" srcId="{BF7280BA-DF75-4BB7-A21D-1CE8B418D9CF}" destId="{AD6C1D8A-53F3-48E8-B583-D074E16B6D22}" srcOrd="2" destOrd="0" presId="urn:microsoft.com/office/officeart/2005/8/layout/lProcess2"/>
    <dgm:cxn modelId="{6CDFC202-6171-4EC2-835C-43D525CD3C7D}" type="presParOf" srcId="{AD6C1D8A-53F3-48E8-B583-D074E16B6D22}" destId="{B430B554-1844-459E-A2DF-16F6B0E056EB}" srcOrd="0" destOrd="0" presId="urn:microsoft.com/office/officeart/2005/8/layout/lProcess2"/>
    <dgm:cxn modelId="{B698A096-82E0-481E-8938-6C098F6C7FC4}" type="presParOf" srcId="{DFC69E09-3D38-432E-9BF1-D75F7CF94870}" destId="{376C2836-8414-439E-A657-0EFE3F122EBA}" srcOrd="3" destOrd="0" presId="urn:microsoft.com/office/officeart/2005/8/layout/lProcess2"/>
    <dgm:cxn modelId="{8E55260C-C2C7-42D2-A52D-7B2BAA7987C0}" type="presParOf" srcId="{DFC69E09-3D38-432E-9BF1-D75F7CF94870}" destId="{7BE89AF1-FCF3-4C44-AD0A-A82BE6E24021}" srcOrd="4" destOrd="0" presId="urn:microsoft.com/office/officeart/2005/8/layout/lProcess2"/>
    <dgm:cxn modelId="{2B60D3FE-353B-448B-808F-81B0468A18ED}" type="presParOf" srcId="{7BE89AF1-FCF3-4C44-AD0A-A82BE6E24021}" destId="{1EED719B-E37F-44B4-A590-C58E3E7E8C92}" srcOrd="0" destOrd="0" presId="urn:microsoft.com/office/officeart/2005/8/layout/lProcess2"/>
    <dgm:cxn modelId="{6E0CCFB6-6AB5-4F76-A473-4424DD8AE6EA}" type="presParOf" srcId="{7BE89AF1-FCF3-4C44-AD0A-A82BE6E24021}" destId="{922F58F4-48B1-4926-B6D4-9C7EB14E00E2}" srcOrd="1" destOrd="0" presId="urn:microsoft.com/office/officeart/2005/8/layout/lProcess2"/>
    <dgm:cxn modelId="{B92C3B26-BD97-4D3C-9090-5F0C5D5991BD}" type="presParOf" srcId="{7BE89AF1-FCF3-4C44-AD0A-A82BE6E24021}" destId="{F6C9A89F-9761-4445-BBC7-45D7A1371C25}" srcOrd="2" destOrd="0" presId="urn:microsoft.com/office/officeart/2005/8/layout/lProcess2"/>
    <dgm:cxn modelId="{26901A63-3EDD-4496-B7EE-DB765340C8CE}" type="presParOf" srcId="{F6C9A89F-9761-4445-BBC7-45D7A1371C25}" destId="{C56291FA-E7D8-4A3B-AD4E-BD00B37DA71E}"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16BFEA-9921-4677-9D78-951D59A4BA81}" type="doc">
      <dgm:prSet loTypeId="urn:microsoft.com/office/officeart/2005/8/layout/hList2#1" loCatId="list" qsTypeId="urn:microsoft.com/office/officeart/2005/8/quickstyle/3d5" qsCatId="3D" csTypeId="urn:microsoft.com/office/officeart/2005/8/colors/accent1_2" csCatId="accent1" phldr="1"/>
      <dgm:spPr/>
      <dgm:t>
        <a:bodyPr/>
        <a:lstStyle/>
        <a:p>
          <a:endParaRPr lang="ru-RU"/>
        </a:p>
      </dgm:t>
    </dgm:pt>
    <dgm:pt modelId="{19C40FA4-F756-482D-8040-82C78DCD2D78}">
      <dgm:prSet phldrT="[Текст]" phldr="1"/>
      <dgm:spPr/>
      <dgm:t>
        <a:bodyPr/>
        <a:lstStyle/>
        <a:p>
          <a:endParaRPr lang="ru-RU" dirty="0"/>
        </a:p>
      </dgm:t>
    </dgm:pt>
    <dgm:pt modelId="{562B70AB-EE20-4285-B401-9033C79F3F2C}" type="parTrans" cxnId="{416BAEA7-BBFA-46C7-A3BB-74ECCC05D92B}">
      <dgm:prSet/>
      <dgm:spPr/>
      <dgm:t>
        <a:bodyPr/>
        <a:lstStyle/>
        <a:p>
          <a:endParaRPr lang="ru-RU"/>
        </a:p>
      </dgm:t>
    </dgm:pt>
    <dgm:pt modelId="{4F60E729-37F3-4E6C-B17C-A15B41A30B95}" type="sibTrans" cxnId="{416BAEA7-BBFA-46C7-A3BB-74ECCC05D92B}">
      <dgm:prSet/>
      <dgm:spPr/>
      <dgm:t>
        <a:bodyPr/>
        <a:lstStyle/>
        <a:p>
          <a:endParaRPr lang="ru-RU"/>
        </a:p>
      </dgm:t>
    </dgm:pt>
    <dgm:pt modelId="{289C30BB-54A5-4CB4-8336-D7FA846172BF}">
      <dgm:prSet phldrT="[Текст]"/>
      <dgm:spPr/>
      <dgm:t>
        <a:bodyPr/>
        <a:lstStyle/>
        <a:p>
          <a:r>
            <a:rPr lang="ru-RU" dirty="0"/>
            <a:t>решения, принимаются в условиях определенности, когда информация о проблемной ситуации, целях, ограничениях и последствиях реализации решения является полной и достоверной;</a:t>
          </a:r>
        </a:p>
      </dgm:t>
    </dgm:pt>
    <dgm:pt modelId="{9594E471-B14F-42DC-86E7-622423CFE5DF}" type="parTrans" cxnId="{5B4A422A-0FB0-42EC-8382-477EE0C8B9C0}">
      <dgm:prSet/>
      <dgm:spPr/>
      <dgm:t>
        <a:bodyPr/>
        <a:lstStyle/>
        <a:p>
          <a:endParaRPr lang="ru-RU"/>
        </a:p>
      </dgm:t>
    </dgm:pt>
    <dgm:pt modelId="{B45994C8-205B-4F0E-A0C8-C6A20FA6DB31}" type="sibTrans" cxnId="{5B4A422A-0FB0-42EC-8382-477EE0C8B9C0}">
      <dgm:prSet/>
      <dgm:spPr/>
      <dgm:t>
        <a:bodyPr/>
        <a:lstStyle/>
        <a:p>
          <a:endParaRPr lang="ru-RU"/>
        </a:p>
      </dgm:t>
    </dgm:pt>
    <dgm:pt modelId="{8018CC67-1BE8-4DC4-B23E-03E17E7254C0}">
      <dgm:prSet phldrT="[Текст]" phldr="1"/>
      <dgm:spPr/>
      <dgm:t>
        <a:bodyPr/>
        <a:lstStyle/>
        <a:p>
          <a:endParaRPr lang="ru-RU" dirty="0"/>
        </a:p>
      </dgm:t>
    </dgm:pt>
    <dgm:pt modelId="{6ECEA249-6A3B-4E83-96CE-9B40C43C5649}" type="parTrans" cxnId="{C61B8210-3ECB-4903-B529-BCD035DEB9F7}">
      <dgm:prSet/>
      <dgm:spPr/>
      <dgm:t>
        <a:bodyPr/>
        <a:lstStyle/>
        <a:p>
          <a:endParaRPr lang="ru-RU"/>
        </a:p>
      </dgm:t>
    </dgm:pt>
    <dgm:pt modelId="{032BFCBB-4841-4503-8869-4249DC984033}" type="sibTrans" cxnId="{C61B8210-3ECB-4903-B529-BCD035DEB9F7}">
      <dgm:prSet/>
      <dgm:spPr/>
      <dgm:t>
        <a:bodyPr/>
        <a:lstStyle/>
        <a:p>
          <a:endParaRPr lang="ru-RU"/>
        </a:p>
      </dgm:t>
    </dgm:pt>
    <dgm:pt modelId="{07D82291-D486-4EA6-9EC1-EB2FD0664E71}">
      <dgm:prSet phldrT="[Текст]"/>
      <dgm:spPr/>
      <dgm:t>
        <a:bodyPr/>
        <a:lstStyle/>
        <a:p>
          <a:r>
            <a:rPr lang="ru-RU" dirty="0"/>
            <a:t>решения, принимаются в условиях неопределенности, когда информация недостоверна, противоречива или ее количество недостаточно.</a:t>
          </a:r>
        </a:p>
      </dgm:t>
    </dgm:pt>
    <dgm:pt modelId="{A43A432E-35BB-4DA1-A339-30D0CC66E1CE}" type="parTrans" cxnId="{B9332AA5-77FE-4297-A04F-3E34117969CB}">
      <dgm:prSet/>
      <dgm:spPr/>
      <dgm:t>
        <a:bodyPr/>
        <a:lstStyle/>
        <a:p>
          <a:endParaRPr lang="ru-RU"/>
        </a:p>
      </dgm:t>
    </dgm:pt>
    <dgm:pt modelId="{B5E9FE08-7D4D-4D68-8CA2-5E49281D65A8}" type="sibTrans" cxnId="{B9332AA5-77FE-4297-A04F-3E34117969CB}">
      <dgm:prSet/>
      <dgm:spPr/>
      <dgm:t>
        <a:bodyPr/>
        <a:lstStyle/>
        <a:p>
          <a:endParaRPr lang="ru-RU"/>
        </a:p>
      </dgm:t>
    </dgm:pt>
    <dgm:pt modelId="{A5E4C134-0917-49BC-9027-6A96B92A2FE5}" type="pres">
      <dgm:prSet presAssocID="{D316BFEA-9921-4677-9D78-951D59A4BA81}" presName="linearFlow" presStyleCnt="0">
        <dgm:presLayoutVars>
          <dgm:dir/>
          <dgm:animLvl val="lvl"/>
          <dgm:resizeHandles/>
        </dgm:presLayoutVars>
      </dgm:prSet>
      <dgm:spPr/>
    </dgm:pt>
    <dgm:pt modelId="{74CF53D5-5CAB-4504-87D5-E288C8A19568}" type="pres">
      <dgm:prSet presAssocID="{19C40FA4-F756-482D-8040-82C78DCD2D78}" presName="compositeNode" presStyleCnt="0">
        <dgm:presLayoutVars>
          <dgm:bulletEnabled val="1"/>
        </dgm:presLayoutVars>
      </dgm:prSet>
      <dgm:spPr/>
    </dgm:pt>
    <dgm:pt modelId="{5090DD5A-6EFA-4874-A6F8-7EE41028FB0A}" type="pres">
      <dgm:prSet presAssocID="{19C40FA4-F756-482D-8040-82C78DCD2D78}" presName="image" presStyleLbl="fgImgPlace1" presStyleIdx="0" presStyleCnt="2"/>
      <dgm:spPr/>
    </dgm:pt>
    <dgm:pt modelId="{82C07BD5-DE18-41BD-A602-E4B8A4303D72}" type="pres">
      <dgm:prSet presAssocID="{19C40FA4-F756-482D-8040-82C78DCD2D78}" presName="childNode" presStyleLbl="node1" presStyleIdx="0" presStyleCnt="2">
        <dgm:presLayoutVars>
          <dgm:bulletEnabled val="1"/>
        </dgm:presLayoutVars>
      </dgm:prSet>
      <dgm:spPr/>
    </dgm:pt>
    <dgm:pt modelId="{A02D3C3E-7D0F-4578-81EB-8848E5B0731F}" type="pres">
      <dgm:prSet presAssocID="{19C40FA4-F756-482D-8040-82C78DCD2D78}" presName="parentNode" presStyleLbl="revTx" presStyleIdx="0" presStyleCnt="2">
        <dgm:presLayoutVars>
          <dgm:chMax val="0"/>
          <dgm:bulletEnabled val="1"/>
        </dgm:presLayoutVars>
      </dgm:prSet>
      <dgm:spPr/>
    </dgm:pt>
    <dgm:pt modelId="{E03AEEA2-7DA1-4857-9BF4-408F679EF266}" type="pres">
      <dgm:prSet presAssocID="{4F60E729-37F3-4E6C-B17C-A15B41A30B95}" presName="sibTrans" presStyleCnt="0"/>
      <dgm:spPr/>
    </dgm:pt>
    <dgm:pt modelId="{6BD9710A-3F6C-47BC-9FD4-3588B50554BA}" type="pres">
      <dgm:prSet presAssocID="{8018CC67-1BE8-4DC4-B23E-03E17E7254C0}" presName="compositeNode" presStyleCnt="0">
        <dgm:presLayoutVars>
          <dgm:bulletEnabled val="1"/>
        </dgm:presLayoutVars>
      </dgm:prSet>
      <dgm:spPr/>
    </dgm:pt>
    <dgm:pt modelId="{CD144042-CBBD-4776-8057-F6E40C079D8A}" type="pres">
      <dgm:prSet presAssocID="{8018CC67-1BE8-4DC4-B23E-03E17E7254C0}" presName="image" presStyleLbl="fgImgPlace1" presStyleIdx="1" presStyleCnt="2"/>
      <dgm:spPr/>
    </dgm:pt>
    <dgm:pt modelId="{CCF4578E-38EB-4978-BA54-3B5680B95BCB}" type="pres">
      <dgm:prSet presAssocID="{8018CC67-1BE8-4DC4-B23E-03E17E7254C0}" presName="childNode" presStyleLbl="node1" presStyleIdx="1" presStyleCnt="2">
        <dgm:presLayoutVars>
          <dgm:bulletEnabled val="1"/>
        </dgm:presLayoutVars>
      </dgm:prSet>
      <dgm:spPr/>
    </dgm:pt>
    <dgm:pt modelId="{B95C3942-F63C-4F72-A653-D86498E7D8EE}" type="pres">
      <dgm:prSet presAssocID="{8018CC67-1BE8-4DC4-B23E-03E17E7254C0}" presName="parentNode" presStyleLbl="revTx" presStyleIdx="1" presStyleCnt="2">
        <dgm:presLayoutVars>
          <dgm:chMax val="0"/>
          <dgm:bulletEnabled val="1"/>
        </dgm:presLayoutVars>
      </dgm:prSet>
      <dgm:spPr/>
    </dgm:pt>
  </dgm:ptLst>
  <dgm:cxnLst>
    <dgm:cxn modelId="{C61B8210-3ECB-4903-B529-BCD035DEB9F7}" srcId="{D316BFEA-9921-4677-9D78-951D59A4BA81}" destId="{8018CC67-1BE8-4DC4-B23E-03E17E7254C0}" srcOrd="1" destOrd="0" parTransId="{6ECEA249-6A3B-4E83-96CE-9B40C43C5649}" sibTransId="{032BFCBB-4841-4503-8869-4249DC984033}"/>
    <dgm:cxn modelId="{5B4A422A-0FB0-42EC-8382-477EE0C8B9C0}" srcId="{19C40FA4-F756-482D-8040-82C78DCD2D78}" destId="{289C30BB-54A5-4CB4-8336-D7FA846172BF}" srcOrd="0" destOrd="0" parTransId="{9594E471-B14F-42DC-86E7-622423CFE5DF}" sibTransId="{B45994C8-205B-4F0E-A0C8-C6A20FA6DB31}"/>
    <dgm:cxn modelId="{687FFD4A-2C00-44AE-BAC4-9F57E1015917}" type="presOf" srcId="{19C40FA4-F756-482D-8040-82C78DCD2D78}" destId="{A02D3C3E-7D0F-4578-81EB-8848E5B0731F}" srcOrd="0" destOrd="0" presId="urn:microsoft.com/office/officeart/2005/8/layout/hList2#1"/>
    <dgm:cxn modelId="{3551D77C-8D44-4EE1-9ECC-5852B0503D84}" type="presOf" srcId="{289C30BB-54A5-4CB4-8336-D7FA846172BF}" destId="{82C07BD5-DE18-41BD-A602-E4B8A4303D72}" srcOrd="0" destOrd="0" presId="urn:microsoft.com/office/officeart/2005/8/layout/hList2#1"/>
    <dgm:cxn modelId="{B9332AA5-77FE-4297-A04F-3E34117969CB}" srcId="{8018CC67-1BE8-4DC4-B23E-03E17E7254C0}" destId="{07D82291-D486-4EA6-9EC1-EB2FD0664E71}" srcOrd="0" destOrd="0" parTransId="{A43A432E-35BB-4DA1-A339-30D0CC66E1CE}" sibTransId="{B5E9FE08-7D4D-4D68-8CA2-5E49281D65A8}"/>
    <dgm:cxn modelId="{416BAEA7-BBFA-46C7-A3BB-74ECCC05D92B}" srcId="{D316BFEA-9921-4677-9D78-951D59A4BA81}" destId="{19C40FA4-F756-482D-8040-82C78DCD2D78}" srcOrd="0" destOrd="0" parTransId="{562B70AB-EE20-4285-B401-9033C79F3F2C}" sibTransId="{4F60E729-37F3-4E6C-B17C-A15B41A30B95}"/>
    <dgm:cxn modelId="{066FAFCC-4A3A-4988-8525-E541DEFE9AAA}" type="presOf" srcId="{07D82291-D486-4EA6-9EC1-EB2FD0664E71}" destId="{CCF4578E-38EB-4978-BA54-3B5680B95BCB}" srcOrd="0" destOrd="0" presId="urn:microsoft.com/office/officeart/2005/8/layout/hList2#1"/>
    <dgm:cxn modelId="{AC2A82DE-9EE5-417B-BBA1-067FE0346DCF}" type="presOf" srcId="{8018CC67-1BE8-4DC4-B23E-03E17E7254C0}" destId="{B95C3942-F63C-4F72-A653-D86498E7D8EE}" srcOrd="0" destOrd="0" presId="urn:microsoft.com/office/officeart/2005/8/layout/hList2#1"/>
    <dgm:cxn modelId="{92AB2FEE-5644-4DE3-A488-655561021A61}" type="presOf" srcId="{D316BFEA-9921-4677-9D78-951D59A4BA81}" destId="{A5E4C134-0917-49BC-9027-6A96B92A2FE5}" srcOrd="0" destOrd="0" presId="urn:microsoft.com/office/officeart/2005/8/layout/hList2#1"/>
    <dgm:cxn modelId="{4EEDF483-F9DF-42CD-8089-B861277A6B36}" type="presParOf" srcId="{A5E4C134-0917-49BC-9027-6A96B92A2FE5}" destId="{74CF53D5-5CAB-4504-87D5-E288C8A19568}" srcOrd="0" destOrd="0" presId="urn:microsoft.com/office/officeart/2005/8/layout/hList2#1"/>
    <dgm:cxn modelId="{09E13CD5-7C36-4C7F-B1FE-FD8A05D3DCA8}" type="presParOf" srcId="{74CF53D5-5CAB-4504-87D5-E288C8A19568}" destId="{5090DD5A-6EFA-4874-A6F8-7EE41028FB0A}" srcOrd="0" destOrd="0" presId="urn:microsoft.com/office/officeart/2005/8/layout/hList2#1"/>
    <dgm:cxn modelId="{F2A32310-0CC6-4FEE-A16A-B15A4BEF7A46}" type="presParOf" srcId="{74CF53D5-5CAB-4504-87D5-E288C8A19568}" destId="{82C07BD5-DE18-41BD-A602-E4B8A4303D72}" srcOrd="1" destOrd="0" presId="urn:microsoft.com/office/officeart/2005/8/layout/hList2#1"/>
    <dgm:cxn modelId="{01E97EFD-4465-4FF0-8A44-50582C7C3DFB}" type="presParOf" srcId="{74CF53D5-5CAB-4504-87D5-E288C8A19568}" destId="{A02D3C3E-7D0F-4578-81EB-8848E5B0731F}" srcOrd="2" destOrd="0" presId="urn:microsoft.com/office/officeart/2005/8/layout/hList2#1"/>
    <dgm:cxn modelId="{46F3058C-E90B-4CFF-AA78-75ED33DB111D}" type="presParOf" srcId="{A5E4C134-0917-49BC-9027-6A96B92A2FE5}" destId="{E03AEEA2-7DA1-4857-9BF4-408F679EF266}" srcOrd="1" destOrd="0" presId="urn:microsoft.com/office/officeart/2005/8/layout/hList2#1"/>
    <dgm:cxn modelId="{3440C3BE-86D2-468F-AF63-7F3DBF4FE470}" type="presParOf" srcId="{A5E4C134-0917-49BC-9027-6A96B92A2FE5}" destId="{6BD9710A-3F6C-47BC-9FD4-3588B50554BA}" srcOrd="2" destOrd="0" presId="urn:microsoft.com/office/officeart/2005/8/layout/hList2#1"/>
    <dgm:cxn modelId="{CACF6532-2068-4AFC-A431-37E0E57CD5B2}" type="presParOf" srcId="{6BD9710A-3F6C-47BC-9FD4-3588B50554BA}" destId="{CD144042-CBBD-4776-8057-F6E40C079D8A}" srcOrd="0" destOrd="0" presId="urn:microsoft.com/office/officeart/2005/8/layout/hList2#1"/>
    <dgm:cxn modelId="{1C7B7BEF-9EA2-4AC1-BD92-7758FB3726AC}" type="presParOf" srcId="{6BD9710A-3F6C-47BC-9FD4-3588B50554BA}" destId="{CCF4578E-38EB-4978-BA54-3B5680B95BCB}" srcOrd="1" destOrd="0" presId="urn:microsoft.com/office/officeart/2005/8/layout/hList2#1"/>
    <dgm:cxn modelId="{5CDBA42B-65D7-423A-A705-7A30E669C586}" type="presParOf" srcId="{6BD9710A-3F6C-47BC-9FD4-3588B50554BA}" destId="{B95C3942-F63C-4F72-A653-D86498E7D8EE}" srcOrd="2" destOrd="0" presId="urn:microsoft.com/office/officeart/2005/8/layout/h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8A2853-EE81-44DB-9D79-1748D8B3D278}" type="doc">
      <dgm:prSet loTypeId="urn:microsoft.com/office/officeart/2005/8/layout/hList2#2" loCatId="list" qsTypeId="urn:microsoft.com/office/officeart/2005/8/quickstyle/3d3" qsCatId="3D" csTypeId="urn:microsoft.com/office/officeart/2005/8/colors/accent1_2" csCatId="accent1" phldr="1"/>
      <dgm:spPr/>
      <dgm:t>
        <a:bodyPr/>
        <a:lstStyle/>
        <a:p>
          <a:endParaRPr lang="ru-RU"/>
        </a:p>
      </dgm:t>
    </dgm:pt>
    <dgm:pt modelId="{644E0745-1A06-4271-A9FE-5A078532AB5E}">
      <dgm:prSet phldrT="[Текст]" phldr="1"/>
      <dgm:spPr/>
      <dgm:t>
        <a:bodyPr/>
        <a:lstStyle/>
        <a:p>
          <a:endParaRPr lang="ru-RU"/>
        </a:p>
      </dgm:t>
    </dgm:pt>
    <dgm:pt modelId="{DB466018-DDF9-4057-9B58-FED90287F45C}" type="parTrans" cxnId="{B6D2E8EC-DA83-459B-8D0D-88AA70B91C70}">
      <dgm:prSet/>
      <dgm:spPr/>
      <dgm:t>
        <a:bodyPr/>
        <a:lstStyle/>
        <a:p>
          <a:endParaRPr lang="ru-RU"/>
        </a:p>
      </dgm:t>
    </dgm:pt>
    <dgm:pt modelId="{A83761DE-F812-4CB6-BD68-C920E0516A15}" type="sibTrans" cxnId="{B6D2E8EC-DA83-459B-8D0D-88AA70B91C70}">
      <dgm:prSet/>
      <dgm:spPr/>
      <dgm:t>
        <a:bodyPr/>
        <a:lstStyle/>
        <a:p>
          <a:endParaRPr lang="ru-RU"/>
        </a:p>
      </dgm:t>
    </dgm:pt>
    <dgm:pt modelId="{B7D47D56-8B18-4CBA-8A21-056B2D0E42C6}">
      <dgm:prSet phldrT="[Текст]" custT="1"/>
      <dgm:spPr/>
      <dgm:t>
        <a:bodyPr/>
        <a:lstStyle/>
        <a:p>
          <a:r>
            <a:rPr lang="ru-RU" sz="1800" dirty="0"/>
            <a:t>рутинные, принимаемые руководителем автоматически почти ежедневно;</a:t>
          </a:r>
        </a:p>
      </dgm:t>
    </dgm:pt>
    <dgm:pt modelId="{48EE2E4C-8F9C-4715-AEDF-076A99B99062}" type="parTrans" cxnId="{63658704-6516-41E7-B424-FEDC4B5DFDC9}">
      <dgm:prSet/>
      <dgm:spPr/>
      <dgm:t>
        <a:bodyPr/>
        <a:lstStyle/>
        <a:p>
          <a:endParaRPr lang="ru-RU"/>
        </a:p>
      </dgm:t>
    </dgm:pt>
    <dgm:pt modelId="{9ECC6E00-068C-44F7-B7FF-53E27979DC90}" type="sibTrans" cxnId="{63658704-6516-41E7-B424-FEDC4B5DFDC9}">
      <dgm:prSet/>
      <dgm:spPr/>
      <dgm:t>
        <a:bodyPr/>
        <a:lstStyle/>
        <a:p>
          <a:endParaRPr lang="ru-RU"/>
        </a:p>
      </dgm:t>
    </dgm:pt>
    <dgm:pt modelId="{BCACECBF-07A5-4035-8FB2-D4BCBEA51753}">
      <dgm:prSet phldrT="[Текст]" phldr="1"/>
      <dgm:spPr/>
      <dgm:t>
        <a:bodyPr/>
        <a:lstStyle/>
        <a:p>
          <a:endParaRPr lang="ru-RU"/>
        </a:p>
      </dgm:t>
    </dgm:pt>
    <dgm:pt modelId="{D927F028-7453-432F-BE64-A40165526B90}" type="parTrans" cxnId="{11E47F86-12E6-4603-AFD6-23766F58EEBE}">
      <dgm:prSet/>
      <dgm:spPr/>
      <dgm:t>
        <a:bodyPr/>
        <a:lstStyle/>
        <a:p>
          <a:endParaRPr lang="ru-RU"/>
        </a:p>
      </dgm:t>
    </dgm:pt>
    <dgm:pt modelId="{6A303E1E-033F-493A-9D63-A081930BBEF2}" type="sibTrans" cxnId="{11E47F86-12E6-4603-AFD6-23766F58EEBE}">
      <dgm:prSet/>
      <dgm:spPr/>
      <dgm:t>
        <a:bodyPr/>
        <a:lstStyle/>
        <a:p>
          <a:endParaRPr lang="ru-RU"/>
        </a:p>
      </dgm:t>
    </dgm:pt>
    <dgm:pt modelId="{BA09D335-1D0A-427A-A2E6-C38AD5D0ACC2}">
      <dgm:prSet phldrT="[Текст]" custT="1"/>
      <dgm:spPr/>
      <dgm:t>
        <a:bodyPr/>
        <a:lstStyle/>
        <a:p>
          <a:r>
            <a:rPr lang="ru-RU" sz="1800" dirty="0"/>
            <a:t>периодические, которые принимаются с определенной чистотой;</a:t>
          </a:r>
        </a:p>
      </dgm:t>
    </dgm:pt>
    <dgm:pt modelId="{D04EDD68-9B33-449E-893A-C801037D9D4A}" type="parTrans" cxnId="{73808667-E729-45DF-A1E7-FED9CA4F1C8D}">
      <dgm:prSet/>
      <dgm:spPr/>
      <dgm:t>
        <a:bodyPr/>
        <a:lstStyle/>
        <a:p>
          <a:endParaRPr lang="ru-RU"/>
        </a:p>
      </dgm:t>
    </dgm:pt>
    <dgm:pt modelId="{B8BDCC13-172D-4079-A845-662B2C67EF77}" type="sibTrans" cxnId="{73808667-E729-45DF-A1E7-FED9CA4F1C8D}">
      <dgm:prSet/>
      <dgm:spPr/>
      <dgm:t>
        <a:bodyPr/>
        <a:lstStyle/>
        <a:p>
          <a:endParaRPr lang="ru-RU"/>
        </a:p>
      </dgm:t>
    </dgm:pt>
    <dgm:pt modelId="{0A9F73AA-C57D-46DA-AA89-16A6450BC21B}">
      <dgm:prSet phldrT="[Текст]" phldr="1"/>
      <dgm:spPr/>
      <dgm:t>
        <a:bodyPr/>
        <a:lstStyle/>
        <a:p>
          <a:endParaRPr lang="ru-RU"/>
        </a:p>
      </dgm:t>
    </dgm:pt>
    <dgm:pt modelId="{B8FB9D51-FBDB-48C0-B508-BBC5F94D1F3D}" type="parTrans" cxnId="{07B1E54E-5770-4104-BCEE-6CD43FDCE923}">
      <dgm:prSet/>
      <dgm:spPr/>
      <dgm:t>
        <a:bodyPr/>
        <a:lstStyle/>
        <a:p>
          <a:endParaRPr lang="ru-RU"/>
        </a:p>
      </dgm:t>
    </dgm:pt>
    <dgm:pt modelId="{6548B869-CDFE-4345-B016-53547061A304}" type="sibTrans" cxnId="{07B1E54E-5770-4104-BCEE-6CD43FDCE923}">
      <dgm:prSet/>
      <dgm:spPr/>
      <dgm:t>
        <a:bodyPr/>
        <a:lstStyle/>
        <a:p>
          <a:endParaRPr lang="ru-RU"/>
        </a:p>
      </dgm:t>
    </dgm:pt>
    <dgm:pt modelId="{82B8C490-F071-4DF7-835C-2548D024FF2B}">
      <dgm:prSet phldrT="[Текст]" custT="1"/>
      <dgm:spPr/>
      <dgm:t>
        <a:bodyPr/>
        <a:lstStyle/>
        <a:p>
          <a:r>
            <a:rPr lang="ru-RU" sz="1800" dirty="0"/>
            <a:t>уникальные, принимаемые руководителем впервые в его практике (уникальность решения субъективна, так как ситуация для одного руководителя являющаяся уникальной, для другого может быть рутинной).</a:t>
          </a:r>
        </a:p>
      </dgm:t>
    </dgm:pt>
    <dgm:pt modelId="{E94546B4-4C3D-47E2-BC80-ABDF79E7EF67}" type="parTrans" cxnId="{ECCFE982-C889-4D83-82C8-6CBAED86E790}">
      <dgm:prSet/>
      <dgm:spPr/>
      <dgm:t>
        <a:bodyPr/>
        <a:lstStyle/>
        <a:p>
          <a:endParaRPr lang="ru-RU"/>
        </a:p>
      </dgm:t>
    </dgm:pt>
    <dgm:pt modelId="{56A43285-EB79-48BB-9693-49AC8F7410B3}" type="sibTrans" cxnId="{ECCFE982-C889-4D83-82C8-6CBAED86E790}">
      <dgm:prSet/>
      <dgm:spPr/>
      <dgm:t>
        <a:bodyPr/>
        <a:lstStyle/>
        <a:p>
          <a:endParaRPr lang="ru-RU"/>
        </a:p>
      </dgm:t>
    </dgm:pt>
    <dgm:pt modelId="{FFEACC7A-1D72-4DF0-BC5D-10B5D59FE4E8}">
      <dgm:prSet phldrT="[Текст]" custT="1"/>
      <dgm:spPr/>
      <dgm:t>
        <a:bodyPr/>
        <a:lstStyle/>
        <a:p>
          <a:endParaRPr lang="ru-RU" sz="1800" dirty="0"/>
        </a:p>
      </dgm:t>
    </dgm:pt>
    <dgm:pt modelId="{048DAEFC-4B65-49D9-B19B-4534011A6D1E}" type="parTrans" cxnId="{10963FBF-5287-4CE8-915D-A45B1F4D2B83}">
      <dgm:prSet/>
      <dgm:spPr/>
    </dgm:pt>
    <dgm:pt modelId="{78ABC83B-439F-47DA-A4B9-AED8B9E67988}" type="sibTrans" cxnId="{10963FBF-5287-4CE8-915D-A45B1F4D2B83}">
      <dgm:prSet/>
      <dgm:spPr/>
    </dgm:pt>
    <dgm:pt modelId="{11DFEEE5-3F81-44BF-BFD1-BBD1D715D494}">
      <dgm:prSet phldrT="[Текст]" custT="1"/>
      <dgm:spPr/>
      <dgm:t>
        <a:bodyPr/>
        <a:lstStyle/>
        <a:p>
          <a:endParaRPr lang="ru-RU" sz="1800" dirty="0"/>
        </a:p>
      </dgm:t>
    </dgm:pt>
    <dgm:pt modelId="{80D42211-446E-4D4F-BD07-05B638849A0F}" type="parTrans" cxnId="{EF4783A0-9239-40B0-9312-69E9F9EB464A}">
      <dgm:prSet/>
      <dgm:spPr/>
    </dgm:pt>
    <dgm:pt modelId="{C939A9C5-94D7-40B8-A50A-5BDFD4BE01B9}" type="sibTrans" cxnId="{EF4783A0-9239-40B0-9312-69E9F9EB464A}">
      <dgm:prSet/>
      <dgm:spPr/>
    </dgm:pt>
    <dgm:pt modelId="{EBD0CB19-0D12-49F7-BBDB-75F468B48826}">
      <dgm:prSet phldrT="[Текст]" custT="1"/>
      <dgm:spPr/>
      <dgm:t>
        <a:bodyPr/>
        <a:lstStyle/>
        <a:p>
          <a:endParaRPr lang="ru-RU" sz="1800" dirty="0"/>
        </a:p>
      </dgm:t>
    </dgm:pt>
    <dgm:pt modelId="{93E61E34-5D7D-49F5-83EE-88A4FA29121A}" type="parTrans" cxnId="{3C621C48-B6E5-4B35-A897-865C7797BAE4}">
      <dgm:prSet/>
      <dgm:spPr/>
    </dgm:pt>
    <dgm:pt modelId="{9E599678-515A-45ED-867D-DB9BD1079B69}" type="sibTrans" cxnId="{3C621C48-B6E5-4B35-A897-865C7797BAE4}">
      <dgm:prSet/>
      <dgm:spPr/>
    </dgm:pt>
    <dgm:pt modelId="{BE823FD8-830A-41FE-A605-424AC13A66D3}">
      <dgm:prSet phldrT="[Текст]" custT="1"/>
      <dgm:spPr/>
      <dgm:t>
        <a:bodyPr/>
        <a:lstStyle/>
        <a:p>
          <a:endParaRPr lang="ru-RU" sz="1800" dirty="0"/>
        </a:p>
      </dgm:t>
    </dgm:pt>
    <dgm:pt modelId="{DA578F04-9F5D-4B2E-A901-A51EC74F97CD}" type="parTrans" cxnId="{FE77CCAF-6F67-4455-9C96-A6CA2B07BF10}">
      <dgm:prSet/>
      <dgm:spPr/>
    </dgm:pt>
    <dgm:pt modelId="{E4E15F9C-9C83-4903-85B8-DCE00B4FB0CC}" type="sibTrans" cxnId="{FE77CCAF-6F67-4455-9C96-A6CA2B07BF10}">
      <dgm:prSet/>
      <dgm:spPr/>
    </dgm:pt>
    <dgm:pt modelId="{B9198B40-6C28-42F9-AA7D-A78F94983B46}">
      <dgm:prSet phldrT="[Текст]" custT="1"/>
      <dgm:spPr/>
      <dgm:t>
        <a:bodyPr/>
        <a:lstStyle/>
        <a:p>
          <a:endParaRPr lang="ru-RU" sz="1800" dirty="0"/>
        </a:p>
      </dgm:t>
    </dgm:pt>
    <dgm:pt modelId="{933213C4-7F93-4369-83B8-0B6CC5F90171}" type="parTrans" cxnId="{6869E5E9-5C78-4AD7-BD8D-6D966BC4A57F}">
      <dgm:prSet/>
      <dgm:spPr/>
    </dgm:pt>
    <dgm:pt modelId="{073AC0C7-ABED-4A1E-9B86-2BB1C30D0CD8}" type="sibTrans" cxnId="{6869E5E9-5C78-4AD7-BD8D-6D966BC4A57F}">
      <dgm:prSet/>
      <dgm:spPr/>
    </dgm:pt>
    <dgm:pt modelId="{F9C776F8-CFB3-476A-B87B-1B28584065E1}">
      <dgm:prSet phldrT="[Текст]" custT="1"/>
      <dgm:spPr/>
      <dgm:t>
        <a:bodyPr/>
        <a:lstStyle/>
        <a:p>
          <a:endParaRPr lang="ru-RU" sz="1800" dirty="0"/>
        </a:p>
      </dgm:t>
    </dgm:pt>
    <dgm:pt modelId="{79C052B1-F33D-4603-B30B-A500D4B98328}" type="parTrans" cxnId="{D02450E9-317E-40A0-8359-3E5AD828F192}">
      <dgm:prSet/>
      <dgm:spPr/>
    </dgm:pt>
    <dgm:pt modelId="{0CFACE62-8D91-485A-90BA-8FE584CCFC4E}" type="sibTrans" cxnId="{D02450E9-317E-40A0-8359-3E5AD828F192}">
      <dgm:prSet/>
      <dgm:spPr/>
    </dgm:pt>
    <dgm:pt modelId="{2D3B6C90-D9FB-4298-B26A-014D2A6E95D7}" type="pres">
      <dgm:prSet presAssocID="{C98A2853-EE81-44DB-9D79-1748D8B3D278}" presName="linearFlow" presStyleCnt="0">
        <dgm:presLayoutVars>
          <dgm:dir/>
          <dgm:animLvl val="lvl"/>
          <dgm:resizeHandles/>
        </dgm:presLayoutVars>
      </dgm:prSet>
      <dgm:spPr/>
    </dgm:pt>
    <dgm:pt modelId="{2BC748A7-6AF2-4C70-842B-29AC094CBCBE}" type="pres">
      <dgm:prSet presAssocID="{644E0745-1A06-4271-A9FE-5A078532AB5E}" presName="compositeNode" presStyleCnt="0">
        <dgm:presLayoutVars>
          <dgm:bulletEnabled val="1"/>
        </dgm:presLayoutVars>
      </dgm:prSet>
      <dgm:spPr/>
    </dgm:pt>
    <dgm:pt modelId="{F0EBBBBC-53DB-44C6-A6AF-D2D5C66ABB3D}" type="pres">
      <dgm:prSet presAssocID="{644E0745-1A06-4271-A9FE-5A078532AB5E}" presName="image" presStyleLbl="fgImgPlace1" presStyleIdx="0" presStyleCnt="3"/>
      <dgm:spPr/>
    </dgm:pt>
    <dgm:pt modelId="{42487CE1-5737-46F2-8F2F-BA47E3FD3F7C}" type="pres">
      <dgm:prSet presAssocID="{644E0745-1A06-4271-A9FE-5A078532AB5E}" presName="childNode" presStyleLbl="node1" presStyleIdx="0" presStyleCnt="3" custScaleY="128205">
        <dgm:presLayoutVars>
          <dgm:bulletEnabled val="1"/>
        </dgm:presLayoutVars>
      </dgm:prSet>
      <dgm:spPr/>
    </dgm:pt>
    <dgm:pt modelId="{DA264B58-EF04-4545-AE1C-906D78BCF007}" type="pres">
      <dgm:prSet presAssocID="{644E0745-1A06-4271-A9FE-5A078532AB5E}" presName="parentNode" presStyleLbl="revTx" presStyleIdx="0" presStyleCnt="3">
        <dgm:presLayoutVars>
          <dgm:chMax val="0"/>
          <dgm:bulletEnabled val="1"/>
        </dgm:presLayoutVars>
      </dgm:prSet>
      <dgm:spPr/>
    </dgm:pt>
    <dgm:pt modelId="{1C4E6FCF-0AB1-4BAA-BDB6-08C07F0BC00F}" type="pres">
      <dgm:prSet presAssocID="{A83761DE-F812-4CB6-BD68-C920E0516A15}" presName="sibTrans" presStyleCnt="0"/>
      <dgm:spPr/>
    </dgm:pt>
    <dgm:pt modelId="{0C4EFE1E-0104-4823-AF43-73A4E997EDF0}" type="pres">
      <dgm:prSet presAssocID="{BCACECBF-07A5-4035-8FB2-D4BCBEA51753}" presName="compositeNode" presStyleCnt="0">
        <dgm:presLayoutVars>
          <dgm:bulletEnabled val="1"/>
        </dgm:presLayoutVars>
      </dgm:prSet>
      <dgm:spPr/>
    </dgm:pt>
    <dgm:pt modelId="{3B18E884-345E-4E91-822E-B46D82B035BF}" type="pres">
      <dgm:prSet presAssocID="{BCACECBF-07A5-4035-8FB2-D4BCBEA51753}" presName="image" presStyleLbl="fgImgPlace1" presStyleIdx="1" presStyleCnt="3"/>
      <dgm:spPr/>
    </dgm:pt>
    <dgm:pt modelId="{C53613B6-71E1-40EF-980E-1DF88D64B6AF}" type="pres">
      <dgm:prSet presAssocID="{BCACECBF-07A5-4035-8FB2-D4BCBEA51753}" presName="childNode" presStyleLbl="node1" presStyleIdx="1" presStyleCnt="3" custScaleY="128205">
        <dgm:presLayoutVars>
          <dgm:bulletEnabled val="1"/>
        </dgm:presLayoutVars>
      </dgm:prSet>
      <dgm:spPr/>
    </dgm:pt>
    <dgm:pt modelId="{4AEA0AA3-950E-4F82-B5EE-FD789AA4B713}" type="pres">
      <dgm:prSet presAssocID="{BCACECBF-07A5-4035-8FB2-D4BCBEA51753}" presName="parentNode" presStyleLbl="revTx" presStyleIdx="1" presStyleCnt="3">
        <dgm:presLayoutVars>
          <dgm:chMax val="0"/>
          <dgm:bulletEnabled val="1"/>
        </dgm:presLayoutVars>
      </dgm:prSet>
      <dgm:spPr/>
    </dgm:pt>
    <dgm:pt modelId="{FC6A62AC-7883-4CC6-A792-EF12E44395D4}" type="pres">
      <dgm:prSet presAssocID="{6A303E1E-033F-493A-9D63-A081930BBEF2}" presName="sibTrans" presStyleCnt="0"/>
      <dgm:spPr/>
    </dgm:pt>
    <dgm:pt modelId="{057258B7-EEC6-4133-B0B8-8D298B05856B}" type="pres">
      <dgm:prSet presAssocID="{0A9F73AA-C57D-46DA-AA89-16A6450BC21B}" presName="compositeNode" presStyleCnt="0">
        <dgm:presLayoutVars>
          <dgm:bulletEnabled val="1"/>
        </dgm:presLayoutVars>
      </dgm:prSet>
      <dgm:spPr/>
    </dgm:pt>
    <dgm:pt modelId="{F5685D59-EDF2-4385-9172-52F6A3E95041}" type="pres">
      <dgm:prSet presAssocID="{0A9F73AA-C57D-46DA-AA89-16A6450BC21B}" presName="image" presStyleLbl="fgImgPlace1" presStyleIdx="2" presStyleCnt="3"/>
      <dgm:spPr/>
    </dgm:pt>
    <dgm:pt modelId="{0EA0352C-DF20-4543-A397-87474EB85256}" type="pres">
      <dgm:prSet presAssocID="{0A9F73AA-C57D-46DA-AA89-16A6450BC21B}" presName="childNode" presStyleLbl="node1" presStyleIdx="2" presStyleCnt="3" custScaleY="128205">
        <dgm:presLayoutVars>
          <dgm:bulletEnabled val="1"/>
        </dgm:presLayoutVars>
      </dgm:prSet>
      <dgm:spPr/>
    </dgm:pt>
    <dgm:pt modelId="{5985C3DD-4251-4E74-A477-765AFD3A6789}" type="pres">
      <dgm:prSet presAssocID="{0A9F73AA-C57D-46DA-AA89-16A6450BC21B}" presName="parentNode" presStyleLbl="revTx" presStyleIdx="2" presStyleCnt="3">
        <dgm:presLayoutVars>
          <dgm:chMax val="0"/>
          <dgm:bulletEnabled val="1"/>
        </dgm:presLayoutVars>
      </dgm:prSet>
      <dgm:spPr/>
    </dgm:pt>
  </dgm:ptLst>
  <dgm:cxnLst>
    <dgm:cxn modelId="{63658704-6516-41E7-B424-FEDC4B5DFDC9}" srcId="{644E0745-1A06-4271-A9FE-5A078532AB5E}" destId="{B7D47D56-8B18-4CBA-8A21-056B2D0E42C6}" srcOrd="2" destOrd="0" parTransId="{48EE2E4C-8F9C-4715-AEDF-076A99B99062}" sibTransId="{9ECC6E00-068C-44F7-B7FF-53E27979DC90}"/>
    <dgm:cxn modelId="{E370C507-3DD6-4E09-8973-4006D7D07D5C}" type="presOf" srcId="{F9C776F8-CFB3-476A-B87B-1B28584065E1}" destId="{42487CE1-5737-46F2-8F2F-BA47E3FD3F7C}" srcOrd="0" destOrd="1" presId="urn:microsoft.com/office/officeart/2005/8/layout/hList2#2"/>
    <dgm:cxn modelId="{A3B2AA2B-045B-45F4-96D1-2F3E5936565B}" type="presOf" srcId="{BA09D335-1D0A-427A-A2E6-C38AD5D0ACC2}" destId="{C53613B6-71E1-40EF-980E-1DF88D64B6AF}" srcOrd="0" destOrd="2" presId="urn:microsoft.com/office/officeart/2005/8/layout/hList2#2"/>
    <dgm:cxn modelId="{7FFF843E-AC11-42E0-85DD-F07CAEA8A330}" type="presOf" srcId="{11DFEEE5-3F81-44BF-BFD1-BBD1D715D494}" destId="{0EA0352C-DF20-4543-A397-87474EB85256}" srcOrd="0" destOrd="1" presId="urn:microsoft.com/office/officeart/2005/8/layout/hList2#2"/>
    <dgm:cxn modelId="{6ABE4740-17F0-4A3C-AE5B-4FAC3D1613B7}" type="presOf" srcId="{EBD0CB19-0D12-49F7-BBDB-75F468B48826}" destId="{C53613B6-71E1-40EF-980E-1DF88D64B6AF}" srcOrd="0" destOrd="0" presId="urn:microsoft.com/office/officeart/2005/8/layout/hList2#2"/>
    <dgm:cxn modelId="{C5212A5C-3CE7-46A2-82A7-8623A613898E}" type="presOf" srcId="{C98A2853-EE81-44DB-9D79-1748D8B3D278}" destId="{2D3B6C90-D9FB-4298-B26A-014D2A6E95D7}" srcOrd="0" destOrd="0" presId="urn:microsoft.com/office/officeart/2005/8/layout/hList2#2"/>
    <dgm:cxn modelId="{73808667-E729-45DF-A1E7-FED9CA4F1C8D}" srcId="{BCACECBF-07A5-4035-8FB2-D4BCBEA51753}" destId="{BA09D335-1D0A-427A-A2E6-C38AD5D0ACC2}" srcOrd="2" destOrd="0" parTransId="{D04EDD68-9B33-449E-893A-C801037D9D4A}" sibTransId="{B8BDCC13-172D-4079-A845-662B2C67EF77}"/>
    <dgm:cxn modelId="{3C621C48-B6E5-4B35-A897-865C7797BAE4}" srcId="{BCACECBF-07A5-4035-8FB2-D4BCBEA51753}" destId="{EBD0CB19-0D12-49F7-BBDB-75F468B48826}" srcOrd="0" destOrd="0" parTransId="{93E61E34-5D7D-49F5-83EE-88A4FA29121A}" sibTransId="{9E599678-515A-45ED-867D-DB9BD1079B69}"/>
    <dgm:cxn modelId="{07B1E54E-5770-4104-BCEE-6CD43FDCE923}" srcId="{C98A2853-EE81-44DB-9D79-1748D8B3D278}" destId="{0A9F73AA-C57D-46DA-AA89-16A6450BC21B}" srcOrd="2" destOrd="0" parTransId="{B8FB9D51-FBDB-48C0-B508-BBC5F94D1F3D}" sibTransId="{6548B869-CDFE-4345-B016-53547061A304}"/>
    <dgm:cxn modelId="{B5F70A6F-A4D4-4577-8BE1-B21C907F2B8C}" type="presOf" srcId="{B9198B40-6C28-42F9-AA7D-A78F94983B46}" destId="{42487CE1-5737-46F2-8F2F-BA47E3FD3F7C}" srcOrd="0" destOrd="0" presId="urn:microsoft.com/office/officeart/2005/8/layout/hList2#2"/>
    <dgm:cxn modelId="{C1A21E6F-E316-45ED-8AE6-F3D5A1B26096}" type="presOf" srcId="{82B8C490-F071-4DF7-835C-2548D024FF2B}" destId="{0EA0352C-DF20-4543-A397-87474EB85256}" srcOrd="0" destOrd="2" presId="urn:microsoft.com/office/officeart/2005/8/layout/hList2#2"/>
    <dgm:cxn modelId="{645A6073-C722-4C8C-B2A2-C97AECC12EA0}" type="presOf" srcId="{0A9F73AA-C57D-46DA-AA89-16A6450BC21B}" destId="{5985C3DD-4251-4E74-A477-765AFD3A6789}" srcOrd="0" destOrd="0" presId="urn:microsoft.com/office/officeart/2005/8/layout/hList2#2"/>
    <dgm:cxn modelId="{BBAB527D-ADBA-4B59-8E9E-5370ADE59BC0}" type="presOf" srcId="{BCACECBF-07A5-4035-8FB2-D4BCBEA51753}" destId="{4AEA0AA3-950E-4F82-B5EE-FD789AA4B713}" srcOrd="0" destOrd="0" presId="urn:microsoft.com/office/officeart/2005/8/layout/hList2#2"/>
    <dgm:cxn modelId="{ECCFE982-C889-4D83-82C8-6CBAED86E790}" srcId="{0A9F73AA-C57D-46DA-AA89-16A6450BC21B}" destId="{82B8C490-F071-4DF7-835C-2548D024FF2B}" srcOrd="2" destOrd="0" parTransId="{E94546B4-4C3D-47E2-BC80-ABDF79E7EF67}" sibTransId="{56A43285-EB79-48BB-9693-49AC8F7410B3}"/>
    <dgm:cxn modelId="{11E47F86-12E6-4603-AFD6-23766F58EEBE}" srcId="{C98A2853-EE81-44DB-9D79-1748D8B3D278}" destId="{BCACECBF-07A5-4035-8FB2-D4BCBEA51753}" srcOrd="1" destOrd="0" parTransId="{D927F028-7453-432F-BE64-A40165526B90}" sibTransId="{6A303E1E-033F-493A-9D63-A081930BBEF2}"/>
    <dgm:cxn modelId="{F6A36494-D7B6-43F1-B435-564788026166}" type="presOf" srcId="{FFEACC7A-1D72-4DF0-BC5D-10B5D59FE4E8}" destId="{0EA0352C-DF20-4543-A397-87474EB85256}" srcOrd="0" destOrd="0" presId="urn:microsoft.com/office/officeart/2005/8/layout/hList2#2"/>
    <dgm:cxn modelId="{503D909E-2E63-45C8-B454-E089A3455519}" type="presOf" srcId="{BE823FD8-830A-41FE-A605-424AC13A66D3}" destId="{C53613B6-71E1-40EF-980E-1DF88D64B6AF}" srcOrd="0" destOrd="1" presId="urn:microsoft.com/office/officeart/2005/8/layout/hList2#2"/>
    <dgm:cxn modelId="{EF4783A0-9239-40B0-9312-69E9F9EB464A}" srcId="{0A9F73AA-C57D-46DA-AA89-16A6450BC21B}" destId="{11DFEEE5-3F81-44BF-BFD1-BBD1D715D494}" srcOrd="1" destOrd="0" parTransId="{80D42211-446E-4D4F-BD07-05B638849A0F}" sibTransId="{C939A9C5-94D7-40B8-A50A-5BDFD4BE01B9}"/>
    <dgm:cxn modelId="{FE77CCAF-6F67-4455-9C96-A6CA2B07BF10}" srcId="{BCACECBF-07A5-4035-8FB2-D4BCBEA51753}" destId="{BE823FD8-830A-41FE-A605-424AC13A66D3}" srcOrd="1" destOrd="0" parTransId="{DA578F04-9F5D-4B2E-A901-A51EC74F97CD}" sibTransId="{E4E15F9C-9C83-4903-85B8-DCE00B4FB0CC}"/>
    <dgm:cxn modelId="{10963FBF-5287-4CE8-915D-A45B1F4D2B83}" srcId="{0A9F73AA-C57D-46DA-AA89-16A6450BC21B}" destId="{FFEACC7A-1D72-4DF0-BC5D-10B5D59FE4E8}" srcOrd="0" destOrd="0" parTransId="{048DAEFC-4B65-49D9-B19B-4534011A6D1E}" sibTransId="{78ABC83B-439F-47DA-A4B9-AED8B9E67988}"/>
    <dgm:cxn modelId="{ABDFBCE8-E1AF-4D15-905D-A727B7544900}" type="presOf" srcId="{B7D47D56-8B18-4CBA-8A21-056B2D0E42C6}" destId="{42487CE1-5737-46F2-8F2F-BA47E3FD3F7C}" srcOrd="0" destOrd="2" presId="urn:microsoft.com/office/officeart/2005/8/layout/hList2#2"/>
    <dgm:cxn modelId="{D02450E9-317E-40A0-8359-3E5AD828F192}" srcId="{644E0745-1A06-4271-A9FE-5A078532AB5E}" destId="{F9C776F8-CFB3-476A-B87B-1B28584065E1}" srcOrd="1" destOrd="0" parTransId="{79C052B1-F33D-4603-B30B-A500D4B98328}" sibTransId="{0CFACE62-8D91-485A-90BA-8FE584CCFC4E}"/>
    <dgm:cxn modelId="{6869E5E9-5C78-4AD7-BD8D-6D966BC4A57F}" srcId="{644E0745-1A06-4271-A9FE-5A078532AB5E}" destId="{B9198B40-6C28-42F9-AA7D-A78F94983B46}" srcOrd="0" destOrd="0" parTransId="{933213C4-7F93-4369-83B8-0B6CC5F90171}" sibTransId="{073AC0C7-ABED-4A1E-9B86-2BB1C30D0CD8}"/>
    <dgm:cxn modelId="{B6D2E8EC-DA83-459B-8D0D-88AA70B91C70}" srcId="{C98A2853-EE81-44DB-9D79-1748D8B3D278}" destId="{644E0745-1A06-4271-A9FE-5A078532AB5E}" srcOrd="0" destOrd="0" parTransId="{DB466018-DDF9-4057-9B58-FED90287F45C}" sibTransId="{A83761DE-F812-4CB6-BD68-C920E0516A15}"/>
    <dgm:cxn modelId="{9AABB3F3-AB9A-41C7-8AF1-D22DEA3D896D}" type="presOf" srcId="{644E0745-1A06-4271-A9FE-5A078532AB5E}" destId="{DA264B58-EF04-4545-AE1C-906D78BCF007}" srcOrd="0" destOrd="0" presId="urn:microsoft.com/office/officeart/2005/8/layout/hList2#2"/>
    <dgm:cxn modelId="{F051F56F-D6A9-4CA8-8EF6-D7EAD2C2BE66}" type="presParOf" srcId="{2D3B6C90-D9FB-4298-B26A-014D2A6E95D7}" destId="{2BC748A7-6AF2-4C70-842B-29AC094CBCBE}" srcOrd="0" destOrd="0" presId="urn:microsoft.com/office/officeart/2005/8/layout/hList2#2"/>
    <dgm:cxn modelId="{C556CA61-99C5-472B-ACFB-C64C3EF84843}" type="presParOf" srcId="{2BC748A7-6AF2-4C70-842B-29AC094CBCBE}" destId="{F0EBBBBC-53DB-44C6-A6AF-D2D5C66ABB3D}" srcOrd="0" destOrd="0" presId="urn:microsoft.com/office/officeart/2005/8/layout/hList2#2"/>
    <dgm:cxn modelId="{998E496E-4686-4E12-90D6-5697B75AC20B}" type="presParOf" srcId="{2BC748A7-6AF2-4C70-842B-29AC094CBCBE}" destId="{42487CE1-5737-46F2-8F2F-BA47E3FD3F7C}" srcOrd="1" destOrd="0" presId="urn:microsoft.com/office/officeart/2005/8/layout/hList2#2"/>
    <dgm:cxn modelId="{1017970A-C0E8-4754-B239-26E5D3D206F5}" type="presParOf" srcId="{2BC748A7-6AF2-4C70-842B-29AC094CBCBE}" destId="{DA264B58-EF04-4545-AE1C-906D78BCF007}" srcOrd="2" destOrd="0" presId="urn:microsoft.com/office/officeart/2005/8/layout/hList2#2"/>
    <dgm:cxn modelId="{37CC3180-4B3B-4F47-BB84-A01B847D648E}" type="presParOf" srcId="{2D3B6C90-D9FB-4298-B26A-014D2A6E95D7}" destId="{1C4E6FCF-0AB1-4BAA-BDB6-08C07F0BC00F}" srcOrd="1" destOrd="0" presId="urn:microsoft.com/office/officeart/2005/8/layout/hList2#2"/>
    <dgm:cxn modelId="{84D53B29-055B-4FAE-A8AA-F613AD1CC90E}" type="presParOf" srcId="{2D3B6C90-D9FB-4298-B26A-014D2A6E95D7}" destId="{0C4EFE1E-0104-4823-AF43-73A4E997EDF0}" srcOrd="2" destOrd="0" presId="urn:microsoft.com/office/officeart/2005/8/layout/hList2#2"/>
    <dgm:cxn modelId="{CF4083C5-8B37-44AA-BCF4-08862D8DFC41}" type="presParOf" srcId="{0C4EFE1E-0104-4823-AF43-73A4E997EDF0}" destId="{3B18E884-345E-4E91-822E-B46D82B035BF}" srcOrd="0" destOrd="0" presId="urn:microsoft.com/office/officeart/2005/8/layout/hList2#2"/>
    <dgm:cxn modelId="{948E1D45-C6A8-40F7-82E5-0C4A791B329E}" type="presParOf" srcId="{0C4EFE1E-0104-4823-AF43-73A4E997EDF0}" destId="{C53613B6-71E1-40EF-980E-1DF88D64B6AF}" srcOrd="1" destOrd="0" presId="urn:microsoft.com/office/officeart/2005/8/layout/hList2#2"/>
    <dgm:cxn modelId="{4EFE1D00-E674-4FDB-A87F-614A35651340}" type="presParOf" srcId="{0C4EFE1E-0104-4823-AF43-73A4E997EDF0}" destId="{4AEA0AA3-950E-4F82-B5EE-FD789AA4B713}" srcOrd="2" destOrd="0" presId="urn:microsoft.com/office/officeart/2005/8/layout/hList2#2"/>
    <dgm:cxn modelId="{9F8EAF15-B8CE-4D6B-BEDC-6B9AA1CEF1DB}" type="presParOf" srcId="{2D3B6C90-D9FB-4298-B26A-014D2A6E95D7}" destId="{FC6A62AC-7883-4CC6-A792-EF12E44395D4}" srcOrd="3" destOrd="0" presId="urn:microsoft.com/office/officeart/2005/8/layout/hList2#2"/>
    <dgm:cxn modelId="{5920B711-F0C2-4598-BED8-22CE9B7AD6E4}" type="presParOf" srcId="{2D3B6C90-D9FB-4298-B26A-014D2A6E95D7}" destId="{057258B7-EEC6-4133-B0B8-8D298B05856B}" srcOrd="4" destOrd="0" presId="urn:microsoft.com/office/officeart/2005/8/layout/hList2#2"/>
    <dgm:cxn modelId="{DE1FC071-B407-40A3-81CE-DE6FF71566D0}" type="presParOf" srcId="{057258B7-EEC6-4133-B0B8-8D298B05856B}" destId="{F5685D59-EDF2-4385-9172-52F6A3E95041}" srcOrd="0" destOrd="0" presId="urn:microsoft.com/office/officeart/2005/8/layout/hList2#2"/>
    <dgm:cxn modelId="{E0EC797A-CA00-42E9-9C4A-909B2010E147}" type="presParOf" srcId="{057258B7-EEC6-4133-B0B8-8D298B05856B}" destId="{0EA0352C-DF20-4543-A397-87474EB85256}" srcOrd="1" destOrd="0" presId="urn:microsoft.com/office/officeart/2005/8/layout/hList2#2"/>
    <dgm:cxn modelId="{041E54AF-3F35-4815-9D15-0FCB77F7FECE}" type="presParOf" srcId="{057258B7-EEC6-4133-B0B8-8D298B05856B}" destId="{5985C3DD-4251-4E74-A477-765AFD3A6789}" srcOrd="2" destOrd="0" presId="urn:microsoft.com/office/officeart/2005/8/layout/h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0009D2-BD92-4A68-8FD5-CF8C7747CBA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ru-RU"/>
        </a:p>
      </dgm:t>
    </dgm:pt>
    <dgm:pt modelId="{DE193B41-EE38-4FDB-8A69-3BEBA99BEB3F}">
      <dgm:prSet phldrT="[Текст]" custT="1"/>
      <dgm:spPr/>
      <dgm:t>
        <a:bodyPr/>
        <a:lstStyle/>
        <a:p>
          <a:r>
            <a:rPr lang="ru-RU" sz="2000" b="1" dirty="0"/>
            <a:t>ЗАПРОГРАММИРОВАННЫЕ,</a:t>
          </a:r>
          <a:r>
            <a:rPr lang="ru-RU" sz="2000" dirty="0"/>
            <a:t> когда решение - это реализация определенной последовательности известных руководителю шагов, представляющих собой логические или математические операции;</a:t>
          </a:r>
        </a:p>
      </dgm:t>
    </dgm:pt>
    <dgm:pt modelId="{20E61ED9-339E-406A-AF16-9C93B529BF95}" type="parTrans" cxnId="{59B72209-28CE-4555-9B43-2DE4B6A78E59}">
      <dgm:prSet/>
      <dgm:spPr/>
      <dgm:t>
        <a:bodyPr/>
        <a:lstStyle/>
        <a:p>
          <a:endParaRPr lang="ru-RU"/>
        </a:p>
      </dgm:t>
    </dgm:pt>
    <dgm:pt modelId="{039408E4-E9D2-4872-B8A3-9FC7D552F9EA}" type="sibTrans" cxnId="{59B72209-28CE-4555-9B43-2DE4B6A78E59}">
      <dgm:prSet/>
      <dgm:spPr/>
      <dgm:t>
        <a:bodyPr/>
        <a:lstStyle/>
        <a:p>
          <a:endParaRPr lang="ru-RU"/>
        </a:p>
      </dgm:t>
    </dgm:pt>
    <dgm:pt modelId="{E27ABC8D-9F1A-4C2B-A5BE-D1898ACD8482}">
      <dgm:prSet phldrT="[Текст]" custT="1"/>
      <dgm:spPr/>
      <dgm:t>
        <a:bodyPr/>
        <a:lstStyle/>
        <a:p>
          <a:pPr algn="l">
            <a:spcAft>
              <a:spcPts val="0"/>
            </a:spcAft>
          </a:pPr>
          <a:endParaRPr lang="ru-RU" sz="1800" b="1" dirty="0"/>
        </a:p>
        <a:p>
          <a:pPr algn="l">
            <a:spcAft>
              <a:spcPts val="0"/>
            </a:spcAft>
          </a:pPr>
          <a:endParaRPr lang="ru-RU" sz="1800" b="1" dirty="0"/>
        </a:p>
        <a:p>
          <a:pPr algn="l">
            <a:spcAft>
              <a:spcPts val="0"/>
            </a:spcAft>
          </a:pPr>
          <a:r>
            <a:rPr lang="ru-RU" sz="1800" b="1" dirty="0"/>
            <a:t>НЕЗАПРОГРАММИРОВАННЫЕ РЕШЕНИЯ </a:t>
          </a:r>
          <a:r>
            <a:rPr lang="ru-RU" sz="1800" dirty="0"/>
            <a:t>- такие решения требуются тогда, когда руководитель сталкивается с неструктурированной ситуацией, содержащей не известные ему факторы. В этом случае нельзя составить конкретную последовательность шагов, ведущих к принятию обоснованного решения. Поэтому руководитель одновременно разрабатывает процедуру выработки и принятия решения и вырабатывать </a:t>
          </a:r>
        </a:p>
        <a:p>
          <a:pPr algn="l">
            <a:spcAft>
              <a:spcPts val="0"/>
            </a:spcAft>
          </a:pPr>
          <a:r>
            <a:rPr lang="ru-RU" sz="1800" dirty="0"/>
            <a:t>само решение.</a:t>
          </a:r>
        </a:p>
      </dgm:t>
    </dgm:pt>
    <dgm:pt modelId="{B25018F0-EED2-4518-82C9-154ACA43817F}" type="parTrans" cxnId="{F7E5BC55-EF12-47B9-AB86-0265BF446A4A}">
      <dgm:prSet/>
      <dgm:spPr/>
      <dgm:t>
        <a:bodyPr/>
        <a:lstStyle/>
        <a:p>
          <a:endParaRPr lang="ru-RU"/>
        </a:p>
      </dgm:t>
    </dgm:pt>
    <dgm:pt modelId="{EDEC4C90-3732-4DB5-9D30-8B0E9DF0165B}" type="sibTrans" cxnId="{F7E5BC55-EF12-47B9-AB86-0265BF446A4A}">
      <dgm:prSet/>
      <dgm:spPr/>
      <dgm:t>
        <a:bodyPr/>
        <a:lstStyle/>
        <a:p>
          <a:endParaRPr lang="ru-RU"/>
        </a:p>
      </dgm:t>
    </dgm:pt>
    <dgm:pt modelId="{08E559D9-CE35-4217-BACE-B2D08468E7DA}" type="pres">
      <dgm:prSet presAssocID="{740009D2-BD92-4A68-8FD5-CF8C7747CBAD}" presName="Name0" presStyleCnt="0">
        <dgm:presLayoutVars>
          <dgm:dir/>
          <dgm:resizeHandles val="exact"/>
        </dgm:presLayoutVars>
      </dgm:prSet>
      <dgm:spPr/>
    </dgm:pt>
    <dgm:pt modelId="{DFAEC6EF-1121-4A2C-BA42-EF68EDAF310C}" type="pres">
      <dgm:prSet presAssocID="{DE193B41-EE38-4FDB-8A69-3BEBA99BEB3F}" presName="node" presStyleLbl="node1" presStyleIdx="0" presStyleCnt="2">
        <dgm:presLayoutVars>
          <dgm:bulletEnabled val="1"/>
        </dgm:presLayoutVars>
      </dgm:prSet>
      <dgm:spPr/>
    </dgm:pt>
    <dgm:pt modelId="{7E509950-D1DE-4367-8233-5A861A0FE9A5}" type="pres">
      <dgm:prSet presAssocID="{039408E4-E9D2-4872-B8A3-9FC7D552F9EA}" presName="sibTrans" presStyleCnt="0"/>
      <dgm:spPr/>
    </dgm:pt>
    <dgm:pt modelId="{A6281D22-0051-4DB0-9CBD-4AED391CD533}" type="pres">
      <dgm:prSet presAssocID="{E27ABC8D-9F1A-4C2B-A5BE-D1898ACD8482}" presName="node" presStyleLbl="node1" presStyleIdx="1" presStyleCnt="2">
        <dgm:presLayoutVars>
          <dgm:bulletEnabled val="1"/>
        </dgm:presLayoutVars>
      </dgm:prSet>
      <dgm:spPr/>
    </dgm:pt>
  </dgm:ptLst>
  <dgm:cxnLst>
    <dgm:cxn modelId="{0D8D0600-5E0A-4BF6-9841-D96513497ECD}" type="presOf" srcId="{740009D2-BD92-4A68-8FD5-CF8C7747CBAD}" destId="{08E559D9-CE35-4217-BACE-B2D08468E7DA}" srcOrd="0" destOrd="0" presId="urn:microsoft.com/office/officeart/2005/8/layout/hList6"/>
    <dgm:cxn modelId="{59B72209-28CE-4555-9B43-2DE4B6A78E59}" srcId="{740009D2-BD92-4A68-8FD5-CF8C7747CBAD}" destId="{DE193B41-EE38-4FDB-8A69-3BEBA99BEB3F}" srcOrd="0" destOrd="0" parTransId="{20E61ED9-339E-406A-AF16-9C93B529BF95}" sibTransId="{039408E4-E9D2-4872-B8A3-9FC7D552F9EA}"/>
    <dgm:cxn modelId="{EEA8BB26-8E43-4A6F-838A-E2D43BB3FC92}" type="presOf" srcId="{E27ABC8D-9F1A-4C2B-A5BE-D1898ACD8482}" destId="{A6281D22-0051-4DB0-9CBD-4AED391CD533}" srcOrd="0" destOrd="0" presId="urn:microsoft.com/office/officeart/2005/8/layout/hList6"/>
    <dgm:cxn modelId="{F7E5BC55-EF12-47B9-AB86-0265BF446A4A}" srcId="{740009D2-BD92-4A68-8FD5-CF8C7747CBAD}" destId="{E27ABC8D-9F1A-4C2B-A5BE-D1898ACD8482}" srcOrd="1" destOrd="0" parTransId="{B25018F0-EED2-4518-82C9-154ACA43817F}" sibTransId="{EDEC4C90-3732-4DB5-9D30-8B0E9DF0165B}"/>
    <dgm:cxn modelId="{745DFFE4-C494-400C-8CBC-8B947DD835A1}" type="presOf" srcId="{DE193B41-EE38-4FDB-8A69-3BEBA99BEB3F}" destId="{DFAEC6EF-1121-4A2C-BA42-EF68EDAF310C}" srcOrd="0" destOrd="0" presId="urn:microsoft.com/office/officeart/2005/8/layout/hList6"/>
    <dgm:cxn modelId="{B3CBFFA4-0B71-4899-BB1B-E3DD7D382A48}" type="presParOf" srcId="{08E559D9-CE35-4217-BACE-B2D08468E7DA}" destId="{DFAEC6EF-1121-4A2C-BA42-EF68EDAF310C}" srcOrd="0" destOrd="0" presId="urn:microsoft.com/office/officeart/2005/8/layout/hList6"/>
    <dgm:cxn modelId="{D021F35D-07D6-4478-A47C-6F2F76CE2647}" type="presParOf" srcId="{08E559D9-CE35-4217-BACE-B2D08468E7DA}" destId="{7E509950-D1DE-4367-8233-5A861A0FE9A5}" srcOrd="1" destOrd="0" presId="urn:microsoft.com/office/officeart/2005/8/layout/hList6"/>
    <dgm:cxn modelId="{380AED3E-C058-4E8F-A2EF-774ABB8A37E5}" type="presParOf" srcId="{08E559D9-CE35-4217-BACE-B2D08468E7DA}" destId="{A6281D22-0051-4DB0-9CBD-4AED391CD533}"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35B3BA-BD5D-41C6-ABCD-56F2E43F9F92}"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ru-RU"/>
        </a:p>
      </dgm:t>
    </dgm:pt>
    <dgm:pt modelId="{77632131-8C5A-4570-A4C3-8C39671D5A4A}">
      <dgm:prSet phldrT="[Текст]"/>
      <dgm:spPr/>
      <dgm:t>
        <a:bodyPr/>
        <a:lstStyle/>
        <a:p>
          <a:r>
            <a:rPr lang="ru-RU" b="1" i="1" dirty="0"/>
            <a:t>ПРОСТЫЕ,</a:t>
          </a:r>
          <a:r>
            <a:rPr lang="ru-RU" dirty="0"/>
            <a:t> принимаемые по одному критерию оценки и выбора альтернатив</a:t>
          </a:r>
        </a:p>
      </dgm:t>
    </dgm:pt>
    <dgm:pt modelId="{C6DF6B0F-F875-44C0-95FD-8E496F51C1E3}" type="parTrans" cxnId="{570EB6BA-7793-41FE-8706-5FDAD23AF3D9}">
      <dgm:prSet/>
      <dgm:spPr/>
      <dgm:t>
        <a:bodyPr/>
        <a:lstStyle/>
        <a:p>
          <a:endParaRPr lang="ru-RU"/>
        </a:p>
      </dgm:t>
    </dgm:pt>
    <dgm:pt modelId="{8C648DF9-5C85-4711-849F-DDACF3D8CA46}" type="sibTrans" cxnId="{570EB6BA-7793-41FE-8706-5FDAD23AF3D9}">
      <dgm:prSet/>
      <dgm:spPr/>
      <dgm:t>
        <a:bodyPr/>
        <a:lstStyle/>
        <a:p>
          <a:endParaRPr lang="ru-RU"/>
        </a:p>
      </dgm:t>
    </dgm:pt>
    <dgm:pt modelId="{53134446-4233-4519-A3E9-05A71CB6D9C4}">
      <dgm:prSet phldrT="[Текст]"/>
      <dgm:spPr/>
      <dgm:t>
        <a:bodyPr/>
        <a:lstStyle/>
        <a:p>
          <a:r>
            <a:rPr lang="ru-RU" b="1" i="1" dirty="0"/>
            <a:t>СЛОЖНЫЕ</a:t>
          </a:r>
          <a:r>
            <a:rPr lang="ru-RU" dirty="0"/>
            <a:t>, принимаемые по нескольким, часто противоречивым критериям. Сложные решения являются наиболее распространенными при управлении организацией.</a:t>
          </a:r>
        </a:p>
      </dgm:t>
    </dgm:pt>
    <dgm:pt modelId="{7E906456-DD8C-4E2C-9442-77D43F4D1166}" type="parTrans" cxnId="{2BCDBEC4-6DB9-4105-B17A-27FF187678A7}">
      <dgm:prSet/>
      <dgm:spPr/>
      <dgm:t>
        <a:bodyPr/>
        <a:lstStyle/>
        <a:p>
          <a:endParaRPr lang="ru-RU"/>
        </a:p>
      </dgm:t>
    </dgm:pt>
    <dgm:pt modelId="{CD850DD3-BE10-4F09-8AC0-C487FADFE61E}" type="sibTrans" cxnId="{2BCDBEC4-6DB9-4105-B17A-27FF187678A7}">
      <dgm:prSet/>
      <dgm:spPr/>
      <dgm:t>
        <a:bodyPr/>
        <a:lstStyle/>
        <a:p>
          <a:endParaRPr lang="ru-RU"/>
        </a:p>
      </dgm:t>
    </dgm:pt>
    <dgm:pt modelId="{214AD6A8-16CA-40E4-920B-E1C31F7672B3}" type="pres">
      <dgm:prSet presAssocID="{3E35B3BA-BD5D-41C6-ABCD-56F2E43F9F92}" presName="diagram" presStyleCnt="0">
        <dgm:presLayoutVars>
          <dgm:dir/>
          <dgm:resizeHandles val="exact"/>
        </dgm:presLayoutVars>
      </dgm:prSet>
      <dgm:spPr/>
    </dgm:pt>
    <dgm:pt modelId="{309BB0D3-8B5D-48E8-B5EC-6E20E3B6B651}" type="pres">
      <dgm:prSet presAssocID="{77632131-8C5A-4570-A4C3-8C39671D5A4A}" presName="node" presStyleLbl="node1" presStyleIdx="0" presStyleCnt="2">
        <dgm:presLayoutVars>
          <dgm:bulletEnabled val="1"/>
        </dgm:presLayoutVars>
      </dgm:prSet>
      <dgm:spPr/>
    </dgm:pt>
    <dgm:pt modelId="{29D13037-0E1B-427E-9D2E-A26CEBA96062}" type="pres">
      <dgm:prSet presAssocID="{8C648DF9-5C85-4711-849F-DDACF3D8CA46}" presName="sibTrans" presStyleCnt="0"/>
      <dgm:spPr/>
    </dgm:pt>
    <dgm:pt modelId="{DA29C13E-D573-44D9-9CB5-202DE7AF570D}" type="pres">
      <dgm:prSet presAssocID="{53134446-4233-4519-A3E9-05A71CB6D9C4}" presName="node" presStyleLbl="node1" presStyleIdx="1" presStyleCnt="2">
        <dgm:presLayoutVars>
          <dgm:bulletEnabled val="1"/>
        </dgm:presLayoutVars>
      </dgm:prSet>
      <dgm:spPr/>
    </dgm:pt>
  </dgm:ptLst>
  <dgm:cxnLst>
    <dgm:cxn modelId="{E6543159-0C2E-4671-B62D-F4F2E00FB3A1}" type="presOf" srcId="{53134446-4233-4519-A3E9-05A71CB6D9C4}" destId="{DA29C13E-D573-44D9-9CB5-202DE7AF570D}" srcOrd="0" destOrd="0" presId="urn:microsoft.com/office/officeart/2005/8/layout/default#2"/>
    <dgm:cxn modelId="{E9FAF37C-9BD2-4333-9896-C92BA6F67248}" type="presOf" srcId="{77632131-8C5A-4570-A4C3-8C39671D5A4A}" destId="{309BB0D3-8B5D-48E8-B5EC-6E20E3B6B651}" srcOrd="0" destOrd="0" presId="urn:microsoft.com/office/officeart/2005/8/layout/default#2"/>
    <dgm:cxn modelId="{570EB6BA-7793-41FE-8706-5FDAD23AF3D9}" srcId="{3E35B3BA-BD5D-41C6-ABCD-56F2E43F9F92}" destId="{77632131-8C5A-4570-A4C3-8C39671D5A4A}" srcOrd="0" destOrd="0" parTransId="{C6DF6B0F-F875-44C0-95FD-8E496F51C1E3}" sibTransId="{8C648DF9-5C85-4711-849F-DDACF3D8CA46}"/>
    <dgm:cxn modelId="{2BCDBEC4-6DB9-4105-B17A-27FF187678A7}" srcId="{3E35B3BA-BD5D-41C6-ABCD-56F2E43F9F92}" destId="{53134446-4233-4519-A3E9-05A71CB6D9C4}" srcOrd="1" destOrd="0" parTransId="{7E906456-DD8C-4E2C-9442-77D43F4D1166}" sibTransId="{CD850DD3-BE10-4F09-8AC0-C487FADFE61E}"/>
    <dgm:cxn modelId="{AAEF83CE-98B0-4F45-B08B-DC0669ACB961}" type="presOf" srcId="{3E35B3BA-BD5D-41C6-ABCD-56F2E43F9F92}" destId="{214AD6A8-16CA-40E4-920B-E1C31F7672B3}" srcOrd="0" destOrd="0" presId="urn:microsoft.com/office/officeart/2005/8/layout/default#2"/>
    <dgm:cxn modelId="{D8D406BB-832B-4083-A970-BDF39D390D6E}" type="presParOf" srcId="{214AD6A8-16CA-40E4-920B-E1C31F7672B3}" destId="{309BB0D3-8B5D-48E8-B5EC-6E20E3B6B651}" srcOrd="0" destOrd="0" presId="urn:microsoft.com/office/officeart/2005/8/layout/default#2"/>
    <dgm:cxn modelId="{CBA7C4CA-BD60-49DB-87F6-A530AFAB6BF6}" type="presParOf" srcId="{214AD6A8-16CA-40E4-920B-E1C31F7672B3}" destId="{29D13037-0E1B-427E-9D2E-A26CEBA96062}" srcOrd="1" destOrd="0" presId="urn:microsoft.com/office/officeart/2005/8/layout/default#2"/>
    <dgm:cxn modelId="{42ECC300-C6A9-43C8-82B7-A015FFFB1219}" type="presParOf" srcId="{214AD6A8-16CA-40E4-920B-E1C31F7672B3}" destId="{DA29C13E-D573-44D9-9CB5-202DE7AF570D}" srcOrd="2"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DFE40D-EB66-4637-BDED-DF3DF639E706}" type="doc">
      <dgm:prSet loTypeId="urn:microsoft.com/office/officeart/2005/8/layout/hList2#3" loCatId="list" qsTypeId="urn:microsoft.com/office/officeart/2005/8/quickstyle/simple1" qsCatId="simple" csTypeId="urn:microsoft.com/office/officeart/2005/8/colors/accent1_2" csCatId="accent1" phldr="1"/>
      <dgm:spPr/>
      <dgm:t>
        <a:bodyPr/>
        <a:lstStyle/>
        <a:p>
          <a:endParaRPr lang="ru-RU"/>
        </a:p>
      </dgm:t>
    </dgm:pt>
    <dgm:pt modelId="{7956CC2C-FF7E-4AAD-8099-E6BDA05E38A2}">
      <dgm:prSet phldrT="[Текст]" phldr="1"/>
      <dgm:spPr/>
      <dgm:t>
        <a:bodyPr/>
        <a:lstStyle/>
        <a:p>
          <a:endParaRPr lang="ru-RU"/>
        </a:p>
      </dgm:t>
    </dgm:pt>
    <dgm:pt modelId="{29DC0DCB-619E-4AE7-B3AF-CC556C1DB4AE}" type="parTrans" cxnId="{AB3F8E8E-F0C3-4C00-95CB-E553771A88FF}">
      <dgm:prSet/>
      <dgm:spPr/>
      <dgm:t>
        <a:bodyPr/>
        <a:lstStyle/>
        <a:p>
          <a:endParaRPr lang="ru-RU"/>
        </a:p>
      </dgm:t>
    </dgm:pt>
    <dgm:pt modelId="{355CEFDD-6197-4BFA-A8C1-A84F4B8068CB}" type="sibTrans" cxnId="{AB3F8E8E-F0C3-4C00-95CB-E553771A88FF}">
      <dgm:prSet/>
      <dgm:spPr/>
      <dgm:t>
        <a:bodyPr/>
        <a:lstStyle/>
        <a:p>
          <a:endParaRPr lang="ru-RU"/>
        </a:p>
      </dgm:t>
    </dgm:pt>
    <dgm:pt modelId="{F6E17787-E21B-45CB-A99A-7A3BAB188C78}">
      <dgm:prSet phldrT="[Текст]"/>
      <dgm:spPr/>
      <dgm:t>
        <a:bodyPr/>
        <a:lstStyle/>
        <a:p>
          <a:r>
            <a:rPr lang="ru-RU" dirty="0"/>
            <a:t>ОБЩИЕ, охватывающие весь объект; </a:t>
          </a:r>
        </a:p>
      </dgm:t>
    </dgm:pt>
    <dgm:pt modelId="{E49A70FD-CB7F-4BBA-8B58-20E50975C98D}" type="parTrans" cxnId="{90C295E3-08C6-445C-AAF9-7F4650A4BA71}">
      <dgm:prSet/>
      <dgm:spPr/>
      <dgm:t>
        <a:bodyPr/>
        <a:lstStyle/>
        <a:p>
          <a:endParaRPr lang="ru-RU"/>
        </a:p>
      </dgm:t>
    </dgm:pt>
    <dgm:pt modelId="{A4982B3B-ED2A-497D-8C87-6F8D3BA3462E}" type="sibTrans" cxnId="{90C295E3-08C6-445C-AAF9-7F4650A4BA71}">
      <dgm:prSet/>
      <dgm:spPr/>
      <dgm:t>
        <a:bodyPr/>
        <a:lstStyle/>
        <a:p>
          <a:endParaRPr lang="ru-RU"/>
        </a:p>
      </dgm:t>
    </dgm:pt>
    <dgm:pt modelId="{199CE450-C439-4B5A-A88A-FB41C6280711}">
      <dgm:prSet phldrT="[Текст]" phldr="1"/>
      <dgm:spPr/>
      <dgm:t>
        <a:bodyPr/>
        <a:lstStyle/>
        <a:p>
          <a:endParaRPr lang="ru-RU"/>
        </a:p>
      </dgm:t>
    </dgm:pt>
    <dgm:pt modelId="{237A2353-C850-415B-BF6C-B32B2682289D}" type="parTrans" cxnId="{55D8825E-8B95-4769-929A-792578D4D481}">
      <dgm:prSet/>
      <dgm:spPr/>
      <dgm:t>
        <a:bodyPr/>
        <a:lstStyle/>
        <a:p>
          <a:endParaRPr lang="ru-RU"/>
        </a:p>
      </dgm:t>
    </dgm:pt>
    <dgm:pt modelId="{7A0F62C9-B212-4568-BAFE-8EC72F06D33E}" type="sibTrans" cxnId="{55D8825E-8B95-4769-929A-792578D4D481}">
      <dgm:prSet/>
      <dgm:spPr/>
      <dgm:t>
        <a:bodyPr/>
        <a:lstStyle/>
        <a:p>
          <a:endParaRPr lang="ru-RU"/>
        </a:p>
      </dgm:t>
    </dgm:pt>
    <dgm:pt modelId="{23422D34-D01F-452C-A9C1-6C85844E043A}">
      <dgm:prSet phldrT="[Текст]"/>
      <dgm:spPr/>
      <dgm:t>
        <a:bodyPr/>
        <a:lstStyle/>
        <a:p>
          <a:r>
            <a:rPr lang="ru-RU" dirty="0"/>
            <a:t>ЧАСТНЫЕ, охватывающие некоторые стороны деятельности; </a:t>
          </a:r>
        </a:p>
      </dgm:t>
    </dgm:pt>
    <dgm:pt modelId="{6B213F83-B82F-4519-BC16-66874E4B3316}" type="parTrans" cxnId="{ECD633B0-9570-4635-A192-1D3C51228CA1}">
      <dgm:prSet/>
      <dgm:spPr/>
      <dgm:t>
        <a:bodyPr/>
        <a:lstStyle/>
        <a:p>
          <a:endParaRPr lang="ru-RU"/>
        </a:p>
      </dgm:t>
    </dgm:pt>
    <dgm:pt modelId="{8269886F-5A16-4EB0-9482-70779AAD1939}" type="sibTrans" cxnId="{ECD633B0-9570-4635-A192-1D3C51228CA1}">
      <dgm:prSet/>
      <dgm:spPr/>
      <dgm:t>
        <a:bodyPr/>
        <a:lstStyle/>
        <a:p>
          <a:endParaRPr lang="ru-RU"/>
        </a:p>
      </dgm:t>
    </dgm:pt>
    <dgm:pt modelId="{FF037998-1A6C-4765-B7D1-5278D5C9DD74}">
      <dgm:prSet phldrT="[Текст]" phldr="1"/>
      <dgm:spPr/>
      <dgm:t>
        <a:bodyPr/>
        <a:lstStyle/>
        <a:p>
          <a:endParaRPr lang="ru-RU"/>
        </a:p>
      </dgm:t>
    </dgm:pt>
    <dgm:pt modelId="{F60587C2-270C-473A-82F0-A892E59BBBAB}" type="parTrans" cxnId="{B503EF27-5AF4-49DF-81B5-EE6E55A27FCB}">
      <dgm:prSet/>
      <dgm:spPr/>
      <dgm:t>
        <a:bodyPr/>
        <a:lstStyle/>
        <a:p>
          <a:endParaRPr lang="ru-RU"/>
        </a:p>
      </dgm:t>
    </dgm:pt>
    <dgm:pt modelId="{28C27408-1FB2-44EA-9A9B-62456E51CCDC}" type="sibTrans" cxnId="{B503EF27-5AF4-49DF-81B5-EE6E55A27FCB}">
      <dgm:prSet/>
      <dgm:spPr/>
      <dgm:t>
        <a:bodyPr/>
        <a:lstStyle/>
        <a:p>
          <a:endParaRPr lang="ru-RU"/>
        </a:p>
      </dgm:t>
    </dgm:pt>
    <dgm:pt modelId="{D5251917-70AD-43DE-99A7-02B81D635B8A}">
      <dgm:prSet phldrT="[Текст]"/>
      <dgm:spPr/>
      <dgm:t>
        <a:bodyPr/>
        <a:lstStyle/>
        <a:p>
          <a:r>
            <a:rPr lang="ru-RU" dirty="0"/>
            <a:t>ЛОКАЛЬНЫЕ, охватывающие только отдельные элементы управляемого объекта (например, решение об отзыве из отпуска какого-либо сотрудника).</a:t>
          </a:r>
        </a:p>
      </dgm:t>
    </dgm:pt>
    <dgm:pt modelId="{A2C965AC-8D8C-4CE3-BE6D-C081D32F0130}" type="parTrans" cxnId="{B526C284-46FD-4DC2-A557-7E6F1373DEF9}">
      <dgm:prSet/>
      <dgm:spPr/>
      <dgm:t>
        <a:bodyPr/>
        <a:lstStyle/>
        <a:p>
          <a:endParaRPr lang="ru-RU"/>
        </a:p>
      </dgm:t>
    </dgm:pt>
    <dgm:pt modelId="{7A15D6AA-519F-4C69-BB12-D4E2AD1DCF10}" type="sibTrans" cxnId="{B526C284-46FD-4DC2-A557-7E6F1373DEF9}">
      <dgm:prSet/>
      <dgm:spPr/>
      <dgm:t>
        <a:bodyPr/>
        <a:lstStyle/>
        <a:p>
          <a:endParaRPr lang="ru-RU"/>
        </a:p>
      </dgm:t>
    </dgm:pt>
    <dgm:pt modelId="{6CB6892E-9881-427F-B492-8B02CAD295E5}">
      <dgm:prSet phldrT="[Текст]"/>
      <dgm:spPr/>
      <dgm:t>
        <a:bodyPr/>
        <a:lstStyle/>
        <a:p>
          <a:endParaRPr lang="ru-RU" dirty="0"/>
        </a:p>
      </dgm:t>
    </dgm:pt>
    <dgm:pt modelId="{B23AA0EE-3398-41CA-B000-CF6B4C012038}" type="parTrans" cxnId="{8AF2E7CF-9049-4475-9F42-A95F7104F7F8}">
      <dgm:prSet/>
      <dgm:spPr/>
      <dgm:t>
        <a:bodyPr/>
        <a:lstStyle/>
        <a:p>
          <a:endParaRPr lang="ru-RU"/>
        </a:p>
      </dgm:t>
    </dgm:pt>
    <dgm:pt modelId="{58069FA9-A572-45E3-BA8D-1EAD0AFD4810}" type="sibTrans" cxnId="{8AF2E7CF-9049-4475-9F42-A95F7104F7F8}">
      <dgm:prSet/>
      <dgm:spPr/>
      <dgm:t>
        <a:bodyPr/>
        <a:lstStyle/>
        <a:p>
          <a:endParaRPr lang="ru-RU"/>
        </a:p>
      </dgm:t>
    </dgm:pt>
    <dgm:pt modelId="{909877B5-3983-4E79-A695-89A285AB954D}">
      <dgm:prSet phldrT="[Текст]"/>
      <dgm:spPr/>
      <dgm:t>
        <a:bodyPr/>
        <a:lstStyle/>
        <a:p>
          <a:endParaRPr lang="ru-RU" dirty="0"/>
        </a:p>
      </dgm:t>
    </dgm:pt>
    <dgm:pt modelId="{B2E8F97C-ADC5-4EEE-A6B9-CAE20E9929A2}" type="parTrans" cxnId="{D97BFF6B-1B5A-4104-9FB4-0D138FC3AA4D}">
      <dgm:prSet/>
      <dgm:spPr/>
      <dgm:t>
        <a:bodyPr/>
        <a:lstStyle/>
        <a:p>
          <a:endParaRPr lang="ru-RU"/>
        </a:p>
      </dgm:t>
    </dgm:pt>
    <dgm:pt modelId="{E0257858-4953-4BBE-B469-D59011E45E88}" type="sibTrans" cxnId="{D97BFF6B-1B5A-4104-9FB4-0D138FC3AA4D}">
      <dgm:prSet/>
      <dgm:spPr/>
      <dgm:t>
        <a:bodyPr/>
        <a:lstStyle/>
        <a:p>
          <a:endParaRPr lang="ru-RU"/>
        </a:p>
      </dgm:t>
    </dgm:pt>
    <dgm:pt modelId="{5559A4F4-EE1D-41C6-8B91-4CB740D02D18}">
      <dgm:prSet phldrT="[Текст]"/>
      <dgm:spPr/>
      <dgm:t>
        <a:bodyPr/>
        <a:lstStyle/>
        <a:p>
          <a:endParaRPr lang="ru-RU" dirty="0"/>
        </a:p>
      </dgm:t>
    </dgm:pt>
    <dgm:pt modelId="{1B8F6962-3DBE-4DD4-BA9A-D891B66311A3}" type="parTrans" cxnId="{57BA0DB8-0DF9-4EFB-BD5D-BAAAEFAAB502}">
      <dgm:prSet/>
      <dgm:spPr/>
      <dgm:t>
        <a:bodyPr/>
        <a:lstStyle/>
        <a:p>
          <a:endParaRPr lang="ru-RU"/>
        </a:p>
      </dgm:t>
    </dgm:pt>
    <dgm:pt modelId="{78EBA0A0-CF38-45C7-87C3-E5BFB42EC007}" type="sibTrans" cxnId="{57BA0DB8-0DF9-4EFB-BD5D-BAAAEFAAB502}">
      <dgm:prSet/>
      <dgm:spPr/>
      <dgm:t>
        <a:bodyPr/>
        <a:lstStyle/>
        <a:p>
          <a:endParaRPr lang="ru-RU"/>
        </a:p>
      </dgm:t>
    </dgm:pt>
    <dgm:pt modelId="{83147F56-CF0D-456F-B050-52D6B3C2A96C}">
      <dgm:prSet phldrT="[Текст]"/>
      <dgm:spPr/>
      <dgm:t>
        <a:bodyPr/>
        <a:lstStyle/>
        <a:p>
          <a:endParaRPr lang="ru-RU" dirty="0"/>
        </a:p>
      </dgm:t>
    </dgm:pt>
    <dgm:pt modelId="{F8FD839C-93B8-41E8-B5EA-AE286064A790}" type="parTrans" cxnId="{69CDFAF0-03B0-4A10-A11A-1A7DC5C7BC6E}">
      <dgm:prSet/>
      <dgm:spPr/>
      <dgm:t>
        <a:bodyPr/>
        <a:lstStyle/>
        <a:p>
          <a:endParaRPr lang="ru-RU"/>
        </a:p>
      </dgm:t>
    </dgm:pt>
    <dgm:pt modelId="{EA1D91D9-C816-4E22-A6C6-6F6CDA807F1F}" type="sibTrans" cxnId="{69CDFAF0-03B0-4A10-A11A-1A7DC5C7BC6E}">
      <dgm:prSet/>
      <dgm:spPr/>
      <dgm:t>
        <a:bodyPr/>
        <a:lstStyle/>
        <a:p>
          <a:endParaRPr lang="ru-RU"/>
        </a:p>
      </dgm:t>
    </dgm:pt>
    <dgm:pt modelId="{29833A7A-14FA-453A-B13D-7ED7DD0B03DA}">
      <dgm:prSet phldrT="[Текст]"/>
      <dgm:spPr/>
      <dgm:t>
        <a:bodyPr/>
        <a:lstStyle/>
        <a:p>
          <a:endParaRPr lang="ru-RU" dirty="0"/>
        </a:p>
      </dgm:t>
    </dgm:pt>
    <dgm:pt modelId="{F2EFC861-7803-4C89-9825-49CD57277673}" type="parTrans" cxnId="{1DF287E0-9E1C-4EFC-9E80-C579ABAD4293}">
      <dgm:prSet/>
      <dgm:spPr/>
      <dgm:t>
        <a:bodyPr/>
        <a:lstStyle/>
        <a:p>
          <a:endParaRPr lang="ru-RU"/>
        </a:p>
      </dgm:t>
    </dgm:pt>
    <dgm:pt modelId="{84C1675D-90B7-4914-8305-24454380C0F1}" type="sibTrans" cxnId="{1DF287E0-9E1C-4EFC-9E80-C579ABAD4293}">
      <dgm:prSet/>
      <dgm:spPr/>
      <dgm:t>
        <a:bodyPr/>
        <a:lstStyle/>
        <a:p>
          <a:endParaRPr lang="ru-RU"/>
        </a:p>
      </dgm:t>
    </dgm:pt>
    <dgm:pt modelId="{A5241F85-2323-42EB-ADAA-A73E84DE188C}">
      <dgm:prSet phldrT="[Текст]"/>
      <dgm:spPr/>
      <dgm:t>
        <a:bodyPr/>
        <a:lstStyle/>
        <a:p>
          <a:endParaRPr lang="ru-RU" dirty="0"/>
        </a:p>
      </dgm:t>
    </dgm:pt>
    <dgm:pt modelId="{0ECD10C5-5DB6-41F6-A54F-6331358C5E74}" type="parTrans" cxnId="{756F66C5-C6A5-4877-9FFE-6D60AE0B55C2}">
      <dgm:prSet/>
      <dgm:spPr/>
      <dgm:t>
        <a:bodyPr/>
        <a:lstStyle/>
        <a:p>
          <a:endParaRPr lang="ru-RU"/>
        </a:p>
      </dgm:t>
    </dgm:pt>
    <dgm:pt modelId="{8DFF1EA2-07DC-4736-8014-55BCE4795637}" type="sibTrans" cxnId="{756F66C5-C6A5-4877-9FFE-6D60AE0B55C2}">
      <dgm:prSet/>
      <dgm:spPr/>
      <dgm:t>
        <a:bodyPr/>
        <a:lstStyle/>
        <a:p>
          <a:endParaRPr lang="ru-RU"/>
        </a:p>
      </dgm:t>
    </dgm:pt>
    <dgm:pt modelId="{ED509CBD-44A5-4899-A6A0-7AA633272E29}" type="pres">
      <dgm:prSet presAssocID="{DEDFE40D-EB66-4637-BDED-DF3DF639E706}" presName="linearFlow" presStyleCnt="0">
        <dgm:presLayoutVars>
          <dgm:dir/>
          <dgm:animLvl val="lvl"/>
          <dgm:resizeHandles/>
        </dgm:presLayoutVars>
      </dgm:prSet>
      <dgm:spPr/>
    </dgm:pt>
    <dgm:pt modelId="{27EB45CB-45CE-45D2-BD13-385EA5865440}" type="pres">
      <dgm:prSet presAssocID="{7956CC2C-FF7E-4AAD-8099-E6BDA05E38A2}" presName="compositeNode" presStyleCnt="0">
        <dgm:presLayoutVars>
          <dgm:bulletEnabled val="1"/>
        </dgm:presLayoutVars>
      </dgm:prSet>
      <dgm:spPr/>
    </dgm:pt>
    <dgm:pt modelId="{7E074D94-4376-409A-87B7-DB64EA673C42}" type="pres">
      <dgm:prSet presAssocID="{7956CC2C-FF7E-4AAD-8099-E6BDA05E38A2}" presName="image" presStyleLbl="fgImgPlace1" presStyleIdx="0" presStyleCnt="3"/>
      <dgm:spPr/>
    </dgm:pt>
    <dgm:pt modelId="{DDDA8F88-8124-4840-B2E6-925E785E9969}" type="pres">
      <dgm:prSet presAssocID="{7956CC2C-FF7E-4AAD-8099-E6BDA05E38A2}" presName="childNode" presStyleLbl="node1" presStyleIdx="0" presStyleCnt="3" custScaleY="128205">
        <dgm:presLayoutVars>
          <dgm:bulletEnabled val="1"/>
        </dgm:presLayoutVars>
      </dgm:prSet>
      <dgm:spPr/>
    </dgm:pt>
    <dgm:pt modelId="{2BAABE9A-8730-4DA9-908F-F1311BCB7E19}" type="pres">
      <dgm:prSet presAssocID="{7956CC2C-FF7E-4AAD-8099-E6BDA05E38A2}" presName="parentNode" presStyleLbl="revTx" presStyleIdx="0" presStyleCnt="3">
        <dgm:presLayoutVars>
          <dgm:chMax val="0"/>
          <dgm:bulletEnabled val="1"/>
        </dgm:presLayoutVars>
      </dgm:prSet>
      <dgm:spPr/>
    </dgm:pt>
    <dgm:pt modelId="{EEE358F6-84FE-4C0E-9D4E-0F2DFAC325C3}" type="pres">
      <dgm:prSet presAssocID="{355CEFDD-6197-4BFA-A8C1-A84F4B8068CB}" presName="sibTrans" presStyleCnt="0"/>
      <dgm:spPr/>
    </dgm:pt>
    <dgm:pt modelId="{F94B6C94-E0D1-495F-9D5E-C2700CC145CB}" type="pres">
      <dgm:prSet presAssocID="{199CE450-C439-4B5A-A88A-FB41C6280711}" presName="compositeNode" presStyleCnt="0">
        <dgm:presLayoutVars>
          <dgm:bulletEnabled val="1"/>
        </dgm:presLayoutVars>
      </dgm:prSet>
      <dgm:spPr/>
    </dgm:pt>
    <dgm:pt modelId="{5F5E5E07-381F-4685-8DDE-D78FD0989701}" type="pres">
      <dgm:prSet presAssocID="{199CE450-C439-4B5A-A88A-FB41C6280711}" presName="image" presStyleLbl="fgImgPlace1" presStyleIdx="1" presStyleCnt="3"/>
      <dgm:spPr/>
    </dgm:pt>
    <dgm:pt modelId="{C2B982E6-C0FC-4F36-83D7-F7D8F9066EAB}" type="pres">
      <dgm:prSet presAssocID="{199CE450-C439-4B5A-A88A-FB41C6280711}" presName="childNode" presStyleLbl="node1" presStyleIdx="1" presStyleCnt="3" custScaleY="128205">
        <dgm:presLayoutVars>
          <dgm:bulletEnabled val="1"/>
        </dgm:presLayoutVars>
      </dgm:prSet>
      <dgm:spPr/>
    </dgm:pt>
    <dgm:pt modelId="{1A80BD3B-E86E-4877-9384-872CC32A4042}" type="pres">
      <dgm:prSet presAssocID="{199CE450-C439-4B5A-A88A-FB41C6280711}" presName="parentNode" presStyleLbl="revTx" presStyleIdx="1" presStyleCnt="3">
        <dgm:presLayoutVars>
          <dgm:chMax val="0"/>
          <dgm:bulletEnabled val="1"/>
        </dgm:presLayoutVars>
      </dgm:prSet>
      <dgm:spPr/>
    </dgm:pt>
    <dgm:pt modelId="{97E7FDD8-4927-4C81-B710-C083B2185BED}" type="pres">
      <dgm:prSet presAssocID="{7A0F62C9-B212-4568-BAFE-8EC72F06D33E}" presName="sibTrans" presStyleCnt="0"/>
      <dgm:spPr/>
    </dgm:pt>
    <dgm:pt modelId="{6747DC9A-BFED-4B79-BD2A-4EF3F78D761F}" type="pres">
      <dgm:prSet presAssocID="{FF037998-1A6C-4765-B7D1-5278D5C9DD74}" presName="compositeNode" presStyleCnt="0">
        <dgm:presLayoutVars>
          <dgm:bulletEnabled val="1"/>
        </dgm:presLayoutVars>
      </dgm:prSet>
      <dgm:spPr/>
    </dgm:pt>
    <dgm:pt modelId="{3E250023-399D-4FB7-90DD-71315C001198}" type="pres">
      <dgm:prSet presAssocID="{FF037998-1A6C-4765-B7D1-5278D5C9DD74}" presName="image" presStyleLbl="fgImgPlace1" presStyleIdx="2" presStyleCnt="3"/>
      <dgm:spPr/>
    </dgm:pt>
    <dgm:pt modelId="{A274CC7E-6DE7-4FBC-B34B-7EA807331578}" type="pres">
      <dgm:prSet presAssocID="{FF037998-1A6C-4765-B7D1-5278D5C9DD74}" presName="childNode" presStyleLbl="node1" presStyleIdx="2" presStyleCnt="3" custScaleY="128205">
        <dgm:presLayoutVars>
          <dgm:bulletEnabled val="1"/>
        </dgm:presLayoutVars>
      </dgm:prSet>
      <dgm:spPr/>
    </dgm:pt>
    <dgm:pt modelId="{4BCC9E6E-EF5B-4A3F-9631-B0609EAA6413}" type="pres">
      <dgm:prSet presAssocID="{FF037998-1A6C-4765-B7D1-5278D5C9DD74}" presName="parentNode" presStyleLbl="revTx" presStyleIdx="2" presStyleCnt="3">
        <dgm:presLayoutVars>
          <dgm:chMax val="0"/>
          <dgm:bulletEnabled val="1"/>
        </dgm:presLayoutVars>
      </dgm:prSet>
      <dgm:spPr/>
    </dgm:pt>
  </dgm:ptLst>
  <dgm:cxnLst>
    <dgm:cxn modelId="{4B4B4B09-0A69-4B1B-ABC7-BF6A60F470DF}" type="presOf" srcId="{6CB6892E-9881-427F-B492-8B02CAD295E5}" destId="{C2B982E6-C0FC-4F36-83D7-F7D8F9066EAB}" srcOrd="0" destOrd="0" presId="urn:microsoft.com/office/officeart/2005/8/layout/hList2#3"/>
    <dgm:cxn modelId="{B503EF27-5AF4-49DF-81B5-EE6E55A27FCB}" srcId="{DEDFE40D-EB66-4637-BDED-DF3DF639E706}" destId="{FF037998-1A6C-4765-B7D1-5278D5C9DD74}" srcOrd="2" destOrd="0" parTransId="{F60587C2-270C-473A-82F0-A892E59BBBAB}" sibTransId="{28C27408-1FB2-44EA-9A9B-62456E51CCDC}"/>
    <dgm:cxn modelId="{2F078334-13B8-4479-8DBC-EA183824DA13}" type="presOf" srcId="{23422D34-D01F-452C-A9C1-6C85844E043A}" destId="{C2B982E6-C0FC-4F36-83D7-F7D8F9066EAB}" srcOrd="0" destOrd="2" presId="urn:microsoft.com/office/officeart/2005/8/layout/hList2#3"/>
    <dgm:cxn modelId="{55D8825E-8B95-4769-929A-792578D4D481}" srcId="{DEDFE40D-EB66-4637-BDED-DF3DF639E706}" destId="{199CE450-C439-4B5A-A88A-FB41C6280711}" srcOrd="1" destOrd="0" parTransId="{237A2353-C850-415B-BF6C-B32B2682289D}" sibTransId="{7A0F62C9-B212-4568-BAFE-8EC72F06D33E}"/>
    <dgm:cxn modelId="{D97BFF6B-1B5A-4104-9FB4-0D138FC3AA4D}" srcId="{199CE450-C439-4B5A-A88A-FB41C6280711}" destId="{909877B5-3983-4E79-A695-89A285AB954D}" srcOrd="1" destOrd="0" parTransId="{B2E8F97C-ADC5-4EEE-A6B9-CAE20E9929A2}" sibTransId="{E0257858-4953-4BBE-B469-D59011E45E88}"/>
    <dgm:cxn modelId="{90B8AE71-487F-4535-8E2A-942C15F810D6}" type="presOf" srcId="{F6E17787-E21B-45CB-A99A-7A3BAB188C78}" destId="{DDDA8F88-8124-4840-B2E6-925E785E9969}" srcOrd="0" destOrd="2" presId="urn:microsoft.com/office/officeart/2005/8/layout/hList2#3"/>
    <dgm:cxn modelId="{E1912272-3418-41A4-AEEA-61D3BE6C0DA6}" type="presOf" srcId="{909877B5-3983-4E79-A695-89A285AB954D}" destId="{C2B982E6-C0FC-4F36-83D7-F7D8F9066EAB}" srcOrd="0" destOrd="1" presId="urn:microsoft.com/office/officeart/2005/8/layout/hList2#3"/>
    <dgm:cxn modelId="{B6B09B57-0075-44CF-A480-9B1A6088564C}" type="presOf" srcId="{D5251917-70AD-43DE-99A7-02B81D635B8A}" destId="{A274CC7E-6DE7-4FBC-B34B-7EA807331578}" srcOrd="0" destOrd="2" presId="urn:microsoft.com/office/officeart/2005/8/layout/hList2#3"/>
    <dgm:cxn modelId="{55DD7B5A-1429-4AA6-8878-E0F4D8EA7CAE}" type="presOf" srcId="{5559A4F4-EE1D-41C6-8B91-4CB740D02D18}" destId="{DDDA8F88-8124-4840-B2E6-925E785E9969}" srcOrd="0" destOrd="0" presId="urn:microsoft.com/office/officeart/2005/8/layout/hList2#3"/>
    <dgm:cxn modelId="{A035B883-C404-41C3-800E-E35E0836030F}" type="presOf" srcId="{7956CC2C-FF7E-4AAD-8099-E6BDA05E38A2}" destId="{2BAABE9A-8730-4DA9-908F-F1311BCB7E19}" srcOrd="0" destOrd="0" presId="urn:microsoft.com/office/officeart/2005/8/layout/hList2#3"/>
    <dgm:cxn modelId="{B526C284-46FD-4DC2-A557-7E6F1373DEF9}" srcId="{FF037998-1A6C-4765-B7D1-5278D5C9DD74}" destId="{D5251917-70AD-43DE-99A7-02B81D635B8A}" srcOrd="2" destOrd="0" parTransId="{A2C965AC-8D8C-4CE3-BE6D-C081D32F0130}" sibTransId="{7A15D6AA-519F-4C69-BB12-D4E2AD1DCF10}"/>
    <dgm:cxn modelId="{AB3F8E8E-F0C3-4C00-95CB-E553771A88FF}" srcId="{DEDFE40D-EB66-4637-BDED-DF3DF639E706}" destId="{7956CC2C-FF7E-4AAD-8099-E6BDA05E38A2}" srcOrd="0" destOrd="0" parTransId="{29DC0DCB-619E-4AE7-B3AF-CC556C1DB4AE}" sibTransId="{355CEFDD-6197-4BFA-A8C1-A84F4B8068CB}"/>
    <dgm:cxn modelId="{ECD633B0-9570-4635-A192-1D3C51228CA1}" srcId="{199CE450-C439-4B5A-A88A-FB41C6280711}" destId="{23422D34-D01F-452C-A9C1-6C85844E043A}" srcOrd="2" destOrd="0" parTransId="{6B213F83-B82F-4519-BC16-66874E4B3316}" sibTransId="{8269886F-5A16-4EB0-9482-70779AAD1939}"/>
    <dgm:cxn modelId="{F8D6FAB0-07F4-4778-8554-4D925D063EF3}" type="presOf" srcId="{83147F56-CF0D-456F-B050-52D6B3C2A96C}" destId="{DDDA8F88-8124-4840-B2E6-925E785E9969}" srcOrd="0" destOrd="1" presId="urn:microsoft.com/office/officeart/2005/8/layout/hList2#3"/>
    <dgm:cxn modelId="{57BA0DB8-0DF9-4EFB-BD5D-BAAAEFAAB502}" srcId="{7956CC2C-FF7E-4AAD-8099-E6BDA05E38A2}" destId="{5559A4F4-EE1D-41C6-8B91-4CB740D02D18}" srcOrd="0" destOrd="0" parTransId="{1B8F6962-3DBE-4DD4-BA9A-D891B66311A3}" sibTransId="{78EBA0A0-CF38-45C7-87C3-E5BFB42EC007}"/>
    <dgm:cxn modelId="{224009BA-D6B0-43F0-BF92-468B0F19CF92}" type="presOf" srcId="{DEDFE40D-EB66-4637-BDED-DF3DF639E706}" destId="{ED509CBD-44A5-4899-A6A0-7AA633272E29}" srcOrd="0" destOrd="0" presId="urn:microsoft.com/office/officeart/2005/8/layout/hList2#3"/>
    <dgm:cxn modelId="{EF080DBE-ED44-4287-BB70-5909C304B707}" type="presOf" srcId="{29833A7A-14FA-453A-B13D-7ED7DD0B03DA}" destId="{A274CC7E-6DE7-4FBC-B34B-7EA807331578}" srcOrd="0" destOrd="0" presId="urn:microsoft.com/office/officeart/2005/8/layout/hList2#3"/>
    <dgm:cxn modelId="{756F66C5-C6A5-4877-9FFE-6D60AE0B55C2}" srcId="{FF037998-1A6C-4765-B7D1-5278D5C9DD74}" destId="{A5241F85-2323-42EB-ADAA-A73E84DE188C}" srcOrd="1" destOrd="0" parTransId="{0ECD10C5-5DB6-41F6-A54F-6331358C5E74}" sibTransId="{8DFF1EA2-07DC-4736-8014-55BCE4795637}"/>
    <dgm:cxn modelId="{8AF2E7CF-9049-4475-9F42-A95F7104F7F8}" srcId="{199CE450-C439-4B5A-A88A-FB41C6280711}" destId="{6CB6892E-9881-427F-B492-8B02CAD295E5}" srcOrd="0" destOrd="0" parTransId="{B23AA0EE-3398-41CA-B000-CF6B4C012038}" sibTransId="{58069FA9-A572-45E3-BA8D-1EAD0AFD4810}"/>
    <dgm:cxn modelId="{64275FD2-B78C-42C3-AB22-7D72A86924A3}" type="presOf" srcId="{FF037998-1A6C-4765-B7D1-5278D5C9DD74}" destId="{4BCC9E6E-EF5B-4A3F-9631-B0609EAA6413}" srcOrd="0" destOrd="0" presId="urn:microsoft.com/office/officeart/2005/8/layout/hList2#3"/>
    <dgm:cxn modelId="{643178DD-D526-42BF-BACA-E0EFE65C19F6}" type="presOf" srcId="{A5241F85-2323-42EB-ADAA-A73E84DE188C}" destId="{A274CC7E-6DE7-4FBC-B34B-7EA807331578}" srcOrd="0" destOrd="1" presId="urn:microsoft.com/office/officeart/2005/8/layout/hList2#3"/>
    <dgm:cxn modelId="{1DF287E0-9E1C-4EFC-9E80-C579ABAD4293}" srcId="{FF037998-1A6C-4765-B7D1-5278D5C9DD74}" destId="{29833A7A-14FA-453A-B13D-7ED7DD0B03DA}" srcOrd="0" destOrd="0" parTransId="{F2EFC861-7803-4C89-9825-49CD57277673}" sibTransId="{84C1675D-90B7-4914-8305-24454380C0F1}"/>
    <dgm:cxn modelId="{90C295E3-08C6-445C-AAF9-7F4650A4BA71}" srcId="{7956CC2C-FF7E-4AAD-8099-E6BDA05E38A2}" destId="{F6E17787-E21B-45CB-A99A-7A3BAB188C78}" srcOrd="2" destOrd="0" parTransId="{E49A70FD-CB7F-4BBA-8B58-20E50975C98D}" sibTransId="{A4982B3B-ED2A-497D-8C87-6F8D3BA3462E}"/>
    <dgm:cxn modelId="{69CDFAF0-03B0-4A10-A11A-1A7DC5C7BC6E}" srcId="{7956CC2C-FF7E-4AAD-8099-E6BDA05E38A2}" destId="{83147F56-CF0D-456F-B050-52D6B3C2A96C}" srcOrd="1" destOrd="0" parTransId="{F8FD839C-93B8-41E8-B5EA-AE286064A790}" sibTransId="{EA1D91D9-C816-4E22-A6C6-6F6CDA807F1F}"/>
    <dgm:cxn modelId="{52A104FB-5E39-45AC-8E15-99A99DBCC7AD}" type="presOf" srcId="{199CE450-C439-4B5A-A88A-FB41C6280711}" destId="{1A80BD3B-E86E-4877-9384-872CC32A4042}" srcOrd="0" destOrd="0" presId="urn:microsoft.com/office/officeart/2005/8/layout/hList2#3"/>
    <dgm:cxn modelId="{62AD2610-7DA0-4A14-8B64-9E55DB2E6362}" type="presParOf" srcId="{ED509CBD-44A5-4899-A6A0-7AA633272E29}" destId="{27EB45CB-45CE-45D2-BD13-385EA5865440}" srcOrd="0" destOrd="0" presId="urn:microsoft.com/office/officeart/2005/8/layout/hList2#3"/>
    <dgm:cxn modelId="{4D0848D0-92C9-493E-B59E-74DBDEEAD863}" type="presParOf" srcId="{27EB45CB-45CE-45D2-BD13-385EA5865440}" destId="{7E074D94-4376-409A-87B7-DB64EA673C42}" srcOrd="0" destOrd="0" presId="urn:microsoft.com/office/officeart/2005/8/layout/hList2#3"/>
    <dgm:cxn modelId="{99FE050E-FB39-47ED-8B4F-230A2B6080E4}" type="presParOf" srcId="{27EB45CB-45CE-45D2-BD13-385EA5865440}" destId="{DDDA8F88-8124-4840-B2E6-925E785E9969}" srcOrd="1" destOrd="0" presId="urn:microsoft.com/office/officeart/2005/8/layout/hList2#3"/>
    <dgm:cxn modelId="{4096B2D3-840C-4950-BEEC-D116BD61873A}" type="presParOf" srcId="{27EB45CB-45CE-45D2-BD13-385EA5865440}" destId="{2BAABE9A-8730-4DA9-908F-F1311BCB7E19}" srcOrd="2" destOrd="0" presId="urn:microsoft.com/office/officeart/2005/8/layout/hList2#3"/>
    <dgm:cxn modelId="{0B6B72FE-E947-4CDE-BF45-AC1740240115}" type="presParOf" srcId="{ED509CBD-44A5-4899-A6A0-7AA633272E29}" destId="{EEE358F6-84FE-4C0E-9D4E-0F2DFAC325C3}" srcOrd="1" destOrd="0" presId="urn:microsoft.com/office/officeart/2005/8/layout/hList2#3"/>
    <dgm:cxn modelId="{2A17A73A-334C-445D-8C86-AF41F3BC0CE5}" type="presParOf" srcId="{ED509CBD-44A5-4899-A6A0-7AA633272E29}" destId="{F94B6C94-E0D1-495F-9D5E-C2700CC145CB}" srcOrd="2" destOrd="0" presId="urn:microsoft.com/office/officeart/2005/8/layout/hList2#3"/>
    <dgm:cxn modelId="{03AFACDA-B75A-4615-9E96-C9ECBF324F0F}" type="presParOf" srcId="{F94B6C94-E0D1-495F-9D5E-C2700CC145CB}" destId="{5F5E5E07-381F-4685-8DDE-D78FD0989701}" srcOrd="0" destOrd="0" presId="urn:microsoft.com/office/officeart/2005/8/layout/hList2#3"/>
    <dgm:cxn modelId="{ED79116D-FF84-4064-A247-5E3B29D57A2E}" type="presParOf" srcId="{F94B6C94-E0D1-495F-9D5E-C2700CC145CB}" destId="{C2B982E6-C0FC-4F36-83D7-F7D8F9066EAB}" srcOrd="1" destOrd="0" presId="urn:microsoft.com/office/officeart/2005/8/layout/hList2#3"/>
    <dgm:cxn modelId="{11DA02DA-17DF-4050-A6AF-25267752135F}" type="presParOf" srcId="{F94B6C94-E0D1-495F-9D5E-C2700CC145CB}" destId="{1A80BD3B-E86E-4877-9384-872CC32A4042}" srcOrd="2" destOrd="0" presId="urn:microsoft.com/office/officeart/2005/8/layout/hList2#3"/>
    <dgm:cxn modelId="{326C8976-D3F8-443E-8F43-C059C7AB4293}" type="presParOf" srcId="{ED509CBD-44A5-4899-A6A0-7AA633272E29}" destId="{97E7FDD8-4927-4C81-B710-C083B2185BED}" srcOrd="3" destOrd="0" presId="urn:microsoft.com/office/officeart/2005/8/layout/hList2#3"/>
    <dgm:cxn modelId="{67748417-23E7-4559-96D0-048879FEB6DD}" type="presParOf" srcId="{ED509CBD-44A5-4899-A6A0-7AA633272E29}" destId="{6747DC9A-BFED-4B79-BD2A-4EF3F78D761F}" srcOrd="4" destOrd="0" presId="urn:microsoft.com/office/officeart/2005/8/layout/hList2#3"/>
    <dgm:cxn modelId="{679CCEAF-41B0-4A09-9B2C-AF495ED66852}" type="presParOf" srcId="{6747DC9A-BFED-4B79-BD2A-4EF3F78D761F}" destId="{3E250023-399D-4FB7-90DD-71315C001198}" srcOrd="0" destOrd="0" presId="urn:microsoft.com/office/officeart/2005/8/layout/hList2#3"/>
    <dgm:cxn modelId="{8747EFF9-3ED6-40D7-817B-59DCD411AB24}" type="presParOf" srcId="{6747DC9A-BFED-4B79-BD2A-4EF3F78D761F}" destId="{A274CC7E-6DE7-4FBC-B34B-7EA807331578}" srcOrd="1" destOrd="0" presId="urn:microsoft.com/office/officeart/2005/8/layout/hList2#3"/>
    <dgm:cxn modelId="{DA30BF6D-E476-4260-9F22-CE756DD8DB83}" type="presParOf" srcId="{6747DC9A-BFED-4B79-BD2A-4EF3F78D761F}" destId="{4BCC9E6E-EF5B-4A3F-9631-B0609EAA6413}" srcOrd="2" destOrd="0" presId="urn:microsoft.com/office/officeart/2005/8/layout/hList2#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68228-817B-4D90-A57D-28C2DDBB1E32}">
      <dsp:nvSpPr>
        <dsp:cNvPr id="0" name=""/>
        <dsp:cNvSpPr/>
      </dsp:nvSpPr>
      <dsp:spPr>
        <a:xfrm>
          <a:off x="3047999" y="0"/>
          <a:ext cx="3048000" cy="2089556"/>
        </a:xfrm>
        <a:prstGeom prst="trapezoid">
          <a:avLst>
            <a:gd name="adj" fmla="val 72934"/>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buNone/>
          </a:pPr>
          <a:endParaRPr lang="ru-RU" sz="2600" kern="1200" dirty="0">
            <a:ln>
              <a:solidFill>
                <a:srgbClr val="C00000"/>
              </a:solidFill>
            </a:ln>
          </a:endParaRPr>
        </a:p>
        <a:p>
          <a:pPr lvl="0" algn="ctr" defTabSz="1155700">
            <a:lnSpc>
              <a:spcPct val="90000"/>
            </a:lnSpc>
            <a:spcBef>
              <a:spcPct val="0"/>
            </a:spcBef>
            <a:spcAft>
              <a:spcPct val="35000"/>
            </a:spcAft>
            <a:buNone/>
          </a:pPr>
          <a:endParaRPr lang="ru-RU" sz="2600" kern="1200" dirty="0">
            <a:ln>
              <a:solidFill>
                <a:srgbClr val="C00000"/>
              </a:solidFill>
            </a:ln>
          </a:endParaRPr>
        </a:p>
        <a:p>
          <a:pPr marL="0" marR="0" lvl="0" indent="0" algn="ctr" defTabSz="914400" eaLnBrk="1" fontAlgn="auto" latinLnBrk="0" hangingPunct="1">
            <a:lnSpc>
              <a:spcPct val="100000"/>
            </a:lnSpc>
            <a:spcBef>
              <a:spcPct val="0"/>
            </a:spcBef>
            <a:spcAft>
              <a:spcPts val="0"/>
            </a:spcAft>
            <a:buClrTx/>
            <a:buSzTx/>
            <a:buFontTx/>
            <a:buNone/>
            <a:tabLst/>
            <a:defRPr/>
          </a:pPr>
          <a:r>
            <a:rPr lang="ru-RU" sz="2400" kern="1200" dirty="0">
              <a:ln>
                <a:solidFill>
                  <a:srgbClr val="C00000"/>
                </a:solidFill>
              </a:ln>
            </a:rPr>
            <a:t>Уровень</a:t>
          </a:r>
        </a:p>
        <a:p>
          <a:pPr lvl="0" algn="ctr" defTabSz="1155700">
            <a:lnSpc>
              <a:spcPct val="90000"/>
            </a:lnSpc>
            <a:spcBef>
              <a:spcPct val="0"/>
            </a:spcBef>
            <a:spcAft>
              <a:spcPct val="35000"/>
            </a:spcAft>
            <a:buNone/>
          </a:pPr>
          <a:r>
            <a:rPr lang="ru-RU" sz="2400" kern="1200" dirty="0">
              <a:ln>
                <a:solidFill>
                  <a:srgbClr val="C00000"/>
                </a:solidFill>
              </a:ln>
            </a:rPr>
            <a:t>Институциональный</a:t>
          </a:r>
        </a:p>
      </dsp:txBody>
      <dsp:txXfrm>
        <a:off x="3047999" y="0"/>
        <a:ext cx="3048000" cy="2089556"/>
      </dsp:txXfrm>
    </dsp:sp>
    <dsp:sp modelId="{71527B6B-2E09-4DD5-8116-8D6910F2BD06}">
      <dsp:nvSpPr>
        <dsp:cNvPr id="0" name=""/>
        <dsp:cNvSpPr/>
      </dsp:nvSpPr>
      <dsp:spPr>
        <a:xfrm>
          <a:off x="1523999" y="2089556"/>
          <a:ext cx="6096000" cy="2089556"/>
        </a:xfrm>
        <a:prstGeom prst="trapezoid">
          <a:avLst>
            <a:gd name="adj" fmla="val 72934"/>
          </a:avLst>
        </a:prstGeom>
        <a:solidFill>
          <a:schemeClr val="accent4">
            <a:hueOff val="-987791"/>
            <a:satOff val="11154"/>
            <a:lumOff val="59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ru-RU" sz="2400" kern="1200" dirty="0">
              <a:ln>
                <a:solidFill>
                  <a:srgbClr val="C00000"/>
                </a:solidFill>
              </a:ln>
            </a:rPr>
            <a:t>Управленческий уровень</a:t>
          </a:r>
        </a:p>
      </dsp:txBody>
      <dsp:txXfrm>
        <a:off x="2590799" y="2089556"/>
        <a:ext cx="3962400" cy="2089556"/>
      </dsp:txXfrm>
    </dsp:sp>
    <dsp:sp modelId="{82334300-4677-47C4-9DB2-D8221AF12A90}">
      <dsp:nvSpPr>
        <dsp:cNvPr id="0" name=""/>
        <dsp:cNvSpPr/>
      </dsp:nvSpPr>
      <dsp:spPr>
        <a:xfrm>
          <a:off x="0" y="4179113"/>
          <a:ext cx="9144000" cy="2089556"/>
        </a:xfrm>
        <a:prstGeom prst="trapezoid">
          <a:avLst>
            <a:gd name="adj" fmla="val 72934"/>
          </a:avLst>
        </a:prstGeom>
        <a:solidFill>
          <a:schemeClr val="accent4">
            <a:hueOff val="-1975582"/>
            <a:satOff val="22309"/>
            <a:lumOff val="1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ru-RU" sz="2400" kern="1200" dirty="0">
              <a:ln>
                <a:solidFill>
                  <a:srgbClr val="C00000"/>
                </a:solidFill>
              </a:ln>
            </a:rPr>
            <a:t>Технический уровень</a:t>
          </a:r>
        </a:p>
      </dsp:txBody>
      <dsp:txXfrm>
        <a:off x="1600199" y="4179113"/>
        <a:ext cx="5943600" cy="20895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E812C-F973-4E46-A524-0DF59070EC2D}">
      <dsp:nvSpPr>
        <dsp:cNvPr id="0" name=""/>
        <dsp:cNvSpPr/>
      </dsp:nvSpPr>
      <dsp:spPr>
        <a:xfrm>
          <a:off x="5892" y="116367"/>
          <a:ext cx="9120160" cy="6883327"/>
        </a:xfrm>
        <a:prstGeom prst="blockArc">
          <a:avLst>
            <a:gd name="adj1" fmla="val 13114286"/>
            <a:gd name="adj2" fmla="val 16200000"/>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3D991B-C4FD-4B85-89B0-BB4221136FEF}">
      <dsp:nvSpPr>
        <dsp:cNvPr id="0" name=""/>
        <dsp:cNvSpPr/>
      </dsp:nvSpPr>
      <dsp:spPr>
        <a:xfrm>
          <a:off x="5892" y="116367"/>
          <a:ext cx="9120160" cy="6883327"/>
        </a:xfrm>
        <a:prstGeom prst="blockArc">
          <a:avLst>
            <a:gd name="adj1" fmla="val 10028571"/>
            <a:gd name="adj2" fmla="val 13114286"/>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6BC684-C48A-4369-99CA-359BABBA54BB}">
      <dsp:nvSpPr>
        <dsp:cNvPr id="0" name=""/>
        <dsp:cNvSpPr/>
      </dsp:nvSpPr>
      <dsp:spPr>
        <a:xfrm>
          <a:off x="30879" y="238351"/>
          <a:ext cx="9120160" cy="6883327"/>
        </a:xfrm>
        <a:prstGeom prst="blockArc">
          <a:avLst>
            <a:gd name="adj1" fmla="val 7616259"/>
            <a:gd name="adj2" fmla="val 10182275"/>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2DA13F-AD1A-4BF6-8D2D-3894702B00E2}">
      <dsp:nvSpPr>
        <dsp:cNvPr id="0" name=""/>
        <dsp:cNvSpPr/>
      </dsp:nvSpPr>
      <dsp:spPr>
        <a:xfrm>
          <a:off x="-94718" y="149247"/>
          <a:ext cx="9120160" cy="6883327"/>
        </a:xfrm>
        <a:prstGeom prst="blockArc">
          <a:avLst>
            <a:gd name="adj1" fmla="val 3373800"/>
            <a:gd name="adj2" fmla="val 7426160"/>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26BB0F-8DCD-462B-AF8B-C13B6ABBE9C7}">
      <dsp:nvSpPr>
        <dsp:cNvPr id="0" name=""/>
        <dsp:cNvSpPr/>
      </dsp:nvSpPr>
      <dsp:spPr>
        <a:xfrm>
          <a:off x="14489" y="79837"/>
          <a:ext cx="9120160" cy="6883327"/>
        </a:xfrm>
        <a:prstGeom prst="blockArc">
          <a:avLst>
            <a:gd name="adj1" fmla="val 817749"/>
            <a:gd name="adj2" fmla="val 3533529"/>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DBC669-5257-4981-9694-F9357E06A2E8}">
      <dsp:nvSpPr>
        <dsp:cNvPr id="0" name=""/>
        <dsp:cNvSpPr/>
      </dsp:nvSpPr>
      <dsp:spPr>
        <a:xfrm>
          <a:off x="5892" y="116367"/>
          <a:ext cx="9120160" cy="6883327"/>
        </a:xfrm>
        <a:prstGeom prst="blockArc">
          <a:avLst>
            <a:gd name="adj1" fmla="val 19285714"/>
            <a:gd name="adj2" fmla="val 771429"/>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E24FF7-7155-40CA-BD95-4B6EBC10FDC3}">
      <dsp:nvSpPr>
        <dsp:cNvPr id="0" name=""/>
        <dsp:cNvSpPr/>
      </dsp:nvSpPr>
      <dsp:spPr>
        <a:xfrm>
          <a:off x="5892" y="116367"/>
          <a:ext cx="9120160" cy="6883327"/>
        </a:xfrm>
        <a:prstGeom prst="blockArc">
          <a:avLst>
            <a:gd name="adj1" fmla="val 16200000"/>
            <a:gd name="adj2" fmla="val 19285714"/>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9A8405-694A-4819-831A-3CAE133B405E}">
      <dsp:nvSpPr>
        <dsp:cNvPr id="0" name=""/>
        <dsp:cNvSpPr/>
      </dsp:nvSpPr>
      <dsp:spPr>
        <a:xfrm>
          <a:off x="2797999" y="2223675"/>
          <a:ext cx="3535946" cy="26687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ru-RU" sz="2400" kern="1200" dirty="0">
              <a:latin typeface="Monotype Corsiva" pitchFamily="66" charset="0"/>
            </a:rPr>
            <a:t>ТРЕБОВАНИЯ К УПРАВЛЕНЧЕ-СКИМ РЕШЕНИЯМ</a:t>
          </a:r>
        </a:p>
      </dsp:txBody>
      <dsp:txXfrm>
        <a:off x="3315826" y="2614499"/>
        <a:ext cx="2500292" cy="1887063"/>
      </dsp:txXfrm>
    </dsp:sp>
    <dsp:sp modelId="{C0980B3B-41C3-463A-9F00-2A0E4F33BF6D}">
      <dsp:nvSpPr>
        <dsp:cNvPr id="0" name=""/>
        <dsp:cNvSpPr/>
      </dsp:nvSpPr>
      <dsp:spPr>
        <a:xfrm>
          <a:off x="3328391" y="-161220"/>
          <a:ext cx="2475162" cy="186809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i="1" kern="1200" dirty="0">
              <a:latin typeface="Monotype Corsiva" pitchFamily="66" charset="0"/>
            </a:rPr>
            <a:t>Экономичность и эффективность</a:t>
          </a:r>
          <a:endParaRPr lang="ru-RU" sz="2000" kern="1200" dirty="0">
            <a:latin typeface="Monotype Corsiva" pitchFamily="66" charset="0"/>
          </a:endParaRPr>
        </a:p>
      </dsp:txBody>
      <dsp:txXfrm>
        <a:off x="3690870" y="112357"/>
        <a:ext cx="1750204" cy="1320944"/>
      </dsp:txXfrm>
    </dsp:sp>
    <dsp:sp modelId="{4971DC55-04A7-4381-AC1D-3F035287FB2E}">
      <dsp:nvSpPr>
        <dsp:cNvPr id="0" name=""/>
        <dsp:cNvSpPr/>
      </dsp:nvSpPr>
      <dsp:spPr>
        <a:xfrm>
          <a:off x="5505950" y="887436"/>
          <a:ext cx="2475162" cy="186809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i="1" kern="1200" dirty="0">
              <a:latin typeface="Monotype Corsiva" pitchFamily="66" charset="0"/>
            </a:rPr>
            <a:t>Решения не должны быть противоречивыми и должны быть согласованы </a:t>
          </a:r>
          <a:endParaRPr lang="ru-RU" sz="2000" kern="1200" dirty="0">
            <a:latin typeface="Monotype Corsiva" pitchFamily="66" charset="0"/>
          </a:endParaRPr>
        </a:p>
      </dsp:txBody>
      <dsp:txXfrm>
        <a:off x="5868429" y="1161013"/>
        <a:ext cx="1750204" cy="1320944"/>
      </dsp:txXfrm>
    </dsp:sp>
    <dsp:sp modelId="{64702C26-FEBB-4F60-8202-A610F9F364A3}">
      <dsp:nvSpPr>
        <dsp:cNvPr id="0" name=""/>
        <dsp:cNvSpPr/>
      </dsp:nvSpPr>
      <dsp:spPr>
        <a:xfrm>
          <a:off x="6043763" y="3243747"/>
          <a:ext cx="2475162" cy="186809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i="1" kern="1200" dirty="0">
              <a:latin typeface="Monotype Corsiva" pitchFamily="66" charset="0"/>
            </a:rPr>
            <a:t>Соответствие полномочиям лица, принимающего решение</a:t>
          </a:r>
          <a:endParaRPr lang="ru-RU" sz="2000" kern="1200" dirty="0">
            <a:latin typeface="Monotype Corsiva" pitchFamily="66" charset="0"/>
          </a:endParaRPr>
        </a:p>
      </dsp:txBody>
      <dsp:txXfrm>
        <a:off x="6406242" y="3517324"/>
        <a:ext cx="1750204" cy="1320944"/>
      </dsp:txXfrm>
    </dsp:sp>
    <dsp:sp modelId="{362568D7-B8E9-42B3-BD42-28D5452C8904}">
      <dsp:nvSpPr>
        <dsp:cNvPr id="0" name=""/>
        <dsp:cNvSpPr/>
      </dsp:nvSpPr>
      <dsp:spPr>
        <a:xfrm>
          <a:off x="4775964" y="4972132"/>
          <a:ext cx="2475162" cy="186809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i="1" kern="1200" dirty="0">
              <a:latin typeface="Monotype Corsiva" pitchFamily="66" charset="0"/>
            </a:rPr>
            <a:t>Своевременность</a:t>
          </a:r>
          <a:endParaRPr lang="ru-RU" sz="2000" kern="1200" dirty="0">
            <a:latin typeface="Monotype Corsiva" pitchFamily="66" charset="0"/>
          </a:endParaRPr>
        </a:p>
      </dsp:txBody>
      <dsp:txXfrm>
        <a:off x="5138443" y="5245709"/>
        <a:ext cx="1750204" cy="1320944"/>
      </dsp:txXfrm>
    </dsp:sp>
    <dsp:sp modelId="{1EF3E458-9B54-40E8-838E-1995EB635BE6}">
      <dsp:nvSpPr>
        <dsp:cNvPr id="0" name=""/>
        <dsp:cNvSpPr/>
      </dsp:nvSpPr>
      <dsp:spPr>
        <a:xfrm>
          <a:off x="1679623" y="4972150"/>
          <a:ext cx="2475162" cy="186809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i="1" kern="1200" dirty="0" err="1">
              <a:latin typeface="Monotype Corsiva" pitchFamily="66" charset="0"/>
            </a:rPr>
            <a:t>К</a:t>
          </a:r>
          <a:r>
            <a:rPr lang="ru-RU" sz="1800" i="1" kern="1200" dirty="0" err="1">
              <a:latin typeface="Monotype Corsiva" pitchFamily="66" charset="0"/>
            </a:rPr>
            <a:t>омпромиссность</a:t>
          </a:r>
          <a:endParaRPr lang="ru-RU" sz="1800" kern="1200" dirty="0">
            <a:latin typeface="Monotype Corsiva" pitchFamily="66" charset="0"/>
          </a:endParaRPr>
        </a:p>
      </dsp:txBody>
      <dsp:txXfrm>
        <a:off x="2042102" y="5245727"/>
        <a:ext cx="1750204" cy="1320944"/>
      </dsp:txXfrm>
    </dsp:sp>
    <dsp:sp modelId="{C89405F0-78D4-40CE-9120-0152C90D6F9B}">
      <dsp:nvSpPr>
        <dsp:cNvPr id="0" name=""/>
        <dsp:cNvSpPr/>
      </dsp:nvSpPr>
      <dsp:spPr>
        <a:xfrm>
          <a:off x="613019" y="3243747"/>
          <a:ext cx="2475162" cy="186809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i="1" kern="1200" dirty="0">
              <a:latin typeface="Monotype Corsiva" pitchFamily="66" charset="0"/>
            </a:rPr>
            <a:t>Обоснованность</a:t>
          </a:r>
          <a:endParaRPr lang="ru-RU" sz="2000" kern="1200" dirty="0">
            <a:latin typeface="Monotype Corsiva" pitchFamily="66" charset="0"/>
          </a:endParaRPr>
        </a:p>
      </dsp:txBody>
      <dsp:txXfrm>
        <a:off x="975498" y="3517324"/>
        <a:ext cx="1750204" cy="1320944"/>
      </dsp:txXfrm>
    </dsp:sp>
    <dsp:sp modelId="{C9A634E0-C77A-405D-8FC2-DDD4F0195C01}">
      <dsp:nvSpPr>
        <dsp:cNvPr id="0" name=""/>
        <dsp:cNvSpPr/>
      </dsp:nvSpPr>
      <dsp:spPr>
        <a:xfrm>
          <a:off x="1150832" y="887436"/>
          <a:ext cx="2475162" cy="186809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i="1" kern="1200" dirty="0">
              <a:latin typeface="Monotype Corsiva" pitchFamily="66" charset="0"/>
            </a:rPr>
            <a:t>Целевая направленность</a:t>
          </a:r>
          <a:endParaRPr lang="ru-RU" sz="2000" kern="1200" dirty="0">
            <a:latin typeface="Monotype Corsiva" pitchFamily="66" charset="0"/>
          </a:endParaRPr>
        </a:p>
      </dsp:txBody>
      <dsp:txXfrm>
        <a:off x="1513311" y="1161013"/>
        <a:ext cx="1750204" cy="13209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07657-27F2-4D71-9A81-DEF4E5EA75D8}">
      <dsp:nvSpPr>
        <dsp:cNvPr id="0" name=""/>
        <dsp:cNvSpPr/>
      </dsp:nvSpPr>
      <dsp:spPr>
        <a:xfrm rot="5400000">
          <a:off x="-102343" y="702320"/>
          <a:ext cx="682292" cy="477604"/>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ru-RU" sz="1300" kern="1200" dirty="0"/>
        </a:p>
      </dsp:txBody>
      <dsp:txXfrm rot="-5400000">
        <a:off x="1" y="838778"/>
        <a:ext cx="477604" cy="204688"/>
      </dsp:txXfrm>
    </dsp:sp>
    <dsp:sp modelId="{D8E0788F-AB96-469A-A3B0-340EF4F9A8C8}">
      <dsp:nvSpPr>
        <dsp:cNvPr id="0" name=""/>
        <dsp:cNvSpPr/>
      </dsp:nvSpPr>
      <dsp:spPr>
        <a:xfrm rot="5400000">
          <a:off x="4287098" y="-3511476"/>
          <a:ext cx="1047408" cy="8666396"/>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i="1" kern="1200" dirty="0"/>
            <a:t>ИНТУИТИВНЫЕ РЕШЕНИЯ - </a:t>
          </a:r>
          <a:r>
            <a:rPr lang="ru-RU" sz="1400" kern="1200" dirty="0"/>
            <a:t>это выбор, сделанный только на ощущении того, что он правильный. В этом случае лицо, принимающее решение, не взвешивает сознательно все «за» и «против», а часто даже не пытается сознательно анализировать ситуацию. Около 80% руководителей высшего звена утверждают, что при решении серьезных проблем полагаются в основном на неформальную информацию и интуицию. Обычно так поступают руководители, имеющие большой опыт работы.</a:t>
          </a:r>
        </a:p>
      </dsp:txBody>
      <dsp:txXfrm rot="-5400000">
        <a:off x="477604" y="349148"/>
        <a:ext cx="8615266" cy="945148"/>
      </dsp:txXfrm>
    </dsp:sp>
    <dsp:sp modelId="{0F7AD1A6-D60E-4BF9-920B-78F139BD019C}">
      <dsp:nvSpPr>
        <dsp:cNvPr id="0" name=""/>
        <dsp:cNvSpPr/>
      </dsp:nvSpPr>
      <dsp:spPr>
        <a:xfrm rot="5400000">
          <a:off x="-102343" y="2876954"/>
          <a:ext cx="682292" cy="477604"/>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endParaRPr lang="ru-RU" sz="500" kern="1200" dirty="0"/>
        </a:p>
      </dsp:txBody>
      <dsp:txXfrm rot="-5400000">
        <a:off x="1" y="3013412"/>
        <a:ext cx="477604" cy="204688"/>
      </dsp:txXfrm>
    </dsp:sp>
    <dsp:sp modelId="{6EC6476B-8F41-4576-A3E4-C1BABE957F6F}">
      <dsp:nvSpPr>
        <dsp:cNvPr id="0" name=""/>
        <dsp:cNvSpPr/>
      </dsp:nvSpPr>
      <dsp:spPr>
        <a:xfrm rot="5400000">
          <a:off x="2845454" y="-918851"/>
          <a:ext cx="3939537" cy="8657556"/>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i="1" kern="1200" dirty="0"/>
            <a:t>РЕШЕНИЯ, ОСНОВАННЫЕ НА СУЖДЕНИЯХ. </a:t>
          </a:r>
          <a:r>
            <a:rPr lang="ru-RU" sz="1400" kern="1200" dirty="0"/>
            <a:t>Это осознанный выбор, подкрепленный знаниями и опытом. В этом случае руководитель сознательно сопоставляет настоящую ситуацию с аналогичными ситуациями в прошлом, пытается спрогнозировать последствия принимаемого решения и часто выбирает ту альтернативу, которая принесла успех в прошлом, или схожую с ней.</a:t>
          </a:r>
        </a:p>
        <a:p>
          <a:pPr marL="228600" lvl="2" indent="-114300" algn="l" defTabSz="622300">
            <a:lnSpc>
              <a:spcPct val="90000"/>
            </a:lnSpc>
            <a:spcBef>
              <a:spcPct val="0"/>
            </a:spcBef>
            <a:spcAft>
              <a:spcPct val="15000"/>
            </a:spcAft>
            <a:buChar char="•"/>
          </a:pPr>
          <a:r>
            <a:rPr lang="ru-RU" sz="1400" kern="1200" dirty="0"/>
            <a:t>Решения, основанные на суждениях, имеют два преимущества:</a:t>
          </a:r>
        </a:p>
        <a:p>
          <a:pPr marL="114300" lvl="1" indent="-114300" algn="l" defTabSz="622300">
            <a:lnSpc>
              <a:spcPct val="90000"/>
            </a:lnSpc>
            <a:spcBef>
              <a:spcPct val="0"/>
            </a:spcBef>
            <a:spcAft>
              <a:spcPct val="15000"/>
            </a:spcAft>
            <a:buChar char="•"/>
          </a:pPr>
          <a:r>
            <a:rPr lang="ru-RU" sz="1400" kern="1200" dirty="0"/>
            <a:t>для их принятия необходимы только опыт и знания руководителя и соответственно они являются дешевыми, не требующими больших затрат времени;</a:t>
          </a:r>
        </a:p>
        <a:p>
          <a:pPr marL="114300" lvl="1" indent="-114300" algn="l" defTabSz="622300">
            <a:lnSpc>
              <a:spcPct val="90000"/>
            </a:lnSpc>
            <a:spcBef>
              <a:spcPct val="0"/>
            </a:spcBef>
            <a:spcAft>
              <a:spcPct val="15000"/>
            </a:spcAft>
            <a:buChar char="•"/>
          </a:pPr>
          <a:r>
            <a:rPr lang="ru-RU" sz="1400" kern="1200" dirty="0"/>
            <a:t>руководитель оказывается в состоянии, в отличие от интуитивного решения, объяснить, почему он принимает именно данное решение, т. е. здесь еще присутствует момент обучения персонала.</a:t>
          </a:r>
        </a:p>
        <a:p>
          <a:pPr marL="228600" lvl="2" indent="-114300" algn="l" defTabSz="622300">
            <a:lnSpc>
              <a:spcPct val="90000"/>
            </a:lnSpc>
            <a:spcBef>
              <a:spcPct val="0"/>
            </a:spcBef>
            <a:spcAft>
              <a:spcPct val="15000"/>
            </a:spcAft>
            <a:buChar char="•"/>
          </a:pPr>
          <a:r>
            <a:rPr lang="ru-RU" sz="1400" kern="1200" dirty="0"/>
            <a:t>Вместе с тем решения, основанные на суждениях, имеют недостатки:</a:t>
          </a:r>
        </a:p>
        <a:p>
          <a:pPr marL="114300" lvl="1" indent="-114300" algn="l" defTabSz="622300">
            <a:lnSpc>
              <a:spcPct val="90000"/>
            </a:lnSpc>
            <a:spcBef>
              <a:spcPct val="0"/>
            </a:spcBef>
            <a:spcAft>
              <a:spcPct val="15000"/>
            </a:spcAft>
            <a:buChar char="•"/>
          </a:pPr>
          <a:r>
            <a:rPr lang="ru-RU" sz="1400" kern="1200" dirty="0"/>
            <a:t>решения основаны на здравом смысле; но истинный здравый смысл встречается очень редко. У руководителя формируется определенная модель на ситуации. Однако стечением времени факторы внешней среды изменяются и требуют изменения внутренних переменных организации. То есть стечением времени должна меняться и модель в преставлении руководителя, но это происходит не всегда;</a:t>
          </a:r>
        </a:p>
        <a:p>
          <a:pPr marL="114300" lvl="1" indent="-114300" algn="l" defTabSz="622300">
            <a:lnSpc>
              <a:spcPct val="90000"/>
            </a:lnSpc>
            <a:spcBef>
              <a:spcPct val="0"/>
            </a:spcBef>
            <a:spcAft>
              <a:spcPct val="15000"/>
            </a:spcAft>
            <a:buChar char="•"/>
          </a:pPr>
          <a:r>
            <a:rPr lang="ru-RU" sz="1400" kern="1200" dirty="0"/>
            <a:t>необходимость использования предшествующего опыта - следовательно, такой способ обоснования решений не применим в принципиально новых ситуациях;</a:t>
          </a:r>
        </a:p>
        <a:p>
          <a:pPr marL="114300" lvl="1" indent="-114300" algn="l" defTabSz="622300">
            <a:lnSpc>
              <a:spcPct val="90000"/>
            </a:lnSpc>
            <a:spcBef>
              <a:spcPct val="0"/>
            </a:spcBef>
            <a:spcAft>
              <a:spcPct val="15000"/>
            </a:spcAft>
            <a:buChar char="•"/>
          </a:pPr>
          <a:r>
            <a:rPr lang="ru-RU" sz="1400" kern="1200" dirty="0"/>
            <a:t>использование предшествующего опыта может привести к упущению новой альтернативы, которая должна была стать более эффективной, чем известные варианты.</a:t>
          </a:r>
        </a:p>
      </dsp:txBody>
      <dsp:txXfrm rot="-5400000">
        <a:off x="486445" y="1632470"/>
        <a:ext cx="8465244" cy="3554913"/>
      </dsp:txXfrm>
    </dsp:sp>
    <dsp:sp modelId="{481FA662-B17B-42CC-B4C5-7F30E1139629}">
      <dsp:nvSpPr>
        <dsp:cNvPr id="0" name=""/>
        <dsp:cNvSpPr/>
      </dsp:nvSpPr>
      <dsp:spPr>
        <a:xfrm rot="5400000">
          <a:off x="-80464" y="5638792"/>
          <a:ext cx="682292" cy="477604"/>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ru-RU" sz="1300" kern="1200" dirty="0"/>
        </a:p>
      </dsp:txBody>
      <dsp:txXfrm rot="-5400000">
        <a:off x="21880" y="5775250"/>
        <a:ext cx="477604" cy="204688"/>
      </dsp:txXfrm>
    </dsp:sp>
    <dsp:sp modelId="{BA0E8CFD-2A6C-40C9-B4E8-57679A79F91C}">
      <dsp:nvSpPr>
        <dsp:cNvPr id="0" name=""/>
        <dsp:cNvSpPr/>
      </dsp:nvSpPr>
      <dsp:spPr>
        <a:xfrm rot="5400000">
          <a:off x="4340907" y="1605618"/>
          <a:ext cx="939791" cy="8666396"/>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i="1" kern="1200" dirty="0"/>
            <a:t>Рациональные решения </a:t>
          </a:r>
          <a:r>
            <a:rPr lang="ru-RU" sz="1400" kern="1200" dirty="0"/>
            <a:t>обосновываются с помощью объективного аналитического процесса и объективных, в той или иной степени формализованных методов. При этом, чем сложнее и масштабнее принимаемое решение, и чем для большего количества людей важны его последствия, тем важнее становится его научная обоснованность и тем менее допустимы волевые методы.</a:t>
          </a:r>
        </a:p>
      </dsp:txBody>
      <dsp:txXfrm rot="-5400000">
        <a:off x="477605" y="5514798"/>
        <a:ext cx="8620519" cy="8480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54774-FBE3-40CE-AC43-C6517EDFEFBB}">
      <dsp:nvSpPr>
        <dsp:cNvPr id="0" name=""/>
        <dsp:cNvSpPr/>
      </dsp:nvSpPr>
      <dsp:spPr>
        <a:xfrm>
          <a:off x="685496" y="0"/>
          <a:ext cx="7768963" cy="5661248"/>
        </a:xfrm>
        <a:prstGeom prst="rightArrow">
          <a:avLst/>
        </a:prstGeom>
        <a:solidFill>
          <a:srgbClr val="FF0000"/>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dsp:style>
    </dsp:sp>
    <dsp:sp modelId="{0D834E82-FD8A-4077-A0C1-848D63D9ACB0}">
      <dsp:nvSpPr>
        <dsp:cNvPr id="0" name=""/>
        <dsp:cNvSpPr/>
      </dsp:nvSpPr>
      <dsp:spPr>
        <a:xfrm>
          <a:off x="111" y="1698374"/>
          <a:ext cx="1337522" cy="2264499"/>
        </a:xfrm>
        <a:prstGeom prst="roundRect">
          <a:avLst/>
        </a:prstGeom>
        <a:solidFill>
          <a:schemeClr val="accent1">
            <a:hueOff val="0"/>
            <a:satOff val="0"/>
            <a:lumOff val="0"/>
            <a:alphaOff val="0"/>
          </a:schemeClr>
        </a:solidFill>
        <a:ln w="1587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i="1" u="sng" kern="1200" dirty="0"/>
            <a:t>1 ЭТАП.</a:t>
          </a:r>
        </a:p>
        <a:p>
          <a:pPr marL="0" lvl="0" indent="0" algn="ctr" defTabSz="711200">
            <a:lnSpc>
              <a:spcPct val="90000"/>
            </a:lnSpc>
            <a:spcBef>
              <a:spcPct val="0"/>
            </a:spcBef>
            <a:spcAft>
              <a:spcPct val="35000"/>
            </a:spcAft>
            <a:buNone/>
          </a:pPr>
          <a:r>
            <a:rPr lang="ru-RU" sz="1600" b="1" i="1" kern="1200" dirty="0"/>
            <a:t>ВЫЯВЛЕНИЕ СУЩНОСТИ ПРОБЛЕМЫ</a:t>
          </a:r>
          <a:endParaRPr lang="ru-RU" sz="1600" b="1" kern="1200" dirty="0"/>
        </a:p>
      </dsp:txBody>
      <dsp:txXfrm>
        <a:off x="65403" y="1763666"/>
        <a:ext cx="1206938" cy="2133915"/>
      </dsp:txXfrm>
    </dsp:sp>
    <dsp:sp modelId="{27E97748-3C2F-40D9-8953-4AE1DF7685FA}">
      <dsp:nvSpPr>
        <dsp:cNvPr id="0" name=""/>
        <dsp:cNvSpPr/>
      </dsp:nvSpPr>
      <dsp:spPr>
        <a:xfrm>
          <a:off x="1560553" y="1698374"/>
          <a:ext cx="1337522" cy="2264499"/>
        </a:xfrm>
        <a:prstGeom prst="roundRect">
          <a:avLst/>
        </a:prstGeom>
        <a:solidFill>
          <a:schemeClr val="accent1">
            <a:hueOff val="0"/>
            <a:satOff val="0"/>
            <a:lumOff val="0"/>
            <a:alphaOff val="0"/>
          </a:schemeClr>
        </a:solidFill>
        <a:ln w="1587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i="1" u="sng" kern="1200" dirty="0"/>
            <a:t>2 ЭТАП.</a:t>
          </a:r>
        </a:p>
        <a:p>
          <a:pPr marL="0" lvl="0" indent="0" algn="ctr" defTabSz="711200">
            <a:lnSpc>
              <a:spcPct val="90000"/>
            </a:lnSpc>
            <a:spcBef>
              <a:spcPct val="0"/>
            </a:spcBef>
            <a:spcAft>
              <a:spcPct val="35000"/>
            </a:spcAft>
            <a:buNone/>
          </a:pPr>
          <a:r>
            <a:rPr lang="ru-RU" sz="1600" b="1" i="1" kern="1200" dirty="0"/>
            <a:t>ФОРМУЛИРОВАНИЕ ОГРАНИЧЕНИЙ И КРИТЕРИЕВ ПРИНЯТИЯ РЕШЕНИЯ. </a:t>
          </a:r>
          <a:endParaRPr lang="ru-RU" sz="1600" kern="1200" dirty="0"/>
        </a:p>
      </dsp:txBody>
      <dsp:txXfrm>
        <a:off x="1625845" y="1763666"/>
        <a:ext cx="1206938" cy="2133915"/>
      </dsp:txXfrm>
    </dsp:sp>
    <dsp:sp modelId="{F4AC80DE-6700-45CE-B623-8426AC115FC3}">
      <dsp:nvSpPr>
        <dsp:cNvPr id="0" name=""/>
        <dsp:cNvSpPr/>
      </dsp:nvSpPr>
      <dsp:spPr>
        <a:xfrm>
          <a:off x="3120996" y="1698374"/>
          <a:ext cx="1337522" cy="2264499"/>
        </a:xfrm>
        <a:prstGeom prst="roundRect">
          <a:avLst/>
        </a:prstGeom>
        <a:solidFill>
          <a:schemeClr val="accent1">
            <a:hueOff val="0"/>
            <a:satOff val="0"/>
            <a:lumOff val="0"/>
            <a:alphaOff val="0"/>
          </a:schemeClr>
        </a:solidFill>
        <a:ln w="1587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i="1" u="sng" kern="1200" dirty="0"/>
            <a:t>3 ЭТАП.</a:t>
          </a:r>
        </a:p>
        <a:p>
          <a:pPr marL="0" lvl="0" indent="0" algn="ctr" defTabSz="711200">
            <a:lnSpc>
              <a:spcPct val="90000"/>
            </a:lnSpc>
            <a:spcBef>
              <a:spcPct val="0"/>
            </a:spcBef>
            <a:spcAft>
              <a:spcPct val="35000"/>
            </a:spcAft>
            <a:buNone/>
          </a:pPr>
          <a:r>
            <a:rPr lang="ru-RU" sz="1600" b="1" i="1" kern="1200" dirty="0"/>
            <a:t>ОПРЕДЕЛЕНИЕ АЛЬТЕРНАТИВ</a:t>
          </a:r>
          <a:endParaRPr lang="ru-RU" sz="1600" b="1" kern="1200" dirty="0"/>
        </a:p>
      </dsp:txBody>
      <dsp:txXfrm>
        <a:off x="3186288" y="1763666"/>
        <a:ext cx="1206938" cy="2133915"/>
      </dsp:txXfrm>
    </dsp:sp>
    <dsp:sp modelId="{73360E14-F12B-4FD8-B166-3CFA0CA22375}">
      <dsp:nvSpPr>
        <dsp:cNvPr id="0" name=""/>
        <dsp:cNvSpPr/>
      </dsp:nvSpPr>
      <dsp:spPr>
        <a:xfrm>
          <a:off x="4681438" y="1698374"/>
          <a:ext cx="1337522" cy="2264499"/>
        </a:xfrm>
        <a:prstGeom prst="roundRect">
          <a:avLst/>
        </a:prstGeom>
        <a:solidFill>
          <a:schemeClr val="accent1">
            <a:hueOff val="0"/>
            <a:satOff val="0"/>
            <a:lumOff val="0"/>
            <a:alphaOff val="0"/>
          </a:schemeClr>
        </a:solidFill>
        <a:ln w="1587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i="1" u="sng" kern="1200" dirty="0"/>
            <a:t>4 ЭТАП. </a:t>
          </a:r>
          <a:r>
            <a:rPr lang="ru-RU" sz="1600" b="1" i="1" kern="1200" dirty="0"/>
            <a:t>ОЦЕНКА АЛЬТЕРНАТИВ.</a:t>
          </a:r>
          <a:r>
            <a:rPr lang="ru-RU" sz="1600" i="1" kern="1200" dirty="0"/>
            <a:t> </a:t>
          </a:r>
          <a:endParaRPr lang="ru-RU" sz="1600" b="1" kern="1200" dirty="0"/>
        </a:p>
      </dsp:txBody>
      <dsp:txXfrm>
        <a:off x="4746730" y="1763666"/>
        <a:ext cx="1206938" cy="2133915"/>
      </dsp:txXfrm>
    </dsp:sp>
    <dsp:sp modelId="{565E2104-CB32-45F5-860A-C9E2CC425B3A}">
      <dsp:nvSpPr>
        <dsp:cNvPr id="0" name=""/>
        <dsp:cNvSpPr/>
      </dsp:nvSpPr>
      <dsp:spPr>
        <a:xfrm>
          <a:off x="6241881" y="1698374"/>
          <a:ext cx="1337522" cy="2264499"/>
        </a:xfrm>
        <a:prstGeom prst="roundRect">
          <a:avLst/>
        </a:prstGeom>
        <a:solidFill>
          <a:schemeClr val="accent1">
            <a:hueOff val="0"/>
            <a:satOff val="0"/>
            <a:lumOff val="0"/>
            <a:alphaOff val="0"/>
          </a:schemeClr>
        </a:solidFill>
        <a:ln w="1587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i="1" u="sng" kern="1200" dirty="0"/>
            <a:t>5 ЭТАП. </a:t>
          </a:r>
          <a:r>
            <a:rPr lang="ru-RU" sz="1600" b="1" i="1" kern="1200" dirty="0"/>
            <a:t>ВЫБОР ЕДИНСТВЕННОЙ АЛЬТЕРНАТИВЫ. </a:t>
          </a:r>
          <a:endParaRPr lang="ru-RU" sz="1600" b="1" kern="1200" dirty="0"/>
        </a:p>
      </dsp:txBody>
      <dsp:txXfrm>
        <a:off x="6307173" y="1763666"/>
        <a:ext cx="1206938" cy="2133915"/>
      </dsp:txXfrm>
    </dsp:sp>
    <dsp:sp modelId="{20805E05-A531-4EBF-B20B-E211B79E90F6}">
      <dsp:nvSpPr>
        <dsp:cNvPr id="0" name=""/>
        <dsp:cNvSpPr/>
      </dsp:nvSpPr>
      <dsp:spPr>
        <a:xfrm>
          <a:off x="7802323" y="1698374"/>
          <a:ext cx="1337522" cy="2264499"/>
        </a:xfrm>
        <a:prstGeom prst="roundRect">
          <a:avLst/>
        </a:prstGeom>
        <a:solidFill>
          <a:schemeClr val="accent1">
            <a:hueOff val="0"/>
            <a:satOff val="0"/>
            <a:lumOff val="0"/>
            <a:alphaOff val="0"/>
          </a:schemeClr>
        </a:solidFill>
        <a:ln w="1587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i="1" u="sng" kern="1200" dirty="0"/>
            <a:t>6 ЭТАП  </a:t>
          </a:r>
          <a:r>
            <a:rPr lang="ru-RU" sz="1600" b="1" i="1" kern="1200" dirty="0"/>
            <a:t>РЕАЛИЗАЦИЯ РЕШЕНИЯ. </a:t>
          </a:r>
          <a:endParaRPr lang="ru-RU" sz="1600" b="1" kern="1200" dirty="0"/>
        </a:p>
      </dsp:txBody>
      <dsp:txXfrm>
        <a:off x="7867615" y="1763666"/>
        <a:ext cx="1206938" cy="213391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8C011-398B-4947-934B-34097667BCC1}">
      <dsp:nvSpPr>
        <dsp:cNvPr id="0" name=""/>
        <dsp:cNvSpPr/>
      </dsp:nvSpPr>
      <dsp:spPr>
        <a:xfrm>
          <a:off x="9488" y="3350609"/>
          <a:ext cx="1862709" cy="110496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None/>
          </a:pPr>
          <a:r>
            <a:rPr lang="ru-RU" sz="2000" b="1" i="1" kern="1200" dirty="0"/>
            <a:t>1 ЭТАП.</a:t>
          </a:r>
        </a:p>
        <a:p>
          <a:pPr marL="0" lvl="0" indent="0" algn="ctr" defTabSz="889000">
            <a:lnSpc>
              <a:spcPct val="90000"/>
            </a:lnSpc>
            <a:spcBef>
              <a:spcPct val="0"/>
            </a:spcBef>
            <a:spcAft>
              <a:spcPts val="0"/>
            </a:spcAft>
            <a:buNone/>
          </a:pPr>
          <a:r>
            <a:rPr lang="ru-RU" sz="2000" i="1" kern="1200" dirty="0"/>
            <a:t>ВЫЯВЛЕНИЕ СУЩНОСТИ ПРОБЛЕМЫ</a:t>
          </a:r>
          <a:endParaRPr lang="ru-RU" sz="2000" kern="1200" dirty="0"/>
        </a:p>
      </dsp:txBody>
      <dsp:txXfrm>
        <a:off x="41851" y="3382972"/>
        <a:ext cx="1797983" cy="1040238"/>
      </dsp:txXfrm>
    </dsp:sp>
    <dsp:sp modelId="{A37E1394-72CD-4790-A0D1-65DCF41271CA}">
      <dsp:nvSpPr>
        <dsp:cNvPr id="0" name=""/>
        <dsp:cNvSpPr/>
      </dsp:nvSpPr>
      <dsp:spPr>
        <a:xfrm rot="16823140">
          <a:off x="882466" y="2706952"/>
          <a:ext cx="2414783" cy="17056"/>
        </a:xfrm>
        <a:custGeom>
          <a:avLst/>
          <a:gdLst/>
          <a:ahLst/>
          <a:cxnLst/>
          <a:rect l="0" t="0" r="0" b="0"/>
          <a:pathLst>
            <a:path>
              <a:moveTo>
                <a:pt x="0" y="8528"/>
              </a:moveTo>
              <a:lnTo>
                <a:pt x="2414783" y="852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ru-RU" sz="800" kern="1200"/>
        </a:p>
      </dsp:txBody>
      <dsp:txXfrm>
        <a:off x="2029489" y="2655110"/>
        <a:ext cx="120739" cy="120739"/>
      </dsp:txXfrm>
    </dsp:sp>
    <dsp:sp modelId="{59C5A428-0499-4477-8DB5-51C3A2BA7DF9}">
      <dsp:nvSpPr>
        <dsp:cNvPr id="0" name=""/>
        <dsp:cNvSpPr/>
      </dsp:nvSpPr>
      <dsp:spPr>
        <a:xfrm>
          <a:off x="2307518" y="1029104"/>
          <a:ext cx="3661033" cy="99753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3.выяснение причин возникновения проблемы - для этого проводится анализ внешней и внутренней информации. Необходимо учитывать два момента:</a:t>
          </a:r>
        </a:p>
      </dsp:txBody>
      <dsp:txXfrm>
        <a:off x="2336735" y="1058321"/>
        <a:ext cx="3602599" cy="939096"/>
      </dsp:txXfrm>
    </dsp:sp>
    <dsp:sp modelId="{87A786A8-ECCE-4ABF-A3C2-0406D3EA59DD}">
      <dsp:nvSpPr>
        <dsp:cNvPr id="0" name=""/>
        <dsp:cNvSpPr/>
      </dsp:nvSpPr>
      <dsp:spPr>
        <a:xfrm rot="19663787">
          <a:off x="5917820" y="1343981"/>
          <a:ext cx="656886" cy="17056"/>
        </a:xfrm>
        <a:custGeom>
          <a:avLst/>
          <a:gdLst/>
          <a:ahLst/>
          <a:cxnLst/>
          <a:rect l="0" t="0" r="0" b="0"/>
          <a:pathLst>
            <a:path>
              <a:moveTo>
                <a:pt x="0" y="8528"/>
              </a:moveTo>
              <a:lnTo>
                <a:pt x="656886" y="852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6229841" y="1336087"/>
        <a:ext cx="32844" cy="32844"/>
      </dsp:txXfrm>
    </dsp:sp>
    <dsp:sp modelId="{7ABA94BB-E575-4E8A-AC79-402819D9D3E2}">
      <dsp:nvSpPr>
        <dsp:cNvPr id="0" name=""/>
        <dsp:cNvSpPr/>
      </dsp:nvSpPr>
      <dsp:spPr>
        <a:xfrm>
          <a:off x="6523975" y="282479"/>
          <a:ext cx="2610535" cy="178933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а) увеличение информации не всегда едет к повышению качества решения, поэтому очень важно уметь из всей информации выделить релевантную, т.е. относящуюся непосредственно к рассматриваемой проблеме; </a:t>
          </a:r>
        </a:p>
      </dsp:txBody>
      <dsp:txXfrm>
        <a:off x="6576383" y="334887"/>
        <a:ext cx="2505719" cy="1684523"/>
      </dsp:txXfrm>
    </dsp:sp>
    <dsp:sp modelId="{A4AFFF2D-779D-48C4-B1B5-FB7EFFA826E5}">
      <dsp:nvSpPr>
        <dsp:cNvPr id="0" name=""/>
        <dsp:cNvSpPr/>
      </dsp:nvSpPr>
      <dsp:spPr>
        <a:xfrm rot="4427475">
          <a:off x="5245104" y="2483036"/>
          <a:ext cx="2007172" cy="17056"/>
        </a:xfrm>
        <a:custGeom>
          <a:avLst/>
          <a:gdLst/>
          <a:ahLst/>
          <a:cxnLst/>
          <a:rect l="0" t="0" r="0" b="0"/>
          <a:pathLst>
            <a:path>
              <a:moveTo>
                <a:pt x="0" y="8528"/>
              </a:moveTo>
              <a:lnTo>
                <a:pt x="2007172" y="852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ru-RU" sz="700" kern="1200"/>
        </a:p>
      </dsp:txBody>
      <dsp:txXfrm>
        <a:off x="6198512" y="2441385"/>
        <a:ext cx="100358" cy="100358"/>
      </dsp:txXfrm>
    </dsp:sp>
    <dsp:sp modelId="{599AB41E-62A1-4289-B949-72D6AD6EFF2F}">
      <dsp:nvSpPr>
        <dsp:cNvPr id="0" name=""/>
        <dsp:cNvSpPr/>
      </dsp:nvSpPr>
      <dsp:spPr>
        <a:xfrm>
          <a:off x="6528830" y="2626257"/>
          <a:ext cx="2374676" cy="165800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б) руководитель может получать недостоверную информацию, особенно в тех случаях, когда используются неформальные методы ее сбора;</a:t>
          </a:r>
        </a:p>
      </dsp:txBody>
      <dsp:txXfrm>
        <a:off x="6577391" y="2674818"/>
        <a:ext cx="2277554" cy="1560881"/>
      </dsp:txXfrm>
    </dsp:sp>
    <dsp:sp modelId="{40D80A8C-3ACB-48BF-9F69-A0B38817871E}">
      <dsp:nvSpPr>
        <dsp:cNvPr id="0" name=""/>
        <dsp:cNvSpPr/>
      </dsp:nvSpPr>
      <dsp:spPr>
        <a:xfrm rot="17291739">
          <a:off x="1392816" y="3232376"/>
          <a:ext cx="1394083" cy="17056"/>
        </a:xfrm>
        <a:custGeom>
          <a:avLst/>
          <a:gdLst/>
          <a:ahLst/>
          <a:cxnLst/>
          <a:rect l="0" t="0" r="0" b="0"/>
          <a:pathLst>
            <a:path>
              <a:moveTo>
                <a:pt x="0" y="8528"/>
              </a:moveTo>
              <a:lnTo>
                <a:pt x="1394083" y="852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055006" y="3206052"/>
        <a:ext cx="69704" cy="69704"/>
      </dsp:txXfrm>
    </dsp:sp>
    <dsp:sp modelId="{C7287AFD-6439-4E75-A5B3-EB0F6CBE5B71}">
      <dsp:nvSpPr>
        <dsp:cNvPr id="0" name=""/>
        <dsp:cNvSpPr/>
      </dsp:nvSpPr>
      <dsp:spPr>
        <a:xfrm>
          <a:off x="2307518" y="2172540"/>
          <a:ext cx="3702421" cy="81235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2.определение степени новизны проблемной ситуации необходимо для выявления возможности использования предшествующего опыта;</a:t>
          </a:r>
        </a:p>
      </dsp:txBody>
      <dsp:txXfrm>
        <a:off x="2331311" y="2196333"/>
        <a:ext cx="3654835" cy="764768"/>
      </dsp:txXfrm>
    </dsp:sp>
    <dsp:sp modelId="{B7599BF8-6332-4B87-BB87-E0EC89FF7A0B}">
      <dsp:nvSpPr>
        <dsp:cNvPr id="0" name=""/>
        <dsp:cNvSpPr/>
      </dsp:nvSpPr>
      <dsp:spPr>
        <a:xfrm rot="20287522">
          <a:off x="1854223" y="3801547"/>
          <a:ext cx="499308" cy="17056"/>
        </a:xfrm>
        <a:custGeom>
          <a:avLst/>
          <a:gdLst/>
          <a:ahLst/>
          <a:cxnLst/>
          <a:rect l="0" t="0" r="0" b="0"/>
          <a:pathLst>
            <a:path>
              <a:moveTo>
                <a:pt x="0" y="8528"/>
              </a:moveTo>
              <a:lnTo>
                <a:pt x="499308" y="852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091394" y="3797593"/>
        <a:ext cx="24965" cy="24965"/>
      </dsp:txXfrm>
    </dsp:sp>
    <dsp:sp modelId="{0D7A6F2B-2561-4ACD-BDD7-58899027A269}">
      <dsp:nvSpPr>
        <dsp:cNvPr id="0" name=""/>
        <dsp:cNvSpPr/>
      </dsp:nvSpPr>
      <dsp:spPr>
        <a:xfrm>
          <a:off x="2335556" y="3058438"/>
          <a:ext cx="3795056" cy="13172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4.выявление взаимосвязей рассматриваемой проблемы с другими проблемами необходимо для установления причинно-следственных связей между проблемами, поскольку в </a:t>
          </a:r>
          <a:r>
            <a:rPr lang="ru-RU" sz="1400" kern="1200" dirty="0" err="1"/>
            <a:t>социо</a:t>
          </a:r>
          <a:r>
            <a:rPr lang="ru-RU" sz="1400" kern="1200" dirty="0"/>
            <a:t> -технических системах не бывает локальных проблем.</a:t>
          </a:r>
        </a:p>
      </dsp:txBody>
      <dsp:txXfrm>
        <a:off x="2374137" y="3097019"/>
        <a:ext cx="3717894" cy="1240081"/>
      </dsp:txXfrm>
    </dsp:sp>
    <dsp:sp modelId="{B5C79FFE-036B-45F8-924F-CE5A9A659E8F}">
      <dsp:nvSpPr>
        <dsp:cNvPr id="0" name=""/>
        <dsp:cNvSpPr/>
      </dsp:nvSpPr>
      <dsp:spPr>
        <a:xfrm rot="4094047">
          <a:off x="1431666" y="4544808"/>
          <a:ext cx="1400324" cy="17056"/>
        </a:xfrm>
        <a:custGeom>
          <a:avLst/>
          <a:gdLst/>
          <a:ahLst/>
          <a:cxnLst/>
          <a:rect l="0" t="0" r="0" b="0"/>
          <a:pathLst>
            <a:path>
              <a:moveTo>
                <a:pt x="0" y="8528"/>
              </a:moveTo>
              <a:lnTo>
                <a:pt x="1400324" y="852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096820" y="4518328"/>
        <a:ext cx="70016" cy="70016"/>
      </dsp:txXfrm>
    </dsp:sp>
    <dsp:sp modelId="{BA89603F-AF15-4204-9EF2-08A8B1DA9C7D}">
      <dsp:nvSpPr>
        <dsp:cNvPr id="0" name=""/>
        <dsp:cNvSpPr/>
      </dsp:nvSpPr>
      <dsp:spPr>
        <a:xfrm>
          <a:off x="2391459" y="4557204"/>
          <a:ext cx="3492334" cy="12927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1.определение объективности существования проблемы и установление того, что проблема рассматривается на соответствующем уровне компетенции;</a:t>
          </a:r>
        </a:p>
      </dsp:txBody>
      <dsp:txXfrm>
        <a:off x="2429322" y="4595067"/>
        <a:ext cx="3416608" cy="121702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AD613-C5D0-4F6E-8177-14C9E93611BA}">
      <dsp:nvSpPr>
        <dsp:cNvPr id="0" name=""/>
        <dsp:cNvSpPr/>
      </dsp:nvSpPr>
      <dsp:spPr>
        <a:xfrm rot="16200000">
          <a:off x="-1543433" y="2804155"/>
          <a:ext cx="4752770" cy="48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7729" bIns="0" numCol="1" spcCol="1270" anchor="t" anchorCtr="0">
          <a:noAutofit/>
        </a:bodyPr>
        <a:lstStyle/>
        <a:p>
          <a:pPr marL="0" lvl="0" indent="0" algn="r" defTabSz="1511300">
            <a:lnSpc>
              <a:spcPct val="90000"/>
            </a:lnSpc>
            <a:spcBef>
              <a:spcPct val="0"/>
            </a:spcBef>
            <a:spcAft>
              <a:spcPct val="35000"/>
            </a:spcAft>
            <a:buNone/>
          </a:pPr>
          <a:endParaRPr lang="ru-RU" sz="3400" kern="1200" dirty="0"/>
        </a:p>
      </dsp:txBody>
      <dsp:txXfrm>
        <a:off x="-1543433" y="2804155"/>
        <a:ext cx="4752770" cy="484984"/>
      </dsp:txXfrm>
    </dsp:sp>
    <dsp:sp modelId="{5A9E848C-AFD1-4442-B7E6-E6A612D808DB}">
      <dsp:nvSpPr>
        <dsp:cNvPr id="0" name=""/>
        <dsp:cNvSpPr/>
      </dsp:nvSpPr>
      <dsp:spPr>
        <a:xfrm>
          <a:off x="301695" y="3"/>
          <a:ext cx="3963233" cy="6093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7729" rIns="128016" bIns="128016" numCol="1" spcCol="1270" anchor="t" anchorCtr="0">
          <a:noAutofit/>
        </a:bodyPr>
        <a:lstStyle/>
        <a:p>
          <a:pPr marL="171450" lvl="1" indent="-171450" algn="ctr" defTabSz="800100">
            <a:lnSpc>
              <a:spcPct val="90000"/>
            </a:lnSpc>
            <a:spcBef>
              <a:spcPct val="0"/>
            </a:spcBef>
            <a:spcAft>
              <a:spcPct val="15000"/>
            </a:spcAft>
            <a:buChar char="•"/>
          </a:pPr>
          <a:r>
            <a:rPr lang="ru-RU" sz="1800" kern="1200" dirty="0"/>
            <a:t>Могут возникнуть определенные затруднения:</a:t>
          </a:r>
        </a:p>
        <a:p>
          <a:pPr marL="114300" lvl="1" indent="-114300" algn="l" defTabSz="622300">
            <a:lnSpc>
              <a:spcPct val="90000"/>
            </a:lnSpc>
            <a:spcBef>
              <a:spcPct val="0"/>
            </a:spcBef>
            <a:spcAft>
              <a:spcPct val="15000"/>
            </a:spcAft>
            <a:buChar char="•"/>
          </a:pPr>
          <a:r>
            <a:rPr lang="ru-RU" sz="1400" kern="1200" dirty="0"/>
            <a:t>1. недостаточность критериев оценки для выбора единственной альтернативы, т.е. существует несколько альтернатив, удовлетворяющих заданным критериям;</a:t>
          </a:r>
        </a:p>
        <a:p>
          <a:pPr marL="114300" lvl="1" indent="-114300" algn="l" defTabSz="622300">
            <a:lnSpc>
              <a:spcPct val="90000"/>
            </a:lnSpc>
            <a:spcBef>
              <a:spcPct val="0"/>
            </a:spcBef>
            <a:spcAft>
              <a:spcPct val="15000"/>
            </a:spcAft>
            <a:buChar char="•"/>
          </a:pPr>
          <a:r>
            <a:rPr lang="ru-RU" sz="1400" kern="1200" dirty="0"/>
            <a:t>2. имеющиеся альтернативы мало сравнимы между собой.</a:t>
          </a:r>
        </a:p>
      </dsp:txBody>
      <dsp:txXfrm>
        <a:off x="301695" y="3"/>
        <a:ext cx="3963233" cy="6093289"/>
      </dsp:txXfrm>
    </dsp:sp>
    <dsp:sp modelId="{3E59A020-58F5-4CE8-A7A1-1EA74F5AA920}">
      <dsp:nvSpPr>
        <dsp:cNvPr id="0" name=""/>
        <dsp:cNvSpPr/>
      </dsp:nvSpPr>
      <dsp:spPr>
        <a:xfrm>
          <a:off x="3921759" y="0"/>
          <a:ext cx="542736" cy="537925"/>
        </a:xfrm>
        <a:prstGeom prst="rect">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A6C588-1140-4250-95DF-0FA4746DDCEB}">
      <dsp:nvSpPr>
        <dsp:cNvPr id="0" name=""/>
        <dsp:cNvSpPr/>
      </dsp:nvSpPr>
      <dsp:spPr>
        <a:xfrm rot="16200000">
          <a:off x="2978894" y="2804155"/>
          <a:ext cx="4752770" cy="484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7729" bIns="0" numCol="1" spcCol="1270" anchor="t" anchorCtr="0">
          <a:noAutofit/>
        </a:bodyPr>
        <a:lstStyle/>
        <a:p>
          <a:pPr marL="0" lvl="0" indent="0" algn="r" defTabSz="1511300">
            <a:lnSpc>
              <a:spcPct val="90000"/>
            </a:lnSpc>
            <a:spcBef>
              <a:spcPct val="0"/>
            </a:spcBef>
            <a:spcAft>
              <a:spcPct val="35000"/>
            </a:spcAft>
            <a:buNone/>
          </a:pPr>
          <a:endParaRPr lang="ru-RU" sz="3400" kern="1200"/>
        </a:p>
      </dsp:txBody>
      <dsp:txXfrm>
        <a:off x="2978894" y="2804155"/>
        <a:ext cx="4752770" cy="484984"/>
      </dsp:txXfrm>
    </dsp:sp>
    <dsp:sp modelId="{775DD61C-52E2-453F-89B5-81FBF2C7D8C9}">
      <dsp:nvSpPr>
        <dsp:cNvPr id="0" name=""/>
        <dsp:cNvSpPr/>
      </dsp:nvSpPr>
      <dsp:spPr>
        <a:xfrm>
          <a:off x="4876481" y="3"/>
          <a:ext cx="3858318" cy="60932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7729" rIns="128016" bIns="128016" numCol="1" spcCol="1270" anchor="t" anchorCtr="0">
          <a:noAutofit/>
        </a:bodyPr>
        <a:lstStyle/>
        <a:p>
          <a:pPr marL="171450" lvl="1" indent="-171450" algn="ctr" defTabSz="800100">
            <a:lnSpc>
              <a:spcPct val="90000"/>
            </a:lnSpc>
            <a:spcBef>
              <a:spcPct val="0"/>
            </a:spcBef>
            <a:spcAft>
              <a:spcPct val="15000"/>
            </a:spcAft>
            <a:buChar char="•"/>
          </a:pPr>
          <a:r>
            <a:rPr lang="ru-RU" sz="1800" kern="1200" dirty="0"/>
            <a:t>	В процедуре оценки альтернатив можно выделить следующие операции:</a:t>
          </a:r>
        </a:p>
        <a:p>
          <a:pPr marL="114300" lvl="1" indent="-114300" algn="l" defTabSz="622300">
            <a:lnSpc>
              <a:spcPct val="90000"/>
            </a:lnSpc>
            <a:spcBef>
              <a:spcPct val="0"/>
            </a:spcBef>
            <a:spcAft>
              <a:spcPct val="15000"/>
            </a:spcAft>
            <a:buChar char="•"/>
          </a:pPr>
          <a:r>
            <a:rPr lang="ru-RU" sz="1400" kern="1200" dirty="0"/>
            <a:t>1.оценка вероятности реализации альтернативных вариантов решения, что часто является решающим фактором при отборе альтернатив;</a:t>
          </a:r>
        </a:p>
        <a:p>
          <a:pPr marL="114300" lvl="1" indent="-114300" algn="l" defTabSz="622300">
            <a:lnSpc>
              <a:spcPct val="90000"/>
            </a:lnSpc>
            <a:spcBef>
              <a:spcPct val="0"/>
            </a:spcBef>
            <a:spcAft>
              <a:spcPct val="15000"/>
            </a:spcAft>
            <a:buChar char="•"/>
          </a:pPr>
          <a:r>
            <a:rPr lang="ru-RU" sz="1400" kern="1200" dirty="0"/>
            <a:t>2.описание преимуществ и недостатков альтернативных вариантов решения с учетом степени достижения поставленной цели, удовлетворения сформулированных ограничений, вероятности реализации, ожидаемых прямых и косвенных последствий;</a:t>
          </a:r>
        </a:p>
        <a:p>
          <a:pPr marL="114300" lvl="1" indent="-114300" algn="l" defTabSz="622300">
            <a:lnSpc>
              <a:spcPct val="90000"/>
            </a:lnSpc>
            <a:spcBef>
              <a:spcPct val="0"/>
            </a:spcBef>
            <a:spcAft>
              <a:spcPct val="15000"/>
            </a:spcAft>
            <a:buChar char="•"/>
          </a:pPr>
          <a:r>
            <a:rPr lang="ru-RU" sz="1400" kern="1200" dirty="0"/>
            <a:t>3.сравнительная оценка вариантов решения, проводимая на основе относительной ценности решений, которая может выражаться, во-первых, в порядковой форме, когда сравнение двух альтернатив проводится по шкале «лучше - хуже», «более важно - менее важно»; во-вторых, в количественной форме, когда сравнение двух альтернатив проводится методом сопоставления количественных показателей.</a:t>
          </a:r>
          <a:endParaRPr lang="ru-RU" sz="1300" kern="1200" dirty="0"/>
        </a:p>
      </dsp:txBody>
      <dsp:txXfrm>
        <a:off x="4876481" y="3"/>
        <a:ext cx="3858318" cy="6093289"/>
      </dsp:txXfrm>
    </dsp:sp>
    <dsp:sp modelId="{6CDBAC21-C01C-49B7-9CD3-CB17DCC75A66}">
      <dsp:nvSpPr>
        <dsp:cNvPr id="0" name=""/>
        <dsp:cNvSpPr/>
      </dsp:nvSpPr>
      <dsp:spPr>
        <a:xfrm>
          <a:off x="4824537" y="0"/>
          <a:ext cx="433023" cy="537915"/>
        </a:xfrm>
        <a:prstGeom prst="rect">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8C011-398B-4947-934B-34097667BCC1}">
      <dsp:nvSpPr>
        <dsp:cNvPr id="0" name=""/>
        <dsp:cNvSpPr/>
      </dsp:nvSpPr>
      <dsp:spPr>
        <a:xfrm>
          <a:off x="7947" y="3281416"/>
          <a:ext cx="1743619" cy="181741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None/>
          </a:pPr>
          <a:r>
            <a:rPr lang="ru-RU" sz="2000" b="1" i="1" kern="1200" dirty="0"/>
            <a:t>3 ЭТАП.</a:t>
          </a:r>
        </a:p>
        <a:p>
          <a:pPr marL="0" lvl="0" indent="0" algn="ctr" defTabSz="889000">
            <a:lnSpc>
              <a:spcPct val="90000"/>
            </a:lnSpc>
            <a:spcBef>
              <a:spcPct val="0"/>
            </a:spcBef>
            <a:spcAft>
              <a:spcPts val="0"/>
            </a:spcAft>
            <a:buNone/>
          </a:pPr>
          <a:r>
            <a:rPr lang="ru-RU" sz="2000" i="1" kern="1200" dirty="0"/>
            <a:t>ОПРЕДЕЛЕНИЕ АЛЬТЕРНАТИВ</a:t>
          </a:r>
          <a:endParaRPr lang="ru-RU" sz="2000" kern="1200" dirty="0"/>
        </a:p>
      </dsp:txBody>
      <dsp:txXfrm>
        <a:off x="59016" y="3332485"/>
        <a:ext cx="1641481" cy="1715272"/>
      </dsp:txXfrm>
    </dsp:sp>
    <dsp:sp modelId="{A37E1394-72CD-4790-A0D1-65DCF41271CA}">
      <dsp:nvSpPr>
        <dsp:cNvPr id="0" name=""/>
        <dsp:cNvSpPr/>
      </dsp:nvSpPr>
      <dsp:spPr>
        <a:xfrm rot="14383611">
          <a:off x="-844389" y="2692330"/>
          <a:ext cx="3451788" cy="14509"/>
        </a:xfrm>
        <a:custGeom>
          <a:avLst/>
          <a:gdLst/>
          <a:ahLst/>
          <a:cxnLst/>
          <a:rect l="0" t="0" r="0" b="0"/>
          <a:pathLst>
            <a:path>
              <a:moveTo>
                <a:pt x="0" y="7254"/>
              </a:moveTo>
              <a:lnTo>
                <a:pt x="3451788" y="725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ru-RU" sz="1200" kern="1200"/>
        </a:p>
      </dsp:txBody>
      <dsp:txXfrm rot="10800000">
        <a:off x="795209" y="2613290"/>
        <a:ext cx="172589" cy="172589"/>
      </dsp:txXfrm>
    </dsp:sp>
    <dsp:sp modelId="{59C5A428-0499-4477-8DB5-51C3A2BA7DF9}">
      <dsp:nvSpPr>
        <dsp:cNvPr id="0" name=""/>
        <dsp:cNvSpPr/>
      </dsp:nvSpPr>
      <dsp:spPr>
        <a:xfrm>
          <a:off x="11441" y="763761"/>
          <a:ext cx="3268488" cy="89057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4.непосредственная разработка вариантов решения; при этом важно учитывать два момента: </a:t>
          </a:r>
        </a:p>
      </dsp:txBody>
      <dsp:txXfrm>
        <a:off x="37525" y="789845"/>
        <a:ext cx="3216320" cy="838404"/>
      </dsp:txXfrm>
    </dsp:sp>
    <dsp:sp modelId="{87A786A8-ECCE-4ABF-A3C2-0406D3EA59DD}">
      <dsp:nvSpPr>
        <dsp:cNvPr id="0" name=""/>
        <dsp:cNvSpPr/>
      </dsp:nvSpPr>
      <dsp:spPr>
        <a:xfrm rot="136986">
          <a:off x="3278887" y="1254113"/>
          <a:ext cx="2626724" cy="14509"/>
        </a:xfrm>
        <a:custGeom>
          <a:avLst/>
          <a:gdLst/>
          <a:ahLst/>
          <a:cxnLst/>
          <a:rect l="0" t="0" r="0" b="0"/>
          <a:pathLst>
            <a:path>
              <a:moveTo>
                <a:pt x="0" y="7254"/>
              </a:moveTo>
              <a:lnTo>
                <a:pt x="2626724" y="725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4526581" y="1195700"/>
        <a:ext cx="131336" cy="131336"/>
      </dsp:txXfrm>
    </dsp:sp>
    <dsp:sp modelId="{7ABA94BB-E575-4E8A-AC79-402819D9D3E2}">
      <dsp:nvSpPr>
        <dsp:cNvPr id="0" name=""/>
        <dsp:cNvSpPr/>
      </dsp:nvSpPr>
      <dsp:spPr>
        <a:xfrm>
          <a:off x="5904569" y="127732"/>
          <a:ext cx="3231482" cy="23719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а) во-первых, количество предлагаемых альтернатив должно быть соизмеримо со временем, в течение которого действует решение; если в оперативном управлении время действия решения - часы или сутки, то в стратегическом - годы. Поэтому количество стратегических альтернатив должно быть больше количества альтернатив оперативного решения; </a:t>
          </a:r>
        </a:p>
      </dsp:txBody>
      <dsp:txXfrm>
        <a:off x="5974040" y="197203"/>
        <a:ext cx="3092540" cy="2232970"/>
      </dsp:txXfrm>
    </dsp:sp>
    <dsp:sp modelId="{A4AFFF2D-779D-48C4-B1B5-FB7EFFA826E5}">
      <dsp:nvSpPr>
        <dsp:cNvPr id="0" name=""/>
        <dsp:cNvSpPr/>
      </dsp:nvSpPr>
      <dsp:spPr>
        <a:xfrm rot="1743376">
          <a:off x="3011993" y="2235731"/>
          <a:ext cx="4257796" cy="14509"/>
        </a:xfrm>
        <a:custGeom>
          <a:avLst/>
          <a:gdLst/>
          <a:ahLst/>
          <a:cxnLst/>
          <a:rect l="0" t="0" r="0" b="0"/>
          <a:pathLst>
            <a:path>
              <a:moveTo>
                <a:pt x="0" y="7254"/>
              </a:moveTo>
              <a:lnTo>
                <a:pt x="4257796" y="725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a:off x="5034446" y="2136541"/>
        <a:ext cx="212889" cy="212889"/>
      </dsp:txXfrm>
    </dsp:sp>
    <dsp:sp modelId="{599AB41E-62A1-4289-B949-72D6AD6EFF2F}">
      <dsp:nvSpPr>
        <dsp:cNvPr id="0" name=""/>
        <dsp:cNvSpPr/>
      </dsp:nvSpPr>
      <dsp:spPr>
        <a:xfrm>
          <a:off x="7001853" y="2536811"/>
          <a:ext cx="2120057" cy="148022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б) во-вторых, важно соотношение получаемого эффекта от реализации решения с затратами на его выработку.</a:t>
          </a:r>
        </a:p>
      </dsp:txBody>
      <dsp:txXfrm>
        <a:off x="7045207" y="2580165"/>
        <a:ext cx="2033349" cy="1393520"/>
      </dsp:txXfrm>
    </dsp:sp>
    <dsp:sp modelId="{40D80A8C-3ACB-48BF-9F69-A0B38817871E}">
      <dsp:nvSpPr>
        <dsp:cNvPr id="0" name=""/>
        <dsp:cNvSpPr/>
      </dsp:nvSpPr>
      <dsp:spPr>
        <a:xfrm rot="17124471">
          <a:off x="1380961" y="3696308"/>
          <a:ext cx="1009395" cy="14509"/>
        </a:xfrm>
        <a:custGeom>
          <a:avLst/>
          <a:gdLst/>
          <a:ahLst/>
          <a:cxnLst/>
          <a:rect l="0" t="0" r="0" b="0"/>
          <a:pathLst>
            <a:path>
              <a:moveTo>
                <a:pt x="0" y="7254"/>
              </a:moveTo>
              <a:lnTo>
                <a:pt x="1009395" y="725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1860424" y="3678328"/>
        <a:ext cx="50469" cy="50469"/>
      </dsp:txXfrm>
    </dsp:sp>
    <dsp:sp modelId="{C7287AFD-6439-4E75-A5B3-EB0F6CBE5B71}">
      <dsp:nvSpPr>
        <dsp:cNvPr id="0" name=""/>
        <dsp:cNvSpPr/>
      </dsp:nvSpPr>
      <dsp:spPr>
        <a:xfrm>
          <a:off x="2019752" y="2572758"/>
          <a:ext cx="3305438" cy="12884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1.определить область, в которой будет приниматься решение, т.е. определяются те элементы и подсистемы производственной деятельности организации, которые были затронуты решением;</a:t>
          </a:r>
        </a:p>
      </dsp:txBody>
      <dsp:txXfrm>
        <a:off x="2057491" y="2610497"/>
        <a:ext cx="3229960" cy="1213015"/>
      </dsp:txXfrm>
    </dsp:sp>
    <dsp:sp modelId="{B7599BF8-6332-4B87-BB87-E0EC89FF7A0B}">
      <dsp:nvSpPr>
        <dsp:cNvPr id="0" name=""/>
        <dsp:cNvSpPr/>
      </dsp:nvSpPr>
      <dsp:spPr>
        <a:xfrm rot="1172376">
          <a:off x="1704976" y="4453452"/>
          <a:ext cx="1618051" cy="14509"/>
        </a:xfrm>
        <a:custGeom>
          <a:avLst/>
          <a:gdLst/>
          <a:ahLst/>
          <a:cxnLst/>
          <a:rect l="0" t="0" r="0" b="0"/>
          <a:pathLst>
            <a:path>
              <a:moveTo>
                <a:pt x="0" y="7254"/>
              </a:moveTo>
              <a:lnTo>
                <a:pt x="1618051" y="725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473550" y="4420256"/>
        <a:ext cx="80902" cy="80902"/>
      </dsp:txXfrm>
    </dsp:sp>
    <dsp:sp modelId="{0D7A6F2B-2561-4ACD-BDD7-58899027A269}">
      <dsp:nvSpPr>
        <dsp:cNvPr id="0" name=""/>
        <dsp:cNvSpPr/>
      </dsp:nvSpPr>
      <dsp:spPr>
        <a:xfrm>
          <a:off x="3276436" y="4128435"/>
          <a:ext cx="3532095" cy="12057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2.определить характер решения, т.е. определить тип мероприятий (технические, технологические, организационные, социальные, экономические), реализация которых способна привести к достижению цели;</a:t>
          </a:r>
        </a:p>
      </dsp:txBody>
      <dsp:txXfrm>
        <a:off x="3311750" y="4163749"/>
        <a:ext cx="3461467" cy="1135085"/>
      </dsp:txXfrm>
    </dsp:sp>
    <dsp:sp modelId="{B5C79FFE-036B-45F8-924F-CE5A9A659E8F}">
      <dsp:nvSpPr>
        <dsp:cNvPr id="0" name=""/>
        <dsp:cNvSpPr/>
      </dsp:nvSpPr>
      <dsp:spPr>
        <a:xfrm rot="2896330">
          <a:off x="1315922" y="5155121"/>
          <a:ext cx="2605478" cy="14509"/>
        </a:xfrm>
        <a:custGeom>
          <a:avLst/>
          <a:gdLst/>
          <a:ahLst/>
          <a:cxnLst/>
          <a:rect l="0" t="0" r="0" b="0"/>
          <a:pathLst>
            <a:path>
              <a:moveTo>
                <a:pt x="0" y="7254"/>
              </a:moveTo>
              <a:lnTo>
                <a:pt x="2605478" y="725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2553524" y="5097239"/>
        <a:ext cx="130273" cy="130273"/>
      </dsp:txXfrm>
    </dsp:sp>
    <dsp:sp modelId="{BA89603F-AF15-4204-9EF2-08A8B1DA9C7D}">
      <dsp:nvSpPr>
        <dsp:cNvPr id="0" name=""/>
        <dsp:cNvSpPr/>
      </dsp:nvSpPr>
      <dsp:spPr>
        <a:xfrm>
          <a:off x="3485756" y="5411260"/>
          <a:ext cx="5626458" cy="144673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3. поиск «крайних» альтернатив», т.е. наилучшего и наихудшего для данной ситуации варианта решения, ни один из которых не может быть реализован на практике, поскольку наихудший не приводит к достижению цели, а наилучший не обеспечивается необходимыми ресурсами, но знание этих альтернатив позволяет ограничить пространство возможных решений;</a:t>
          </a:r>
        </a:p>
      </dsp:txBody>
      <dsp:txXfrm>
        <a:off x="3528130" y="5453634"/>
        <a:ext cx="5541710" cy="136199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067E4-A846-4765-9259-006F12E9466F}">
      <dsp:nvSpPr>
        <dsp:cNvPr id="0" name=""/>
        <dsp:cNvSpPr/>
      </dsp:nvSpPr>
      <dsp:spPr>
        <a:xfrm>
          <a:off x="0" y="7536"/>
          <a:ext cx="8892480" cy="9348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kern="1200" dirty="0"/>
            <a:t>*признание правильности решения теми, кого оно затрагивает; руководитель должен убедить подчиненных в правильности своей точки зрения, в том, что его выбор приносит пользу, как организации, так и каждому сотруднику;</a:t>
          </a:r>
        </a:p>
      </dsp:txBody>
      <dsp:txXfrm>
        <a:off x="45635" y="53171"/>
        <a:ext cx="8801210" cy="843560"/>
      </dsp:txXfrm>
    </dsp:sp>
    <dsp:sp modelId="{5B259107-3D4B-4CA4-A7EC-01E7E90B0976}">
      <dsp:nvSpPr>
        <dsp:cNvPr id="0" name=""/>
        <dsp:cNvSpPr/>
      </dsp:nvSpPr>
      <dsp:spPr>
        <a:xfrm>
          <a:off x="0" y="991326"/>
          <a:ext cx="8892480" cy="9348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kern="1200" dirty="0"/>
            <a:t>*убеждение, что реализация решения будет способствовать достижению их собственных целей; если подчиненные принимали участие в выработке решения, то шансы на благоприятную реализацию возрастают</a:t>
          </a:r>
        </a:p>
      </dsp:txBody>
      <dsp:txXfrm>
        <a:off x="45635" y="1036961"/>
        <a:ext cx="8801210" cy="843560"/>
      </dsp:txXfrm>
    </dsp:sp>
    <dsp:sp modelId="{0B9B19A3-56A1-4933-A8B2-756412990004}">
      <dsp:nvSpPr>
        <dsp:cNvPr id="0" name=""/>
        <dsp:cNvSpPr/>
      </dsp:nvSpPr>
      <dsp:spPr>
        <a:xfrm>
          <a:off x="0" y="1975116"/>
          <a:ext cx="8892480" cy="9348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kern="1200" dirty="0"/>
            <a:t>*сбалансированность прав и обязанностей исполнителей, обеспечение их достаточной информацией, что достигается за счет становления горизонтальных и вертикальных связей в организационной структуре управления.</a:t>
          </a:r>
        </a:p>
      </dsp:txBody>
      <dsp:txXfrm>
        <a:off x="45635" y="2020751"/>
        <a:ext cx="8801210" cy="8435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3714B-5B43-4A70-B3A4-9CD9BE77C523}">
      <dsp:nvSpPr>
        <dsp:cNvPr id="0" name=""/>
        <dsp:cNvSpPr/>
      </dsp:nvSpPr>
      <dsp:spPr>
        <a:xfrm>
          <a:off x="3312367" y="2060850"/>
          <a:ext cx="3131841" cy="28515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i="0" kern="1200" dirty="0">
              <a:latin typeface="Times New Roman" pitchFamily="18" charset="0"/>
              <a:cs typeface="Times New Roman" pitchFamily="18" charset="0"/>
            </a:rPr>
            <a:t>КАЧЕСТВА СОВРЕМЕННОГО РУКОВОДИТЕЛЯ</a:t>
          </a:r>
        </a:p>
      </dsp:txBody>
      <dsp:txXfrm>
        <a:off x="3771014" y="2478449"/>
        <a:ext cx="2214547" cy="2016345"/>
      </dsp:txXfrm>
    </dsp:sp>
    <dsp:sp modelId="{04AB0A1D-BD87-47BB-A185-C48C44D7A81A}">
      <dsp:nvSpPr>
        <dsp:cNvPr id="0" name=""/>
        <dsp:cNvSpPr/>
      </dsp:nvSpPr>
      <dsp:spPr>
        <a:xfrm rot="16200000">
          <a:off x="4665259" y="1372049"/>
          <a:ext cx="426056" cy="597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i="0" kern="1200">
            <a:latin typeface="Times New Roman" pitchFamily="18" charset="0"/>
            <a:cs typeface="Times New Roman" pitchFamily="18" charset="0"/>
          </a:endParaRPr>
        </a:p>
      </dsp:txBody>
      <dsp:txXfrm>
        <a:off x="4729168" y="1555525"/>
        <a:ext cx="298239" cy="358703"/>
      </dsp:txXfrm>
    </dsp:sp>
    <dsp:sp modelId="{44D17022-ACEE-495D-A37C-21AF0613BC45}">
      <dsp:nvSpPr>
        <dsp:cNvPr id="0" name=""/>
        <dsp:cNvSpPr/>
      </dsp:nvSpPr>
      <dsp:spPr>
        <a:xfrm>
          <a:off x="4262867" y="26128"/>
          <a:ext cx="1230841" cy="123084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i="0" kern="1200" dirty="0">
              <a:latin typeface="Times New Roman" pitchFamily="18" charset="0"/>
              <a:cs typeface="Times New Roman" pitchFamily="18" charset="0"/>
            </a:rPr>
            <a:t>Способность управлять собой</a:t>
          </a:r>
        </a:p>
      </dsp:txBody>
      <dsp:txXfrm>
        <a:off x="4443119" y="206380"/>
        <a:ext cx="870337" cy="870337"/>
      </dsp:txXfrm>
    </dsp:sp>
    <dsp:sp modelId="{CE5D6B25-625D-4B3F-AB39-4C16B7CE0549}">
      <dsp:nvSpPr>
        <dsp:cNvPr id="0" name=""/>
        <dsp:cNvSpPr/>
      </dsp:nvSpPr>
      <dsp:spPr>
        <a:xfrm rot="18163636">
          <a:off x="5666995" y="1644238"/>
          <a:ext cx="406434" cy="597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i="0" kern="1200">
            <a:latin typeface="Times New Roman" pitchFamily="18" charset="0"/>
            <a:cs typeface="Times New Roman" pitchFamily="18" charset="0"/>
          </a:endParaRPr>
        </a:p>
      </dsp:txBody>
      <dsp:txXfrm>
        <a:off x="5695000" y="1815092"/>
        <a:ext cx="284504" cy="358703"/>
      </dsp:txXfrm>
    </dsp:sp>
    <dsp:sp modelId="{E58EABE9-D188-4096-ACAF-BF51D004D53C}">
      <dsp:nvSpPr>
        <dsp:cNvPr id="0" name=""/>
        <dsp:cNvSpPr/>
      </dsp:nvSpPr>
      <dsp:spPr>
        <a:xfrm>
          <a:off x="5801030" y="477773"/>
          <a:ext cx="1230841" cy="123084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i="0" kern="1200" dirty="0">
              <a:latin typeface="Times New Roman" pitchFamily="18" charset="0"/>
              <a:cs typeface="Times New Roman" pitchFamily="18" charset="0"/>
            </a:rPr>
            <a:t>Наличие разумных личностных ценностей</a:t>
          </a:r>
        </a:p>
      </dsp:txBody>
      <dsp:txXfrm>
        <a:off x="5981282" y="658025"/>
        <a:ext cx="870337" cy="870337"/>
      </dsp:txXfrm>
    </dsp:sp>
    <dsp:sp modelId="{2308538A-34EF-4D9E-B4C4-E0F1CE979410}">
      <dsp:nvSpPr>
        <dsp:cNvPr id="0" name=""/>
        <dsp:cNvSpPr/>
      </dsp:nvSpPr>
      <dsp:spPr>
        <a:xfrm rot="20127273">
          <a:off x="6399720" y="2409278"/>
          <a:ext cx="366165" cy="597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i="0" kern="1200">
            <a:latin typeface="Times New Roman" pitchFamily="18" charset="0"/>
            <a:cs typeface="Times New Roman" pitchFamily="18" charset="0"/>
          </a:endParaRPr>
        </a:p>
      </dsp:txBody>
      <dsp:txXfrm>
        <a:off x="6404683" y="2551661"/>
        <a:ext cx="256316" cy="358703"/>
      </dsp:txXfrm>
    </dsp:sp>
    <dsp:sp modelId="{F1B5A1FE-0B71-49E6-88D6-8892EF72CC64}">
      <dsp:nvSpPr>
        <dsp:cNvPr id="0" name=""/>
        <dsp:cNvSpPr/>
      </dsp:nvSpPr>
      <dsp:spPr>
        <a:xfrm>
          <a:off x="6850837" y="1689315"/>
          <a:ext cx="1230841" cy="123084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i="0" kern="1200" dirty="0">
              <a:latin typeface="Times New Roman" pitchFamily="18" charset="0"/>
              <a:cs typeface="Times New Roman" pitchFamily="18" charset="0"/>
            </a:rPr>
            <a:t>Четкие личные цели</a:t>
          </a:r>
        </a:p>
      </dsp:txBody>
      <dsp:txXfrm>
        <a:off x="7031089" y="1869567"/>
        <a:ext cx="870337" cy="870337"/>
      </dsp:txXfrm>
    </dsp:sp>
    <dsp:sp modelId="{E0293190-A524-4F08-8B64-42E1093233D3}">
      <dsp:nvSpPr>
        <dsp:cNvPr id="0" name=""/>
        <dsp:cNvSpPr/>
      </dsp:nvSpPr>
      <dsp:spPr>
        <a:xfrm rot="490909">
          <a:off x="6568488" y="3456131"/>
          <a:ext cx="353506" cy="597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i="0" kern="1200">
            <a:latin typeface="Times New Roman" pitchFamily="18" charset="0"/>
            <a:cs typeface="Times New Roman" pitchFamily="18" charset="0"/>
          </a:endParaRPr>
        </a:p>
      </dsp:txBody>
      <dsp:txXfrm>
        <a:off x="6569028" y="3568152"/>
        <a:ext cx="247454" cy="358703"/>
      </dsp:txXfrm>
    </dsp:sp>
    <dsp:sp modelId="{F5695177-72CE-4A0E-85FA-033F3A63023A}">
      <dsp:nvSpPr>
        <dsp:cNvPr id="0" name=""/>
        <dsp:cNvSpPr/>
      </dsp:nvSpPr>
      <dsp:spPr>
        <a:xfrm>
          <a:off x="7078982" y="3276098"/>
          <a:ext cx="1230841" cy="123084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i="0" kern="1200" dirty="0">
              <a:latin typeface="Times New Roman" pitchFamily="18" charset="0"/>
              <a:cs typeface="Times New Roman" pitchFamily="18" charset="0"/>
            </a:rPr>
            <a:t>Стремление к личному росту</a:t>
          </a:r>
        </a:p>
      </dsp:txBody>
      <dsp:txXfrm>
        <a:off x="7259234" y="3456350"/>
        <a:ext cx="870337" cy="870337"/>
      </dsp:txXfrm>
    </dsp:sp>
    <dsp:sp modelId="{47432D08-6370-47C8-9F17-FD751BE78648}">
      <dsp:nvSpPr>
        <dsp:cNvPr id="0" name=""/>
        <dsp:cNvSpPr/>
      </dsp:nvSpPr>
      <dsp:spPr>
        <a:xfrm rot="2454545">
          <a:off x="6086619" y="4402057"/>
          <a:ext cx="386214" cy="597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i="0" kern="1200">
            <a:latin typeface="Times New Roman" pitchFamily="18" charset="0"/>
            <a:cs typeface="Times New Roman" pitchFamily="18" charset="0"/>
          </a:endParaRPr>
        </a:p>
      </dsp:txBody>
      <dsp:txXfrm>
        <a:off x="6100769" y="4483687"/>
        <a:ext cx="270350" cy="358703"/>
      </dsp:txXfrm>
    </dsp:sp>
    <dsp:sp modelId="{6AD621AF-6B41-4C74-9438-1C530215B6C0}">
      <dsp:nvSpPr>
        <dsp:cNvPr id="0" name=""/>
        <dsp:cNvSpPr/>
      </dsp:nvSpPr>
      <dsp:spPr>
        <a:xfrm>
          <a:off x="6413030" y="4734328"/>
          <a:ext cx="1230841" cy="123084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i="0" kern="1200" dirty="0">
              <a:latin typeface="Times New Roman" pitchFamily="18" charset="0"/>
              <a:cs typeface="Times New Roman" pitchFamily="18" charset="0"/>
            </a:rPr>
            <a:t>Умение решать проблемы</a:t>
          </a:r>
        </a:p>
      </dsp:txBody>
      <dsp:txXfrm>
        <a:off x="6593282" y="4914580"/>
        <a:ext cx="870337" cy="870337"/>
      </dsp:txXfrm>
    </dsp:sp>
    <dsp:sp modelId="{4F254FE4-AB80-49AE-8504-126C9D6B8CAB}">
      <dsp:nvSpPr>
        <dsp:cNvPr id="0" name=""/>
        <dsp:cNvSpPr/>
      </dsp:nvSpPr>
      <dsp:spPr>
        <a:xfrm rot="4418182">
          <a:off x="5180797" y="4934641"/>
          <a:ext cx="420876" cy="597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i="0" kern="1200">
            <a:latin typeface="Times New Roman" pitchFamily="18" charset="0"/>
            <a:cs typeface="Times New Roman" pitchFamily="18" charset="0"/>
          </a:endParaRPr>
        </a:p>
      </dsp:txBody>
      <dsp:txXfrm>
        <a:off x="5226142" y="4993634"/>
        <a:ext cx="294613" cy="358703"/>
      </dsp:txXfrm>
    </dsp:sp>
    <dsp:sp modelId="{0CDA9593-09F1-4664-A89B-580E39F20785}">
      <dsp:nvSpPr>
        <dsp:cNvPr id="0" name=""/>
        <dsp:cNvSpPr/>
      </dsp:nvSpPr>
      <dsp:spPr>
        <a:xfrm>
          <a:off x="5064417" y="5601030"/>
          <a:ext cx="1230841" cy="123084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i="0" kern="1200" dirty="0">
              <a:latin typeface="Times New Roman" pitchFamily="18" charset="0"/>
              <a:cs typeface="Times New Roman" pitchFamily="18" charset="0"/>
            </a:rPr>
            <a:t>Изобретательность и способность к инновациям </a:t>
          </a:r>
        </a:p>
      </dsp:txBody>
      <dsp:txXfrm>
        <a:off x="5244669" y="5781282"/>
        <a:ext cx="870337" cy="870337"/>
      </dsp:txXfrm>
    </dsp:sp>
    <dsp:sp modelId="{D5AB3F74-FEFF-4E9F-B043-15F1FC15A044}">
      <dsp:nvSpPr>
        <dsp:cNvPr id="0" name=""/>
        <dsp:cNvSpPr/>
      </dsp:nvSpPr>
      <dsp:spPr>
        <a:xfrm rot="6381818">
          <a:off x="4154902" y="4934641"/>
          <a:ext cx="420876" cy="597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i="0" kern="1200">
            <a:latin typeface="Times New Roman" pitchFamily="18" charset="0"/>
            <a:cs typeface="Times New Roman" pitchFamily="18" charset="0"/>
          </a:endParaRPr>
        </a:p>
      </dsp:txBody>
      <dsp:txXfrm rot="10800000">
        <a:off x="4235820" y="4993634"/>
        <a:ext cx="294613" cy="358703"/>
      </dsp:txXfrm>
    </dsp:sp>
    <dsp:sp modelId="{31381F51-678E-431C-98C5-7623FA457131}">
      <dsp:nvSpPr>
        <dsp:cNvPr id="0" name=""/>
        <dsp:cNvSpPr/>
      </dsp:nvSpPr>
      <dsp:spPr>
        <a:xfrm>
          <a:off x="3461317" y="5601030"/>
          <a:ext cx="1230841" cy="123084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i="0" kern="1200">
              <a:latin typeface="Times New Roman" pitchFamily="18" charset="0"/>
              <a:cs typeface="Times New Roman" pitchFamily="18" charset="0"/>
            </a:rPr>
            <a:t>Способность влиять на окружающих</a:t>
          </a:r>
          <a:endParaRPr lang="ru-RU" sz="1400" i="0" kern="1200" dirty="0">
            <a:latin typeface="Times New Roman" pitchFamily="18" charset="0"/>
            <a:cs typeface="Times New Roman" pitchFamily="18" charset="0"/>
          </a:endParaRPr>
        </a:p>
      </dsp:txBody>
      <dsp:txXfrm>
        <a:off x="3641569" y="5781282"/>
        <a:ext cx="870337" cy="870337"/>
      </dsp:txXfrm>
    </dsp:sp>
    <dsp:sp modelId="{2A8123D0-98B5-42F9-B956-77351EC9F09A}">
      <dsp:nvSpPr>
        <dsp:cNvPr id="0" name=""/>
        <dsp:cNvSpPr/>
      </dsp:nvSpPr>
      <dsp:spPr>
        <a:xfrm rot="8345455">
          <a:off x="3283742" y="4402057"/>
          <a:ext cx="386214" cy="597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i="0" kern="1200">
            <a:latin typeface="Times New Roman" pitchFamily="18" charset="0"/>
            <a:cs typeface="Times New Roman" pitchFamily="18" charset="0"/>
          </a:endParaRPr>
        </a:p>
      </dsp:txBody>
      <dsp:txXfrm rot="10800000">
        <a:off x="3385456" y="4483687"/>
        <a:ext cx="270350" cy="358703"/>
      </dsp:txXfrm>
    </dsp:sp>
    <dsp:sp modelId="{F487E266-88FD-4A90-B6CF-6C53EF370AE1}">
      <dsp:nvSpPr>
        <dsp:cNvPr id="0" name=""/>
        <dsp:cNvSpPr/>
      </dsp:nvSpPr>
      <dsp:spPr>
        <a:xfrm>
          <a:off x="2112703" y="4734328"/>
          <a:ext cx="1230841" cy="123084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i="0" kern="1200">
              <a:latin typeface="Times New Roman" pitchFamily="18" charset="0"/>
              <a:cs typeface="Times New Roman" pitchFamily="18" charset="0"/>
            </a:rPr>
            <a:t>Знание современных управленческих теорий. </a:t>
          </a:r>
          <a:endParaRPr lang="ru-RU" sz="1400" i="0" kern="1200" dirty="0">
            <a:latin typeface="Times New Roman" pitchFamily="18" charset="0"/>
            <a:cs typeface="Times New Roman" pitchFamily="18" charset="0"/>
          </a:endParaRPr>
        </a:p>
      </dsp:txBody>
      <dsp:txXfrm>
        <a:off x="2292955" y="4914580"/>
        <a:ext cx="870337" cy="870337"/>
      </dsp:txXfrm>
    </dsp:sp>
    <dsp:sp modelId="{87A0AAC8-144E-4D5D-8DC7-78233860516D}">
      <dsp:nvSpPr>
        <dsp:cNvPr id="0" name=""/>
        <dsp:cNvSpPr/>
      </dsp:nvSpPr>
      <dsp:spPr>
        <a:xfrm rot="10309091">
          <a:off x="2834581" y="3456131"/>
          <a:ext cx="353506" cy="597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i="0" kern="1200">
            <a:latin typeface="Times New Roman" pitchFamily="18" charset="0"/>
            <a:cs typeface="Times New Roman" pitchFamily="18" charset="0"/>
          </a:endParaRPr>
        </a:p>
      </dsp:txBody>
      <dsp:txXfrm rot="10800000">
        <a:off x="2940093" y="3568152"/>
        <a:ext cx="247454" cy="358703"/>
      </dsp:txXfrm>
    </dsp:sp>
    <dsp:sp modelId="{2CEA1A31-EA84-4969-B1C2-8C6B41D0665D}">
      <dsp:nvSpPr>
        <dsp:cNvPr id="0" name=""/>
        <dsp:cNvSpPr/>
      </dsp:nvSpPr>
      <dsp:spPr>
        <a:xfrm>
          <a:off x="1446752" y="3276098"/>
          <a:ext cx="1230841" cy="123084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i="0" kern="1200" dirty="0">
              <a:latin typeface="Times New Roman" pitchFamily="18" charset="0"/>
              <a:cs typeface="Times New Roman" pitchFamily="18" charset="0"/>
            </a:rPr>
            <a:t>Способность руководить</a:t>
          </a:r>
        </a:p>
      </dsp:txBody>
      <dsp:txXfrm>
        <a:off x="1627004" y="3456350"/>
        <a:ext cx="870337" cy="870337"/>
      </dsp:txXfrm>
    </dsp:sp>
    <dsp:sp modelId="{13262D55-5B30-473E-BC7B-104FF1D0D70D}">
      <dsp:nvSpPr>
        <dsp:cNvPr id="0" name=""/>
        <dsp:cNvSpPr/>
      </dsp:nvSpPr>
      <dsp:spPr>
        <a:xfrm rot="12272727">
          <a:off x="2990690" y="2409278"/>
          <a:ext cx="366165" cy="597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i="0" kern="1200">
            <a:latin typeface="Times New Roman" pitchFamily="18" charset="0"/>
            <a:cs typeface="Times New Roman" pitchFamily="18" charset="0"/>
          </a:endParaRPr>
        </a:p>
      </dsp:txBody>
      <dsp:txXfrm rot="10800000">
        <a:off x="3095576" y="2551661"/>
        <a:ext cx="256316" cy="358703"/>
      </dsp:txXfrm>
    </dsp:sp>
    <dsp:sp modelId="{5262BF61-06B8-4B71-A7A5-680A6643A8F6}">
      <dsp:nvSpPr>
        <dsp:cNvPr id="0" name=""/>
        <dsp:cNvSpPr/>
      </dsp:nvSpPr>
      <dsp:spPr>
        <a:xfrm>
          <a:off x="1674896" y="1689315"/>
          <a:ext cx="1230841" cy="123084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i="0" kern="1200">
              <a:latin typeface="Times New Roman" pitchFamily="18" charset="0"/>
              <a:cs typeface="Times New Roman" pitchFamily="18" charset="0"/>
            </a:rPr>
            <a:t>Умение обучать подчиненных</a:t>
          </a:r>
          <a:endParaRPr lang="ru-RU" sz="1400" i="0" kern="1200" dirty="0">
            <a:latin typeface="Times New Roman" pitchFamily="18" charset="0"/>
            <a:cs typeface="Times New Roman" pitchFamily="18" charset="0"/>
          </a:endParaRPr>
        </a:p>
      </dsp:txBody>
      <dsp:txXfrm>
        <a:off x="1855148" y="1869567"/>
        <a:ext cx="870337" cy="870337"/>
      </dsp:txXfrm>
    </dsp:sp>
    <dsp:sp modelId="{878877C9-DC9E-4E7C-9531-A73702EC21BD}">
      <dsp:nvSpPr>
        <dsp:cNvPr id="0" name=""/>
        <dsp:cNvSpPr/>
      </dsp:nvSpPr>
      <dsp:spPr>
        <a:xfrm rot="14236364">
          <a:off x="3683145" y="1644238"/>
          <a:ext cx="406434" cy="597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i="0" kern="1200">
            <a:latin typeface="Times New Roman" pitchFamily="18" charset="0"/>
            <a:cs typeface="Times New Roman" pitchFamily="18" charset="0"/>
          </a:endParaRPr>
        </a:p>
      </dsp:txBody>
      <dsp:txXfrm rot="10800000">
        <a:off x="3777070" y="1815092"/>
        <a:ext cx="284504" cy="358703"/>
      </dsp:txXfrm>
    </dsp:sp>
    <dsp:sp modelId="{2EBF31DE-E1D7-4063-867B-6425230A75D1}">
      <dsp:nvSpPr>
        <dsp:cNvPr id="0" name=""/>
        <dsp:cNvSpPr/>
      </dsp:nvSpPr>
      <dsp:spPr>
        <a:xfrm>
          <a:off x="2724704" y="477773"/>
          <a:ext cx="1230841" cy="123084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i="0" kern="1200" dirty="0" err="1">
              <a:latin typeface="Times New Roman" pitchFamily="18" charset="0"/>
              <a:cs typeface="Times New Roman" pitchFamily="18" charset="0"/>
            </a:rPr>
            <a:t>Спос-ть</a:t>
          </a:r>
          <a:r>
            <a:rPr lang="ru-RU" sz="1400" i="0" kern="1200" dirty="0">
              <a:latin typeface="Times New Roman" pitchFamily="18" charset="0"/>
              <a:cs typeface="Times New Roman" pitchFamily="18" charset="0"/>
            </a:rPr>
            <a:t> формировать и развивать </a:t>
          </a:r>
          <a:r>
            <a:rPr lang="ru-RU" sz="1400" i="0" kern="1200" dirty="0" err="1">
              <a:latin typeface="Times New Roman" pitchFamily="18" charset="0"/>
              <a:cs typeface="Times New Roman" pitchFamily="18" charset="0"/>
            </a:rPr>
            <a:t>эфф.раб</a:t>
          </a:r>
          <a:r>
            <a:rPr lang="ru-RU" sz="1400" i="0" kern="1200" dirty="0">
              <a:latin typeface="Times New Roman" pitchFamily="18" charset="0"/>
              <a:cs typeface="Times New Roman" pitchFamily="18" charset="0"/>
            </a:rPr>
            <a:t>. группы</a:t>
          </a:r>
        </a:p>
      </dsp:txBody>
      <dsp:txXfrm>
        <a:off x="2904956" y="658025"/>
        <a:ext cx="870337" cy="87033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9DDA3-F30F-4A76-BB2B-15450971A0E7}">
      <dsp:nvSpPr>
        <dsp:cNvPr id="0" name=""/>
        <dsp:cNvSpPr/>
      </dsp:nvSpPr>
      <dsp:spPr>
        <a:xfrm>
          <a:off x="6660241" y="747030"/>
          <a:ext cx="2225724" cy="2670869"/>
        </a:xfrm>
        <a:prstGeom prst="roundRect">
          <a:avLst>
            <a:gd name="adj" fmla="val 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90000"/>
            </a:lnSpc>
            <a:spcBef>
              <a:spcPct val="0"/>
            </a:spcBef>
            <a:spcAft>
              <a:spcPct val="35000"/>
            </a:spcAft>
            <a:buNone/>
          </a:pPr>
          <a:endParaRPr lang="ru-RU" sz="2500" kern="1200"/>
        </a:p>
      </dsp:txBody>
      <dsp:txXfrm rot="16200000">
        <a:off x="5787757" y="1619514"/>
        <a:ext cx="2190113" cy="445144"/>
      </dsp:txXfrm>
    </dsp:sp>
    <dsp:sp modelId="{DC331F54-8756-4543-8478-05785B5B287E}">
      <dsp:nvSpPr>
        <dsp:cNvPr id="0" name=""/>
        <dsp:cNvSpPr/>
      </dsp:nvSpPr>
      <dsp:spPr>
        <a:xfrm>
          <a:off x="7105386" y="747030"/>
          <a:ext cx="1658164" cy="267086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r>
            <a:rPr lang="ru-RU" sz="2200" kern="1200" dirty="0"/>
            <a:t>Определение заработной платы и льгот</a:t>
          </a:r>
        </a:p>
      </dsp:txBody>
      <dsp:txXfrm>
        <a:off x="7105386" y="747030"/>
        <a:ext cx="1658164" cy="2670869"/>
      </dsp:txXfrm>
    </dsp:sp>
    <dsp:sp modelId="{BDB29877-61AC-40A0-B922-D0F513B89351}">
      <dsp:nvSpPr>
        <dsp:cNvPr id="0" name=""/>
        <dsp:cNvSpPr/>
      </dsp:nvSpPr>
      <dsp:spPr>
        <a:xfrm>
          <a:off x="4427995" y="744786"/>
          <a:ext cx="2225724" cy="2670869"/>
        </a:xfrm>
        <a:prstGeom prst="roundRect">
          <a:avLst>
            <a:gd name="adj" fmla="val 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90000"/>
            </a:lnSpc>
            <a:spcBef>
              <a:spcPct val="0"/>
            </a:spcBef>
            <a:spcAft>
              <a:spcPct val="35000"/>
            </a:spcAft>
            <a:buNone/>
          </a:pPr>
          <a:endParaRPr lang="ru-RU" sz="2500" kern="1200"/>
        </a:p>
      </dsp:txBody>
      <dsp:txXfrm rot="16200000">
        <a:off x="3555511" y="1617270"/>
        <a:ext cx="2190113" cy="445144"/>
      </dsp:txXfrm>
    </dsp:sp>
    <dsp:sp modelId="{A059A3E6-B43A-4B82-ABCF-C1909D9AB398}">
      <dsp:nvSpPr>
        <dsp:cNvPr id="0" name=""/>
        <dsp:cNvSpPr/>
      </dsp:nvSpPr>
      <dsp:spPr>
        <a:xfrm rot="5400000">
          <a:off x="2122223" y="3456026"/>
          <a:ext cx="392459" cy="333858"/>
        </a:xfrm>
        <a:prstGeom prst="flowChartExtra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B30B59-128C-4AED-B4D6-CA5F34482200}">
      <dsp:nvSpPr>
        <dsp:cNvPr id="0" name=""/>
        <dsp:cNvSpPr/>
      </dsp:nvSpPr>
      <dsp:spPr>
        <a:xfrm>
          <a:off x="4873140" y="744786"/>
          <a:ext cx="1658164" cy="267086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r>
            <a:rPr lang="ru-RU" sz="2200" kern="1200" dirty="0"/>
            <a:t>Отбор</a:t>
          </a:r>
        </a:p>
      </dsp:txBody>
      <dsp:txXfrm>
        <a:off x="4873140" y="744786"/>
        <a:ext cx="1658164" cy="2670869"/>
      </dsp:txXfrm>
    </dsp:sp>
    <dsp:sp modelId="{2C662938-91B0-45C2-8166-E7E91C261682}">
      <dsp:nvSpPr>
        <dsp:cNvPr id="0" name=""/>
        <dsp:cNvSpPr/>
      </dsp:nvSpPr>
      <dsp:spPr>
        <a:xfrm>
          <a:off x="2195727" y="735331"/>
          <a:ext cx="2225724" cy="2670869"/>
        </a:xfrm>
        <a:prstGeom prst="roundRect">
          <a:avLst>
            <a:gd name="adj" fmla="val 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90000"/>
            </a:lnSpc>
            <a:spcBef>
              <a:spcPct val="0"/>
            </a:spcBef>
            <a:spcAft>
              <a:spcPct val="35000"/>
            </a:spcAft>
            <a:buNone/>
          </a:pPr>
          <a:endParaRPr lang="ru-RU" sz="2500" kern="1200" dirty="0"/>
        </a:p>
      </dsp:txBody>
      <dsp:txXfrm rot="16200000">
        <a:off x="1323243" y="1607816"/>
        <a:ext cx="2190113" cy="445144"/>
      </dsp:txXfrm>
    </dsp:sp>
    <dsp:sp modelId="{7FD6FB70-D525-4238-A8F8-6019619D9C76}">
      <dsp:nvSpPr>
        <dsp:cNvPr id="0" name=""/>
        <dsp:cNvSpPr/>
      </dsp:nvSpPr>
      <dsp:spPr>
        <a:xfrm rot="5400000">
          <a:off x="4425848" y="3456026"/>
          <a:ext cx="392459" cy="333858"/>
        </a:xfrm>
        <a:prstGeom prst="flowChartExtra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C92123-6F66-47D9-B23E-B4AF2607DCED}">
      <dsp:nvSpPr>
        <dsp:cNvPr id="0" name=""/>
        <dsp:cNvSpPr/>
      </dsp:nvSpPr>
      <dsp:spPr>
        <a:xfrm>
          <a:off x="2640872" y="735331"/>
          <a:ext cx="1658164" cy="267086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ru-RU" sz="2400" kern="1200" dirty="0"/>
            <a:t>Набор персонала</a:t>
          </a:r>
        </a:p>
      </dsp:txBody>
      <dsp:txXfrm>
        <a:off x="2640872" y="735331"/>
        <a:ext cx="1658164" cy="2670869"/>
      </dsp:txXfrm>
    </dsp:sp>
    <dsp:sp modelId="{5E83FC0F-5E84-466C-98E0-EC6A537DDFF9}">
      <dsp:nvSpPr>
        <dsp:cNvPr id="0" name=""/>
        <dsp:cNvSpPr/>
      </dsp:nvSpPr>
      <dsp:spPr>
        <a:xfrm>
          <a:off x="5" y="729562"/>
          <a:ext cx="2225724" cy="2670869"/>
        </a:xfrm>
        <a:prstGeom prst="roundRect">
          <a:avLst>
            <a:gd name="adj" fmla="val 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90000"/>
            </a:lnSpc>
            <a:spcBef>
              <a:spcPct val="0"/>
            </a:spcBef>
            <a:spcAft>
              <a:spcPct val="35000"/>
            </a:spcAft>
            <a:buNone/>
          </a:pPr>
          <a:endParaRPr lang="ru-RU" sz="2500" kern="1200" dirty="0"/>
        </a:p>
      </dsp:txBody>
      <dsp:txXfrm rot="16200000">
        <a:off x="-872478" y="1602046"/>
        <a:ext cx="2190113" cy="445144"/>
      </dsp:txXfrm>
    </dsp:sp>
    <dsp:sp modelId="{A1DD6F22-CFDC-40E4-A1EE-F748873CA1B2}">
      <dsp:nvSpPr>
        <dsp:cNvPr id="0" name=""/>
        <dsp:cNvSpPr/>
      </dsp:nvSpPr>
      <dsp:spPr>
        <a:xfrm rot="5400000">
          <a:off x="6729473" y="3456026"/>
          <a:ext cx="392459" cy="333858"/>
        </a:xfrm>
        <a:prstGeom prst="flowChartExtra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7C93A-3450-4A07-B0CD-B05F7A056310}">
      <dsp:nvSpPr>
        <dsp:cNvPr id="0" name=""/>
        <dsp:cNvSpPr/>
      </dsp:nvSpPr>
      <dsp:spPr>
        <a:xfrm>
          <a:off x="0" y="860938"/>
          <a:ext cx="9144000" cy="1331228"/>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211333"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ru-RU" sz="1300" kern="1200" dirty="0"/>
            <a:t>ПРОФОРИЕНТАЦИЯ И ОТБОР</a:t>
          </a:r>
        </a:p>
        <a:p>
          <a:pPr lvl="0" algn="l" defTabSz="755650">
            <a:lnSpc>
              <a:spcPct val="90000"/>
            </a:lnSpc>
            <a:spcBef>
              <a:spcPct val="0"/>
            </a:spcBef>
            <a:spcAft>
              <a:spcPct val="35000"/>
            </a:spcAft>
            <a:buNone/>
          </a:pPr>
          <a:endParaRPr lang="ru-RU" sz="1300" kern="1200" dirty="0"/>
        </a:p>
      </dsp:txBody>
      <dsp:txXfrm>
        <a:off x="0" y="1193745"/>
        <a:ext cx="8811193" cy="665614"/>
      </dsp:txXfrm>
    </dsp:sp>
    <dsp:sp modelId="{16DF6C2C-D4AD-4591-B7F9-766730F2860A}">
      <dsp:nvSpPr>
        <dsp:cNvPr id="0" name=""/>
        <dsp:cNvSpPr/>
      </dsp:nvSpPr>
      <dsp:spPr>
        <a:xfrm>
          <a:off x="0" y="1889679"/>
          <a:ext cx="2107692" cy="2462372"/>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endParaRPr lang="ru-RU" sz="1000" kern="1200" dirty="0"/>
        </a:p>
        <a:p>
          <a:pPr marL="0" lvl="0" indent="0" algn="l" defTabSz="444500">
            <a:lnSpc>
              <a:spcPct val="90000"/>
            </a:lnSpc>
            <a:spcBef>
              <a:spcPct val="0"/>
            </a:spcBef>
            <a:spcAft>
              <a:spcPct val="35000"/>
            </a:spcAft>
            <a:buNone/>
          </a:pPr>
          <a:r>
            <a:rPr lang="ru-RU" sz="1000" kern="1200" dirty="0"/>
            <a:t>Цели профориентации состоят в том, чтобы уменьшить стартовые издержки и дать возможность новому работнику быстрее достичь общих стандартов выполнения работы, снизить чувство озабоченности и неопределенности, быстрее достичь чувства удовлетворенности работой.</a:t>
          </a:r>
        </a:p>
      </dsp:txBody>
      <dsp:txXfrm>
        <a:off x="0" y="1889679"/>
        <a:ext cx="2107692" cy="2462372"/>
      </dsp:txXfrm>
    </dsp:sp>
    <dsp:sp modelId="{31FFFCC4-1852-4ED9-BA45-DB8893815F48}">
      <dsp:nvSpPr>
        <dsp:cNvPr id="0" name=""/>
        <dsp:cNvSpPr/>
      </dsp:nvSpPr>
      <dsp:spPr>
        <a:xfrm>
          <a:off x="2107691" y="1304524"/>
          <a:ext cx="7036308" cy="1331228"/>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211333" numCol="1" spcCol="1270" anchor="ctr" anchorCtr="0">
          <a:noAutofit/>
        </a:bodyPr>
        <a:lstStyle/>
        <a:p>
          <a:pPr marL="0" lvl="0" indent="0" algn="l" defTabSz="577850">
            <a:lnSpc>
              <a:spcPct val="90000"/>
            </a:lnSpc>
            <a:spcBef>
              <a:spcPct val="0"/>
            </a:spcBef>
            <a:spcAft>
              <a:spcPct val="35000"/>
            </a:spcAft>
            <a:buNone/>
          </a:pPr>
          <a:r>
            <a:rPr lang="ru-RU" sz="1300" kern="1200" dirty="0"/>
            <a:t>ОБУЧЕНИЕ</a:t>
          </a:r>
        </a:p>
      </dsp:txBody>
      <dsp:txXfrm>
        <a:off x="2107691" y="1637331"/>
        <a:ext cx="6703501" cy="665614"/>
      </dsp:txXfrm>
    </dsp:sp>
    <dsp:sp modelId="{17F512F0-B29B-402F-8441-97BF4156C9BD}">
      <dsp:nvSpPr>
        <dsp:cNvPr id="0" name=""/>
        <dsp:cNvSpPr/>
      </dsp:nvSpPr>
      <dsp:spPr>
        <a:xfrm>
          <a:off x="2107691" y="2333265"/>
          <a:ext cx="2107692" cy="2399609"/>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ru-RU" sz="1000" kern="1200" dirty="0"/>
            <a:t>Технические и технологические инновации требуют постоянного переобучения кадров. Исследователи выделяют 2 современные основные модели подготовки рабочих кадров: обучение без отрыва от работы (теоретический курс в колледжах, университетах, также внутриорганизационные курсы, переподготовка на рабочем месте); обучение с отрывом от работы (в специализированных профессионально-технических заведениях и центрах подготовки кадров).</a:t>
          </a:r>
        </a:p>
      </dsp:txBody>
      <dsp:txXfrm>
        <a:off x="2107691" y="2333265"/>
        <a:ext cx="2107692" cy="2399609"/>
      </dsp:txXfrm>
    </dsp:sp>
    <dsp:sp modelId="{B7CE6E1E-170A-4BB0-B610-5E0C8DF67058}">
      <dsp:nvSpPr>
        <dsp:cNvPr id="0" name=""/>
        <dsp:cNvSpPr/>
      </dsp:nvSpPr>
      <dsp:spPr>
        <a:xfrm>
          <a:off x="4215384" y="1748109"/>
          <a:ext cx="4928616" cy="1331228"/>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211333" numCol="1" spcCol="1270" anchor="ctr" anchorCtr="0">
          <a:noAutofit/>
        </a:bodyPr>
        <a:lstStyle/>
        <a:p>
          <a:pPr marL="0" lvl="0" indent="0" algn="l" defTabSz="577850">
            <a:lnSpc>
              <a:spcPct val="90000"/>
            </a:lnSpc>
            <a:spcBef>
              <a:spcPct val="0"/>
            </a:spcBef>
            <a:spcAft>
              <a:spcPct val="35000"/>
            </a:spcAft>
            <a:buNone/>
          </a:pPr>
          <a:r>
            <a:rPr lang="ru-RU" sz="1300" kern="1200" dirty="0"/>
            <a:t>ОЦЕНКА ТРУДОВОЙ ДЕЯТЕЛЬНОСТИ</a:t>
          </a:r>
        </a:p>
      </dsp:txBody>
      <dsp:txXfrm>
        <a:off x="4215384" y="2080916"/>
        <a:ext cx="4595809" cy="665614"/>
      </dsp:txXfrm>
    </dsp:sp>
    <dsp:sp modelId="{11CBE778-15FA-49C7-99F2-717879E3045A}">
      <dsp:nvSpPr>
        <dsp:cNvPr id="0" name=""/>
        <dsp:cNvSpPr/>
      </dsp:nvSpPr>
      <dsp:spPr>
        <a:xfrm>
          <a:off x="4215384" y="2776851"/>
          <a:ext cx="2107692" cy="2415654"/>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ru-RU" sz="1000" kern="1200" dirty="0"/>
            <a:t>Оценка результатов деятельности служит 3 целям: административной, информационной и мотивационной.</a:t>
          </a:r>
        </a:p>
        <a:p>
          <a:pPr marL="0" lvl="0" indent="0" algn="l" defTabSz="444500">
            <a:lnSpc>
              <a:spcPct val="90000"/>
            </a:lnSpc>
            <a:spcBef>
              <a:spcPct val="0"/>
            </a:spcBef>
            <a:spcAft>
              <a:spcPct val="35000"/>
            </a:spcAft>
            <a:buNone/>
          </a:pPr>
          <a:r>
            <a:rPr lang="ru-RU" sz="1000" kern="1200" dirty="0"/>
            <a:t>Административные функции: повышение и понижение по службе, перевод, прекращение трудового договора.</a:t>
          </a:r>
        </a:p>
        <a:p>
          <a:pPr marL="0" lvl="0" indent="0" algn="l" defTabSz="444500">
            <a:lnSpc>
              <a:spcPct val="90000"/>
            </a:lnSpc>
            <a:spcBef>
              <a:spcPct val="0"/>
            </a:spcBef>
            <a:spcAft>
              <a:spcPct val="35000"/>
            </a:spcAft>
            <a:buNone/>
          </a:pPr>
          <a:r>
            <a:rPr lang="ru-RU" sz="1000" kern="1200" dirty="0"/>
            <a:t>Информационные функции: информирование работников об относительном уровне их работы. </a:t>
          </a:r>
        </a:p>
        <a:p>
          <a:pPr marL="0" lvl="0" indent="0" algn="l" defTabSz="444500">
            <a:lnSpc>
              <a:spcPct val="90000"/>
            </a:lnSpc>
            <a:spcBef>
              <a:spcPct val="0"/>
            </a:spcBef>
            <a:spcAft>
              <a:spcPct val="35000"/>
            </a:spcAft>
            <a:buNone/>
          </a:pPr>
          <a:r>
            <a:rPr lang="ru-RU" sz="1000" kern="1200" dirty="0"/>
            <a:t>Мотивационные функции: определив сильных, организация может должным образом вознаградить их.</a:t>
          </a:r>
        </a:p>
      </dsp:txBody>
      <dsp:txXfrm>
        <a:off x="4215384" y="2776851"/>
        <a:ext cx="2107692" cy="2415654"/>
      </dsp:txXfrm>
    </dsp:sp>
    <dsp:sp modelId="{5B61E3C3-984B-48F3-AFAF-1BACAB3D3950}">
      <dsp:nvSpPr>
        <dsp:cNvPr id="0" name=""/>
        <dsp:cNvSpPr/>
      </dsp:nvSpPr>
      <dsp:spPr>
        <a:xfrm>
          <a:off x="6323076" y="2191695"/>
          <a:ext cx="2820924" cy="1331228"/>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211333" numCol="1" spcCol="1270" anchor="ctr" anchorCtr="0">
          <a:noAutofit/>
        </a:bodyPr>
        <a:lstStyle/>
        <a:p>
          <a:pPr marL="0" lvl="0" indent="0" algn="l" defTabSz="577850">
            <a:lnSpc>
              <a:spcPct val="90000"/>
            </a:lnSpc>
            <a:spcBef>
              <a:spcPct val="0"/>
            </a:spcBef>
            <a:spcAft>
              <a:spcPct val="35000"/>
            </a:spcAft>
            <a:buNone/>
          </a:pPr>
          <a:r>
            <a:rPr lang="ru-RU" sz="1300" kern="1200" dirty="0"/>
            <a:t>ПОДГОТОВКА РУКОВОДЯЩИХ КАДРОВ</a:t>
          </a:r>
        </a:p>
      </dsp:txBody>
      <dsp:txXfrm>
        <a:off x="6323076" y="2524502"/>
        <a:ext cx="2488117" cy="665614"/>
      </dsp:txXfrm>
    </dsp:sp>
    <dsp:sp modelId="{1D0A97AF-C658-4E3F-9E5C-5714127ACAF8}">
      <dsp:nvSpPr>
        <dsp:cNvPr id="0" name=""/>
        <dsp:cNvSpPr/>
      </dsp:nvSpPr>
      <dsp:spPr>
        <a:xfrm>
          <a:off x="6323076" y="3220436"/>
          <a:ext cx="2126894" cy="2443968"/>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ru-RU" sz="1000" kern="1200" dirty="0"/>
            <a:t>Подготовка руководящих кадров имеет огромное значение для нормального функционирования и развития организации. Подготовка обусловлена необходимостью подготовки резерва взамен уходящих на пенсию, ростом организации, усложнением ее задач. Практика менеджмента свидетельствует, что далеко не каждый человек (примерно 1 из 10) имеет желание и способности к руководящей работе. </a:t>
          </a:r>
        </a:p>
      </dsp:txBody>
      <dsp:txXfrm>
        <a:off x="6323076" y="3220436"/>
        <a:ext cx="2126894" cy="2443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A523E-7286-4F21-83D0-A18BE4854415}">
      <dsp:nvSpPr>
        <dsp:cNvPr id="0" name=""/>
        <dsp:cNvSpPr/>
      </dsp:nvSpPr>
      <dsp:spPr>
        <a:xfrm>
          <a:off x="0" y="247551"/>
          <a:ext cx="2745304" cy="164718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lvl="0" indent="0" algn="ctr" defTabSz="1111250">
            <a:lnSpc>
              <a:spcPct val="90000"/>
            </a:lnSpc>
            <a:spcBef>
              <a:spcPct val="0"/>
            </a:spcBef>
            <a:spcAft>
              <a:spcPct val="35000"/>
            </a:spcAft>
            <a:buNone/>
          </a:pPr>
          <a:r>
            <a:rPr lang="ru-RU" sz="2500" b="1" kern="1200"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социальные</a:t>
          </a:r>
        </a:p>
      </dsp:txBody>
      <dsp:txXfrm>
        <a:off x="0" y="247551"/>
        <a:ext cx="2745304" cy="1647182"/>
      </dsp:txXfrm>
    </dsp:sp>
    <dsp:sp modelId="{EC24F86D-EF24-46B4-A8A6-A458FBE50CC6}">
      <dsp:nvSpPr>
        <dsp:cNvPr id="0" name=""/>
        <dsp:cNvSpPr/>
      </dsp:nvSpPr>
      <dsp:spPr>
        <a:xfrm>
          <a:off x="3019835" y="247551"/>
          <a:ext cx="2745304" cy="164718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lvl="0" indent="0" algn="ctr" defTabSz="1111250">
            <a:lnSpc>
              <a:spcPct val="90000"/>
            </a:lnSpc>
            <a:spcBef>
              <a:spcPct val="0"/>
            </a:spcBef>
            <a:spcAft>
              <a:spcPct val="35000"/>
            </a:spcAft>
            <a:buNone/>
          </a:pPr>
          <a:r>
            <a:rPr lang="ru-RU" sz="2500" b="1" kern="1200"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экономические</a:t>
          </a:r>
        </a:p>
      </dsp:txBody>
      <dsp:txXfrm>
        <a:off x="3019835" y="247551"/>
        <a:ext cx="2745304" cy="1647182"/>
      </dsp:txXfrm>
    </dsp:sp>
    <dsp:sp modelId="{EC6705B8-DC2D-483C-9518-FDE1CCEA3075}">
      <dsp:nvSpPr>
        <dsp:cNvPr id="0" name=""/>
        <dsp:cNvSpPr/>
      </dsp:nvSpPr>
      <dsp:spPr>
        <a:xfrm>
          <a:off x="6039670" y="247551"/>
          <a:ext cx="2745304" cy="164718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lvl="0" indent="0" algn="ctr" defTabSz="1111250">
            <a:lnSpc>
              <a:spcPct val="90000"/>
            </a:lnSpc>
            <a:spcBef>
              <a:spcPct val="0"/>
            </a:spcBef>
            <a:spcAft>
              <a:spcPct val="35000"/>
            </a:spcAft>
            <a:buNone/>
          </a:pPr>
          <a:r>
            <a:rPr lang="ru-RU" sz="2500" b="1" kern="1200"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организационные</a:t>
          </a:r>
        </a:p>
      </dsp:txBody>
      <dsp:txXfrm>
        <a:off x="6039670" y="247551"/>
        <a:ext cx="2745304" cy="1647182"/>
      </dsp:txXfrm>
    </dsp:sp>
    <dsp:sp modelId="{FCECD82D-8540-4C98-9AFD-A5B598E69379}">
      <dsp:nvSpPr>
        <dsp:cNvPr id="0" name=""/>
        <dsp:cNvSpPr/>
      </dsp:nvSpPr>
      <dsp:spPr>
        <a:xfrm>
          <a:off x="1509917" y="2169265"/>
          <a:ext cx="2745304" cy="164718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lvl="0" indent="0" algn="ctr" defTabSz="1111250">
            <a:lnSpc>
              <a:spcPct val="90000"/>
            </a:lnSpc>
            <a:spcBef>
              <a:spcPct val="0"/>
            </a:spcBef>
            <a:spcAft>
              <a:spcPct val="35000"/>
            </a:spcAft>
            <a:buNone/>
          </a:pPr>
          <a:r>
            <a:rPr lang="ru-RU" sz="2500" b="1" kern="1200"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технические</a:t>
          </a:r>
        </a:p>
      </dsp:txBody>
      <dsp:txXfrm>
        <a:off x="1509917" y="2169265"/>
        <a:ext cx="2745304" cy="1647182"/>
      </dsp:txXfrm>
    </dsp:sp>
    <dsp:sp modelId="{6CF251BC-EE97-41B3-93D3-DDBDD12B5F5F}">
      <dsp:nvSpPr>
        <dsp:cNvPr id="0" name=""/>
        <dsp:cNvSpPr/>
      </dsp:nvSpPr>
      <dsp:spPr>
        <a:xfrm>
          <a:off x="4529753" y="2169265"/>
          <a:ext cx="2745304" cy="164718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lvl="0" indent="0" algn="ctr" defTabSz="1111250">
            <a:lnSpc>
              <a:spcPct val="90000"/>
            </a:lnSpc>
            <a:spcBef>
              <a:spcPct val="0"/>
            </a:spcBef>
            <a:spcAft>
              <a:spcPct val="35000"/>
            </a:spcAft>
            <a:buNone/>
          </a:pPr>
          <a:r>
            <a:rPr lang="ru-RU" sz="2500" b="1" kern="1200"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технологические </a:t>
          </a:r>
        </a:p>
      </dsp:txBody>
      <dsp:txXfrm>
        <a:off x="4529753" y="2169265"/>
        <a:ext cx="2745304" cy="164718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36E52-FFD0-4BBA-BAEC-BE09DC7494A7}">
      <dsp:nvSpPr>
        <dsp:cNvPr id="0" name=""/>
        <dsp:cNvSpPr/>
      </dsp:nvSpPr>
      <dsp:spPr>
        <a:xfrm>
          <a:off x="1207" y="1086754"/>
          <a:ext cx="1517533" cy="88061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ru-RU" sz="1100" kern="1200" dirty="0"/>
            <a:t>АНАЛИЗ ПОТРЕБНОСТИ В РЕЗЕРВЕ </a:t>
          </a:r>
        </a:p>
      </dsp:txBody>
      <dsp:txXfrm>
        <a:off x="1207" y="1086754"/>
        <a:ext cx="1517533" cy="587075"/>
      </dsp:txXfrm>
    </dsp:sp>
    <dsp:sp modelId="{1557A1F6-C909-4176-AFD6-6CA3A2EBDB5D}">
      <dsp:nvSpPr>
        <dsp:cNvPr id="0" name=""/>
        <dsp:cNvSpPr/>
      </dsp:nvSpPr>
      <dsp:spPr>
        <a:xfrm>
          <a:off x="312027" y="1673829"/>
          <a:ext cx="1517533" cy="3912750"/>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ru-RU" sz="1000" kern="1200" dirty="0"/>
            <a:t>Установить потребность организации в кадрах управления на ближайшую или длительную перспективу; фактическую численность подготовленного резерва; число высвобождающихся в результате изменения структуры управления руководящих работников</a:t>
          </a:r>
        </a:p>
      </dsp:txBody>
      <dsp:txXfrm>
        <a:off x="356474" y="1718276"/>
        <a:ext cx="1428639" cy="3823856"/>
      </dsp:txXfrm>
    </dsp:sp>
    <dsp:sp modelId="{F22D9445-5184-4421-804D-C178F26FFAEC}">
      <dsp:nvSpPr>
        <dsp:cNvPr id="0" name=""/>
        <dsp:cNvSpPr/>
      </dsp:nvSpPr>
      <dsp:spPr>
        <a:xfrm>
          <a:off x="1748793" y="1191381"/>
          <a:ext cx="487711" cy="37782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ru-RU" sz="800" kern="1200"/>
        </a:p>
      </dsp:txBody>
      <dsp:txXfrm>
        <a:off x="1748793" y="1266945"/>
        <a:ext cx="374365" cy="226693"/>
      </dsp:txXfrm>
    </dsp:sp>
    <dsp:sp modelId="{59C1131C-990C-405D-9CBF-FA8D65E07CDD}">
      <dsp:nvSpPr>
        <dsp:cNvPr id="0" name=""/>
        <dsp:cNvSpPr/>
      </dsp:nvSpPr>
      <dsp:spPr>
        <a:xfrm>
          <a:off x="2438951" y="1086754"/>
          <a:ext cx="1517533" cy="880612"/>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ru-RU" sz="1050" kern="1200" dirty="0"/>
            <a:t>ФОРМИРОВАНИЕ И СОСТАВЛЕНИЕ СПИСКА РЕЗЕРВА </a:t>
          </a:r>
        </a:p>
      </dsp:txBody>
      <dsp:txXfrm>
        <a:off x="2438951" y="1086754"/>
        <a:ext cx="1517533" cy="587075"/>
      </dsp:txXfrm>
    </dsp:sp>
    <dsp:sp modelId="{E55C2EFB-37B9-419E-A784-D69CCBAAF5F9}">
      <dsp:nvSpPr>
        <dsp:cNvPr id="0" name=""/>
        <dsp:cNvSpPr/>
      </dsp:nvSpPr>
      <dsp:spPr>
        <a:xfrm>
          <a:off x="2749771" y="1673829"/>
          <a:ext cx="1517533" cy="3912750"/>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ru-RU" sz="1000" kern="1200" dirty="0"/>
            <a:t>Формирование списка кандидатов в резерв и создание резерва на конкретные должности. В процессе формирования резерва следует определить, кого можно и необходимо включить в списки кандидатов в резерв; кто из включенных в списки должен пройти обучение; какую форму подготовки применить к каждому кандидату с учетом его индивидуальных особенностей и перспективы использования на руководящей должности.</a:t>
          </a:r>
        </a:p>
      </dsp:txBody>
      <dsp:txXfrm>
        <a:off x="2794218" y="1718276"/>
        <a:ext cx="1428639" cy="3823856"/>
      </dsp:txXfrm>
    </dsp:sp>
    <dsp:sp modelId="{F987B8B4-3FC3-4BC7-AB42-494668E3F811}">
      <dsp:nvSpPr>
        <dsp:cNvPr id="0" name=""/>
        <dsp:cNvSpPr/>
      </dsp:nvSpPr>
      <dsp:spPr>
        <a:xfrm>
          <a:off x="4186537" y="1191381"/>
          <a:ext cx="487711" cy="37782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ru-RU" sz="800" kern="1200"/>
        </a:p>
      </dsp:txBody>
      <dsp:txXfrm>
        <a:off x="4186537" y="1266945"/>
        <a:ext cx="374365" cy="226693"/>
      </dsp:txXfrm>
    </dsp:sp>
    <dsp:sp modelId="{3D8D208D-4957-4D65-A700-6E5467D2682E}">
      <dsp:nvSpPr>
        <dsp:cNvPr id="0" name=""/>
        <dsp:cNvSpPr/>
      </dsp:nvSpPr>
      <dsp:spPr>
        <a:xfrm>
          <a:off x="4876695" y="1086754"/>
          <a:ext cx="1517533" cy="880612"/>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ru-RU" sz="1050" kern="1200" dirty="0"/>
            <a:t>ПОДГОТОВКА</a:t>
          </a:r>
          <a:r>
            <a:rPr lang="ru-RU" sz="1100" kern="1200" dirty="0"/>
            <a:t> </a:t>
          </a:r>
          <a:r>
            <a:rPr lang="ru-RU" sz="1050" kern="1200" dirty="0"/>
            <a:t>КАНДИДАТОВ</a:t>
          </a:r>
          <a:r>
            <a:rPr lang="ru-RU" sz="1100" kern="1200" dirty="0"/>
            <a:t> </a:t>
          </a:r>
        </a:p>
      </dsp:txBody>
      <dsp:txXfrm>
        <a:off x="4876695" y="1086754"/>
        <a:ext cx="1517533" cy="587075"/>
      </dsp:txXfrm>
    </dsp:sp>
    <dsp:sp modelId="{FB59E7C2-1B54-4F0D-98E5-EAE8138961CB}">
      <dsp:nvSpPr>
        <dsp:cNvPr id="0" name=""/>
        <dsp:cNvSpPr/>
      </dsp:nvSpPr>
      <dsp:spPr>
        <a:xfrm>
          <a:off x="5187515" y="1673829"/>
          <a:ext cx="1517533" cy="3912750"/>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endParaRPr lang="ru-RU" sz="1000" kern="1200" dirty="0"/>
        </a:p>
        <a:p>
          <a:pPr marL="57150" lvl="1" indent="-57150" algn="l" defTabSz="444500">
            <a:lnSpc>
              <a:spcPct val="90000"/>
            </a:lnSpc>
            <a:spcBef>
              <a:spcPct val="0"/>
            </a:spcBef>
            <a:spcAft>
              <a:spcPct val="15000"/>
            </a:spcAft>
            <a:buChar char="•"/>
          </a:pPr>
          <a:r>
            <a:rPr lang="ru-RU" sz="1000" kern="1200"/>
            <a:t>Для профессиональной подготовки могут быть использованы следующие методы: индивидуальная подготовка под руководством вышестоящего руководителя; стажировка в должности на своем и другом предприятии; учеба в институте и на курсах в зависимости от планируемой должности.</a:t>
          </a:r>
        </a:p>
      </dsp:txBody>
      <dsp:txXfrm>
        <a:off x="5231962" y="1718276"/>
        <a:ext cx="1428639" cy="3823856"/>
      </dsp:txXfrm>
    </dsp:sp>
    <dsp:sp modelId="{D65B06E1-9B58-4349-8D06-C0E82FDD5CB8}">
      <dsp:nvSpPr>
        <dsp:cNvPr id="0" name=""/>
        <dsp:cNvSpPr/>
      </dsp:nvSpPr>
      <dsp:spPr>
        <a:xfrm>
          <a:off x="6624281" y="1191381"/>
          <a:ext cx="487711" cy="37782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ru-RU" sz="800" kern="1200"/>
        </a:p>
      </dsp:txBody>
      <dsp:txXfrm>
        <a:off x="6624281" y="1266945"/>
        <a:ext cx="374365" cy="226693"/>
      </dsp:txXfrm>
    </dsp:sp>
    <dsp:sp modelId="{52905BD7-AE7D-44C6-8A2B-194DF8F98633}">
      <dsp:nvSpPr>
        <dsp:cNvPr id="0" name=""/>
        <dsp:cNvSpPr/>
      </dsp:nvSpPr>
      <dsp:spPr>
        <a:xfrm>
          <a:off x="7314438" y="1086754"/>
          <a:ext cx="1517533" cy="880612"/>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ru-RU" sz="1050" kern="1200" dirty="0"/>
            <a:t>СОЦИАЛЬНО-ПСИХОЛОГИЧЕСКАЯ ПОДГОТОВКА</a:t>
          </a:r>
        </a:p>
      </dsp:txBody>
      <dsp:txXfrm>
        <a:off x="7314438" y="1086754"/>
        <a:ext cx="1517533" cy="587075"/>
      </dsp:txXfrm>
    </dsp:sp>
    <dsp:sp modelId="{CA21D896-4669-4C49-832D-AD18E2419226}">
      <dsp:nvSpPr>
        <dsp:cNvPr id="0" name=""/>
        <dsp:cNvSpPr/>
      </dsp:nvSpPr>
      <dsp:spPr>
        <a:xfrm>
          <a:off x="7625258" y="1673829"/>
          <a:ext cx="1517533" cy="3912750"/>
        </a:xfrm>
        <a:prstGeom prst="roundRect">
          <a:avLst>
            <a:gd name="adj" fmla="val 10000"/>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endParaRPr lang="ru-RU" sz="1000" kern="1200" dirty="0"/>
        </a:p>
        <a:p>
          <a:pPr marL="57150" lvl="1" indent="-57150" algn="l" defTabSz="444500">
            <a:lnSpc>
              <a:spcPct val="90000"/>
            </a:lnSpc>
            <a:spcBef>
              <a:spcPct val="0"/>
            </a:spcBef>
            <a:spcAft>
              <a:spcPct val="15000"/>
            </a:spcAft>
            <a:buChar char="•"/>
          </a:pPr>
          <a:r>
            <a:rPr lang="ru-RU" sz="1000" kern="1200"/>
            <a:t>Для облегчения процесса адаптации к новой должности необходимо включить кандидатов в новую для них систему управления организацией (на новом уровне), детально познакомить их с правилами и технологиями коммуникации и принятии решений, ввести в новом качестве в коллектив. Для многих большой проблемой становится изменение статуса - был коллегой, а стал начальником.</a:t>
          </a:r>
        </a:p>
      </dsp:txBody>
      <dsp:txXfrm>
        <a:off x="7669705" y="1718276"/>
        <a:ext cx="1428639" cy="38238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790A9-64CA-4CDF-9292-8978ACF47E71}">
      <dsp:nvSpPr>
        <dsp:cNvPr id="0" name=""/>
        <dsp:cNvSpPr/>
      </dsp:nvSpPr>
      <dsp:spPr>
        <a:xfrm>
          <a:off x="0" y="0"/>
          <a:ext cx="8964488" cy="1828800"/>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A5091F-61E2-4027-B002-8905DD5324A9}">
      <dsp:nvSpPr>
        <dsp:cNvPr id="0" name=""/>
        <dsp:cNvSpPr/>
      </dsp:nvSpPr>
      <dsp:spPr>
        <a:xfrm>
          <a:off x="255659" y="0"/>
          <a:ext cx="2630746" cy="331444"/>
        </a:xfrm>
        <a:prstGeom prst="roundRect">
          <a:avLst>
            <a:gd name="adj" fmla="val 1000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A7C3AA-0BC7-400C-9B5F-8EC28E384853}">
      <dsp:nvSpPr>
        <dsp:cNvPr id="0" name=""/>
        <dsp:cNvSpPr/>
      </dsp:nvSpPr>
      <dsp:spPr>
        <a:xfrm rot="10800000">
          <a:off x="273049" y="457203"/>
          <a:ext cx="2630746" cy="4063995"/>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ru-RU" sz="2000" kern="1200" dirty="0"/>
            <a:t>СТРАТЕГИЧЕСКИЕ, </a:t>
          </a:r>
          <a:r>
            <a:rPr lang="ru-RU" sz="1800" kern="1200" dirty="0"/>
            <a:t>которые касаются коренных проблем организации, принимаются в масштабах всей организации и ее внешнего окружения и рассчитаны на длительный период действия, решение перспективных задач;</a:t>
          </a:r>
        </a:p>
      </dsp:txBody>
      <dsp:txXfrm rot="10800000">
        <a:off x="353954" y="457203"/>
        <a:ext cx="2468936" cy="3983090"/>
      </dsp:txXfrm>
    </dsp:sp>
    <dsp:sp modelId="{30FB8284-A568-464B-A8C3-A75D715D3960}">
      <dsp:nvSpPr>
        <dsp:cNvPr id="0" name=""/>
        <dsp:cNvSpPr/>
      </dsp:nvSpPr>
      <dsp:spPr>
        <a:xfrm>
          <a:off x="3205095" y="0"/>
          <a:ext cx="2630746" cy="331444"/>
        </a:xfrm>
        <a:prstGeom prst="roundRect">
          <a:avLst>
            <a:gd name="adj" fmla="val 1000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DF06A5-37FA-4666-B072-777488518C5C}">
      <dsp:nvSpPr>
        <dsp:cNvPr id="0" name=""/>
        <dsp:cNvSpPr/>
      </dsp:nvSpPr>
      <dsp:spPr>
        <a:xfrm rot="10800000">
          <a:off x="3166870" y="457203"/>
          <a:ext cx="2630746" cy="4063995"/>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ru-RU" sz="2000" kern="1200" dirty="0"/>
            <a:t>ТАКТИЧЕСКИЕ, </a:t>
          </a:r>
          <a:r>
            <a:rPr lang="ru-RU" sz="1800" kern="1200" dirty="0"/>
            <a:t>которые обеспечивают выполнение стратегических решений и по времени не превышают одного года;</a:t>
          </a:r>
        </a:p>
      </dsp:txBody>
      <dsp:txXfrm rot="10800000">
        <a:off x="3247775" y="457203"/>
        <a:ext cx="2468936" cy="3983090"/>
      </dsp:txXfrm>
    </dsp:sp>
    <dsp:sp modelId="{18E5C82B-B3D6-434E-977A-2DD743E2DEFC}">
      <dsp:nvSpPr>
        <dsp:cNvPr id="0" name=""/>
        <dsp:cNvSpPr/>
      </dsp:nvSpPr>
      <dsp:spPr>
        <a:xfrm>
          <a:off x="6082606" y="0"/>
          <a:ext cx="2630746" cy="331444"/>
        </a:xfrm>
        <a:prstGeom prst="roundRect">
          <a:avLst>
            <a:gd name="adj" fmla="val 1000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1240E8-4D9F-4477-9346-9982272FA366}">
      <dsp:nvSpPr>
        <dsp:cNvPr id="0" name=""/>
        <dsp:cNvSpPr/>
      </dsp:nvSpPr>
      <dsp:spPr>
        <a:xfrm rot="10800000">
          <a:off x="6060692" y="457203"/>
          <a:ext cx="2630746" cy="4063995"/>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ru-RU" sz="2000" kern="1200" dirty="0"/>
            <a:t>ОПЕРАТИВНЫЕ, </a:t>
          </a:r>
          <a:r>
            <a:rPr lang="ru-RU" sz="1800" kern="1200" dirty="0"/>
            <a:t>связанные с достижением текущих целей и по времени рассчитанные на период, не превышающий месяца или квартала.</a:t>
          </a:r>
        </a:p>
      </dsp:txBody>
      <dsp:txXfrm rot="10800000">
        <a:off x="6141597" y="457203"/>
        <a:ext cx="2468936" cy="39830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A6716-FB4D-45A3-B2C9-FCADA18236E5}">
      <dsp:nvSpPr>
        <dsp:cNvPr id="0" name=""/>
        <dsp:cNvSpPr/>
      </dsp:nvSpPr>
      <dsp:spPr>
        <a:xfrm>
          <a:off x="13" y="216021"/>
          <a:ext cx="2902148" cy="2272710"/>
        </a:xfrm>
        <a:prstGeom prst="roundRect">
          <a:avLst>
            <a:gd name="adj" fmla="val 10000"/>
          </a:avLst>
        </a:prstGeom>
        <a:solidFill>
          <a:srgbClr val="FAE1D2"/>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ru-RU" sz="2000" kern="1200" dirty="0"/>
        </a:p>
        <a:p>
          <a:pPr marL="0" lvl="0" indent="0" algn="ctr" defTabSz="889000">
            <a:lnSpc>
              <a:spcPct val="90000"/>
            </a:lnSpc>
            <a:spcBef>
              <a:spcPct val="0"/>
            </a:spcBef>
            <a:spcAft>
              <a:spcPct val="35000"/>
            </a:spcAft>
            <a:buNone/>
          </a:pPr>
          <a:endParaRPr lang="ru-RU" sz="2000" kern="1200" dirty="0"/>
        </a:p>
        <a:p>
          <a:pPr marL="0" lvl="0" indent="0" algn="ctr" defTabSz="889000">
            <a:lnSpc>
              <a:spcPct val="90000"/>
            </a:lnSpc>
            <a:spcBef>
              <a:spcPct val="0"/>
            </a:spcBef>
            <a:spcAft>
              <a:spcPct val="35000"/>
            </a:spcAft>
            <a:buNone/>
          </a:pPr>
          <a:endParaRPr lang="ru-RU" sz="2000" kern="1200" dirty="0"/>
        </a:p>
        <a:p>
          <a:pPr marL="0" lvl="0" indent="0" algn="ctr" defTabSz="889000">
            <a:lnSpc>
              <a:spcPct val="90000"/>
            </a:lnSpc>
            <a:spcBef>
              <a:spcPct val="0"/>
            </a:spcBef>
            <a:spcAft>
              <a:spcPct val="35000"/>
            </a:spcAft>
            <a:buNone/>
          </a:pPr>
          <a:r>
            <a:rPr lang="ru-RU" sz="2000" kern="1200" dirty="0"/>
            <a:t>ИНДИВИДУАЛЬНЫЕ, </a:t>
          </a:r>
        </a:p>
        <a:p>
          <a:pPr marL="0" lvl="0" indent="0" algn="ctr" defTabSz="889000">
            <a:lnSpc>
              <a:spcPct val="90000"/>
            </a:lnSpc>
            <a:spcBef>
              <a:spcPct val="0"/>
            </a:spcBef>
            <a:spcAft>
              <a:spcPct val="35000"/>
            </a:spcAft>
            <a:buNone/>
          </a:pPr>
          <a:r>
            <a:rPr lang="ru-RU" sz="2000" kern="1200" dirty="0"/>
            <a:t>принимаемые руководителем единолично;</a:t>
          </a:r>
        </a:p>
      </dsp:txBody>
      <dsp:txXfrm>
        <a:off x="13" y="216021"/>
        <a:ext cx="2902148" cy="681813"/>
      </dsp:txXfrm>
    </dsp:sp>
    <dsp:sp modelId="{4E5C6154-9732-4708-8AB9-21C894B75123}">
      <dsp:nvSpPr>
        <dsp:cNvPr id="0" name=""/>
        <dsp:cNvSpPr/>
      </dsp:nvSpPr>
      <dsp:spPr>
        <a:xfrm>
          <a:off x="3120925" y="823630"/>
          <a:ext cx="2902148" cy="2416738"/>
        </a:xfrm>
        <a:prstGeom prst="roundRect">
          <a:avLst>
            <a:gd name="adj" fmla="val 10000"/>
          </a:avLst>
        </a:prstGeom>
        <a:solidFill>
          <a:srgbClr val="FAE1D2"/>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ru-RU" sz="2000" kern="1200" dirty="0"/>
        </a:p>
        <a:p>
          <a:pPr marL="0" lvl="0" indent="0" algn="ctr" defTabSz="889000">
            <a:lnSpc>
              <a:spcPct val="90000"/>
            </a:lnSpc>
            <a:spcBef>
              <a:spcPct val="0"/>
            </a:spcBef>
            <a:spcAft>
              <a:spcPct val="35000"/>
            </a:spcAft>
            <a:buNone/>
          </a:pPr>
          <a:endParaRPr lang="ru-RU" sz="2000" kern="1200" dirty="0"/>
        </a:p>
        <a:p>
          <a:pPr marL="0" lvl="0" indent="0" algn="ctr" defTabSz="889000">
            <a:lnSpc>
              <a:spcPct val="90000"/>
            </a:lnSpc>
            <a:spcBef>
              <a:spcPct val="0"/>
            </a:spcBef>
            <a:spcAft>
              <a:spcPct val="35000"/>
            </a:spcAft>
            <a:buNone/>
          </a:pPr>
          <a:endParaRPr lang="ru-RU" sz="2000" kern="1200" dirty="0"/>
        </a:p>
        <a:p>
          <a:pPr marL="0" lvl="0" indent="0" algn="ctr" defTabSz="889000">
            <a:lnSpc>
              <a:spcPct val="90000"/>
            </a:lnSpc>
            <a:spcBef>
              <a:spcPct val="0"/>
            </a:spcBef>
            <a:spcAft>
              <a:spcPct val="35000"/>
            </a:spcAft>
            <a:buNone/>
          </a:pPr>
          <a:endParaRPr lang="ru-RU" sz="2000" kern="1200" dirty="0"/>
        </a:p>
        <a:p>
          <a:pPr marL="0" lvl="0" indent="0" algn="ctr" defTabSz="889000">
            <a:lnSpc>
              <a:spcPct val="90000"/>
            </a:lnSpc>
            <a:spcBef>
              <a:spcPct val="0"/>
            </a:spcBef>
            <a:spcAft>
              <a:spcPct val="35000"/>
            </a:spcAft>
            <a:buNone/>
          </a:pPr>
          <a:r>
            <a:rPr lang="ru-RU" sz="2000" kern="1200" dirty="0"/>
            <a:t>КОЛЛЕГИАЛЬНЫЕ, </a:t>
          </a:r>
        </a:p>
        <a:p>
          <a:pPr marL="0" lvl="0" indent="0" algn="ctr" defTabSz="889000">
            <a:lnSpc>
              <a:spcPct val="90000"/>
            </a:lnSpc>
            <a:spcBef>
              <a:spcPct val="0"/>
            </a:spcBef>
            <a:spcAft>
              <a:spcPct val="35000"/>
            </a:spcAft>
            <a:buNone/>
          </a:pPr>
          <a:r>
            <a:rPr lang="ru-RU" sz="2000" kern="1200" dirty="0"/>
            <a:t>принимаемые коллективным органом управления (например, советом директоров);</a:t>
          </a:r>
        </a:p>
      </dsp:txBody>
      <dsp:txXfrm>
        <a:off x="3120925" y="823630"/>
        <a:ext cx="2902148" cy="725021"/>
      </dsp:txXfrm>
    </dsp:sp>
    <dsp:sp modelId="{1EED719B-E37F-44B4-A590-C58E3E7E8C92}">
      <dsp:nvSpPr>
        <dsp:cNvPr id="0" name=""/>
        <dsp:cNvSpPr/>
      </dsp:nvSpPr>
      <dsp:spPr>
        <a:xfrm>
          <a:off x="6241851" y="288035"/>
          <a:ext cx="2902148" cy="2416738"/>
        </a:xfrm>
        <a:prstGeom prst="roundRect">
          <a:avLst>
            <a:gd name="adj" fmla="val 10000"/>
          </a:avLst>
        </a:prstGeom>
        <a:solidFill>
          <a:srgbClr val="FAE1D2"/>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ru-RU" sz="2000" kern="1200" dirty="0"/>
        </a:p>
        <a:p>
          <a:pPr marL="0" lvl="0" indent="0" algn="ctr" defTabSz="889000">
            <a:lnSpc>
              <a:spcPct val="90000"/>
            </a:lnSpc>
            <a:spcBef>
              <a:spcPct val="0"/>
            </a:spcBef>
            <a:spcAft>
              <a:spcPct val="35000"/>
            </a:spcAft>
            <a:buNone/>
          </a:pPr>
          <a:endParaRPr lang="ru-RU" sz="2000" kern="1200" dirty="0"/>
        </a:p>
        <a:p>
          <a:pPr marL="0" lvl="0" indent="0" algn="ctr" defTabSz="889000">
            <a:lnSpc>
              <a:spcPct val="90000"/>
            </a:lnSpc>
            <a:spcBef>
              <a:spcPct val="0"/>
            </a:spcBef>
            <a:spcAft>
              <a:spcPct val="35000"/>
            </a:spcAft>
            <a:buNone/>
          </a:pPr>
          <a:endParaRPr lang="ru-RU" sz="2000" kern="1200" dirty="0"/>
        </a:p>
        <a:p>
          <a:pPr marL="0" lvl="0" indent="0" algn="ctr" defTabSz="889000">
            <a:lnSpc>
              <a:spcPct val="90000"/>
            </a:lnSpc>
            <a:spcBef>
              <a:spcPct val="0"/>
            </a:spcBef>
            <a:spcAft>
              <a:spcPct val="35000"/>
            </a:spcAft>
            <a:buNone/>
          </a:pPr>
          <a:r>
            <a:rPr lang="ru-RU" sz="2000" kern="1200" dirty="0"/>
            <a:t>КОЛЛЕКТИВНЫЕ, </a:t>
          </a:r>
        </a:p>
        <a:p>
          <a:pPr marL="0" lvl="0" indent="0" algn="ctr" defTabSz="889000">
            <a:lnSpc>
              <a:spcPct val="90000"/>
            </a:lnSpc>
            <a:spcBef>
              <a:spcPct val="0"/>
            </a:spcBef>
            <a:spcAft>
              <a:spcPct val="35000"/>
            </a:spcAft>
            <a:buNone/>
          </a:pPr>
          <a:r>
            <a:rPr lang="ru-RU" sz="2000" kern="1200" dirty="0"/>
            <a:t>принимаемые всем коллективом организации.</a:t>
          </a:r>
        </a:p>
      </dsp:txBody>
      <dsp:txXfrm>
        <a:off x="6241851" y="288035"/>
        <a:ext cx="2902148" cy="7250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D3C3E-7D0F-4578-81EB-8848E5B0731F}">
      <dsp:nvSpPr>
        <dsp:cNvPr id="0" name=""/>
        <dsp:cNvSpPr/>
      </dsp:nvSpPr>
      <dsp:spPr>
        <a:xfrm rot="16200000">
          <a:off x="-1197277" y="2138761"/>
          <a:ext cx="3169919" cy="66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88484" bIns="0" numCol="1" spcCol="1270" anchor="t" anchorCtr="0">
          <a:noAutofit/>
        </a:bodyPr>
        <a:lstStyle/>
        <a:p>
          <a:pPr marL="0" lvl="0" indent="0" algn="r" defTabSz="2089150">
            <a:lnSpc>
              <a:spcPct val="90000"/>
            </a:lnSpc>
            <a:spcBef>
              <a:spcPct val="0"/>
            </a:spcBef>
            <a:spcAft>
              <a:spcPct val="35000"/>
            </a:spcAft>
            <a:buNone/>
          </a:pPr>
          <a:endParaRPr lang="ru-RU" sz="4700" kern="1200" dirty="0"/>
        </a:p>
      </dsp:txBody>
      <dsp:txXfrm>
        <a:off x="-1197277" y="2138761"/>
        <a:ext cx="3169919" cy="667257"/>
      </dsp:txXfrm>
    </dsp:sp>
    <dsp:sp modelId="{82C07BD5-DE18-41BD-A602-E4B8A4303D72}">
      <dsp:nvSpPr>
        <dsp:cNvPr id="0" name=""/>
        <dsp:cNvSpPr/>
      </dsp:nvSpPr>
      <dsp:spPr>
        <a:xfrm>
          <a:off x="721311" y="887430"/>
          <a:ext cx="3323651" cy="3169919"/>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0688" tIns="588484" rIns="170688" bIns="170688" numCol="1" spcCol="1270" anchor="t" anchorCtr="0">
          <a:noAutofit/>
        </a:bodyPr>
        <a:lstStyle/>
        <a:p>
          <a:pPr marL="171450" lvl="1" indent="-171450" algn="l" defTabSz="844550">
            <a:lnSpc>
              <a:spcPct val="90000"/>
            </a:lnSpc>
            <a:spcBef>
              <a:spcPct val="0"/>
            </a:spcBef>
            <a:spcAft>
              <a:spcPct val="15000"/>
            </a:spcAft>
            <a:buChar char="•"/>
          </a:pPr>
          <a:r>
            <a:rPr lang="ru-RU" sz="1900" kern="1200" dirty="0"/>
            <a:t>решения, принимаются в условиях определенности, когда информация о проблемной ситуации, целях, ограничениях и последствиях реализации решения является полной и достоверной;</a:t>
          </a:r>
        </a:p>
      </dsp:txBody>
      <dsp:txXfrm>
        <a:off x="721311" y="887430"/>
        <a:ext cx="3323651" cy="3169919"/>
      </dsp:txXfrm>
    </dsp:sp>
    <dsp:sp modelId="{5090DD5A-6EFA-4874-A6F8-7EE41028FB0A}">
      <dsp:nvSpPr>
        <dsp:cNvPr id="0" name=""/>
        <dsp:cNvSpPr/>
      </dsp:nvSpPr>
      <dsp:spPr>
        <a:xfrm>
          <a:off x="54053" y="6649"/>
          <a:ext cx="1334515" cy="1334515"/>
        </a:xfrm>
        <a:prstGeom prst="rect">
          <a:avLst/>
        </a:prstGeom>
        <a:solidFill>
          <a:schemeClr val="accent1">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95C3942-F63C-4F72-A653-D86498E7D8EE}">
      <dsp:nvSpPr>
        <dsp:cNvPr id="0" name=""/>
        <dsp:cNvSpPr/>
      </dsp:nvSpPr>
      <dsp:spPr>
        <a:xfrm rot="16200000">
          <a:off x="3668194" y="2138761"/>
          <a:ext cx="3169919" cy="66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88484" bIns="0" numCol="1" spcCol="1270" anchor="t" anchorCtr="0">
          <a:noAutofit/>
        </a:bodyPr>
        <a:lstStyle/>
        <a:p>
          <a:pPr marL="0" lvl="0" indent="0" algn="r" defTabSz="2089150">
            <a:lnSpc>
              <a:spcPct val="90000"/>
            </a:lnSpc>
            <a:spcBef>
              <a:spcPct val="0"/>
            </a:spcBef>
            <a:spcAft>
              <a:spcPct val="35000"/>
            </a:spcAft>
            <a:buNone/>
          </a:pPr>
          <a:endParaRPr lang="ru-RU" sz="4700" kern="1200" dirty="0"/>
        </a:p>
      </dsp:txBody>
      <dsp:txXfrm>
        <a:off x="3668194" y="2138761"/>
        <a:ext cx="3169919" cy="667257"/>
      </dsp:txXfrm>
    </dsp:sp>
    <dsp:sp modelId="{CCF4578E-38EB-4978-BA54-3B5680B95BCB}">
      <dsp:nvSpPr>
        <dsp:cNvPr id="0" name=""/>
        <dsp:cNvSpPr/>
      </dsp:nvSpPr>
      <dsp:spPr>
        <a:xfrm>
          <a:off x="5586783" y="887430"/>
          <a:ext cx="3323651" cy="3169919"/>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0688" tIns="588484" rIns="170688" bIns="170688" numCol="1" spcCol="1270" anchor="t" anchorCtr="0">
          <a:noAutofit/>
        </a:bodyPr>
        <a:lstStyle/>
        <a:p>
          <a:pPr marL="171450" lvl="1" indent="-171450" algn="l" defTabSz="844550">
            <a:lnSpc>
              <a:spcPct val="90000"/>
            </a:lnSpc>
            <a:spcBef>
              <a:spcPct val="0"/>
            </a:spcBef>
            <a:spcAft>
              <a:spcPct val="15000"/>
            </a:spcAft>
            <a:buChar char="•"/>
          </a:pPr>
          <a:r>
            <a:rPr lang="ru-RU" sz="1900" kern="1200" dirty="0"/>
            <a:t>решения, принимаются в условиях неопределенности, когда информация недостоверна, противоречива или ее количество недостаточно.</a:t>
          </a:r>
        </a:p>
      </dsp:txBody>
      <dsp:txXfrm>
        <a:off x="5586783" y="887430"/>
        <a:ext cx="3323651" cy="3169919"/>
      </dsp:txXfrm>
    </dsp:sp>
    <dsp:sp modelId="{CD144042-CBBD-4776-8057-F6E40C079D8A}">
      <dsp:nvSpPr>
        <dsp:cNvPr id="0" name=""/>
        <dsp:cNvSpPr/>
      </dsp:nvSpPr>
      <dsp:spPr>
        <a:xfrm>
          <a:off x="4919525" y="6649"/>
          <a:ext cx="1334515" cy="1334515"/>
        </a:xfrm>
        <a:prstGeom prst="rect">
          <a:avLst/>
        </a:prstGeom>
        <a:solidFill>
          <a:schemeClr val="accent1">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64B58-EF04-4545-AE1C-906D78BCF007}">
      <dsp:nvSpPr>
        <dsp:cNvPr id="0" name=""/>
        <dsp:cNvSpPr/>
      </dsp:nvSpPr>
      <dsp:spPr>
        <a:xfrm rot="16200000">
          <a:off x="-1623742" y="2235167"/>
          <a:ext cx="3795901" cy="43472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383401" bIns="0" numCol="1" spcCol="1270" anchor="t" anchorCtr="0">
          <a:noAutofit/>
        </a:bodyPr>
        <a:lstStyle/>
        <a:p>
          <a:pPr marL="0" lvl="0" indent="0" algn="r" defTabSz="1377950">
            <a:lnSpc>
              <a:spcPct val="90000"/>
            </a:lnSpc>
            <a:spcBef>
              <a:spcPct val="0"/>
            </a:spcBef>
            <a:spcAft>
              <a:spcPct val="35000"/>
            </a:spcAft>
            <a:buNone/>
          </a:pPr>
          <a:endParaRPr lang="ru-RU" sz="3100" kern="1200"/>
        </a:p>
      </dsp:txBody>
      <dsp:txXfrm>
        <a:off x="-1623742" y="2235167"/>
        <a:ext cx="3795901" cy="434722"/>
      </dsp:txXfrm>
    </dsp:sp>
    <dsp:sp modelId="{42487CE1-5737-46F2-8F2F-BA47E3FD3F7C}">
      <dsp:nvSpPr>
        <dsp:cNvPr id="0" name=""/>
        <dsp:cNvSpPr/>
      </dsp:nvSpPr>
      <dsp:spPr>
        <a:xfrm>
          <a:off x="491569" y="19260"/>
          <a:ext cx="2165377" cy="4866536"/>
        </a:xfrm>
        <a:prstGeom prst="rect">
          <a:avLst/>
        </a:prstGeom>
        <a:solidFill>
          <a:schemeClr val="accen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383401" rIns="128016" bIns="128016" numCol="1" spcCol="1270" anchor="t" anchorCtr="0">
          <a:noAutofit/>
        </a:bodyPr>
        <a:lstStyle/>
        <a:p>
          <a:pPr marL="171450" lvl="1" indent="-171450" algn="l" defTabSz="800100">
            <a:lnSpc>
              <a:spcPct val="90000"/>
            </a:lnSpc>
            <a:spcBef>
              <a:spcPct val="0"/>
            </a:spcBef>
            <a:spcAft>
              <a:spcPct val="15000"/>
            </a:spcAft>
            <a:buChar char="•"/>
          </a:pPr>
          <a:endParaRPr lang="ru-RU" sz="1800" kern="1200" dirty="0"/>
        </a:p>
        <a:p>
          <a:pPr marL="171450" lvl="1" indent="-171450" algn="l" defTabSz="800100">
            <a:lnSpc>
              <a:spcPct val="90000"/>
            </a:lnSpc>
            <a:spcBef>
              <a:spcPct val="0"/>
            </a:spcBef>
            <a:spcAft>
              <a:spcPct val="15000"/>
            </a:spcAft>
            <a:buChar char="•"/>
          </a:pPr>
          <a:endParaRPr lang="ru-RU" sz="1800" kern="1200" dirty="0"/>
        </a:p>
        <a:p>
          <a:pPr marL="171450" lvl="1" indent="-171450" algn="l" defTabSz="800100">
            <a:lnSpc>
              <a:spcPct val="90000"/>
            </a:lnSpc>
            <a:spcBef>
              <a:spcPct val="0"/>
            </a:spcBef>
            <a:spcAft>
              <a:spcPct val="15000"/>
            </a:spcAft>
            <a:buChar char="•"/>
          </a:pPr>
          <a:r>
            <a:rPr lang="ru-RU" sz="1800" kern="1200" dirty="0"/>
            <a:t>рутинные, принимаемые руководителем автоматически почти ежедневно;</a:t>
          </a:r>
        </a:p>
      </dsp:txBody>
      <dsp:txXfrm>
        <a:off x="491569" y="19260"/>
        <a:ext cx="2165377" cy="4866536"/>
      </dsp:txXfrm>
    </dsp:sp>
    <dsp:sp modelId="{F0EBBBBC-53DB-44C6-A6AF-D2D5C66ABB3D}">
      <dsp:nvSpPr>
        <dsp:cNvPr id="0" name=""/>
        <dsp:cNvSpPr/>
      </dsp:nvSpPr>
      <dsp:spPr>
        <a:xfrm>
          <a:off x="56847" y="-19255"/>
          <a:ext cx="869444" cy="869444"/>
        </a:xfrm>
        <a:prstGeom prst="rect">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AEA0AA3-950E-4F82-B5EE-FD789AA4B713}">
      <dsp:nvSpPr>
        <dsp:cNvPr id="0" name=""/>
        <dsp:cNvSpPr/>
      </dsp:nvSpPr>
      <dsp:spPr>
        <a:xfrm rot="16200000">
          <a:off x="1537608" y="2235167"/>
          <a:ext cx="3795901" cy="43472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383401" bIns="0" numCol="1" spcCol="1270" anchor="t" anchorCtr="0">
          <a:noAutofit/>
        </a:bodyPr>
        <a:lstStyle/>
        <a:p>
          <a:pPr marL="0" lvl="0" indent="0" algn="r" defTabSz="1377950">
            <a:lnSpc>
              <a:spcPct val="90000"/>
            </a:lnSpc>
            <a:spcBef>
              <a:spcPct val="0"/>
            </a:spcBef>
            <a:spcAft>
              <a:spcPct val="35000"/>
            </a:spcAft>
            <a:buNone/>
          </a:pPr>
          <a:endParaRPr lang="ru-RU" sz="3100" kern="1200"/>
        </a:p>
      </dsp:txBody>
      <dsp:txXfrm>
        <a:off x="1537608" y="2235167"/>
        <a:ext cx="3795901" cy="434722"/>
      </dsp:txXfrm>
    </dsp:sp>
    <dsp:sp modelId="{C53613B6-71E1-40EF-980E-1DF88D64B6AF}">
      <dsp:nvSpPr>
        <dsp:cNvPr id="0" name=""/>
        <dsp:cNvSpPr/>
      </dsp:nvSpPr>
      <dsp:spPr>
        <a:xfrm>
          <a:off x="3652920" y="19260"/>
          <a:ext cx="2165377" cy="4866536"/>
        </a:xfrm>
        <a:prstGeom prst="rect">
          <a:avLst/>
        </a:prstGeom>
        <a:solidFill>
          <a:schemeClr val="accen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383401" rIns="128016" bIns="128016" numCol="1" spcCol="1270" anchor="t" anchorCtr="0">
          <a:noAutofit/>
        </a:bodyPr>
        <a:lstStyle/>
        <a:p>
          <a:pPr marL="171450" lvl="1" indent="-171450" algn="l" defTabSz="800100">
            <a:lnSpc>
              <a:spcPct val="90000"/>
            </a:lnSpc>
            <a:spcBef>
              <a:spcPct val="0"/>
            </a:spcBef>
            <a:spcAft>
              <a:spcPct val="15000"/>
            </a:spcAft>
            <a:buChar char="•"/>
          </a:pPr>
          <a:endParaRPr lang="ru-RU" sz="1800" kern="1200" dirty="0"/>
        </a:p>
        <a:p>
          <a:pPr marL="171450" lvl="1" indent="-171450" algn="l" defTabSz="800100">
            <a:lnSpc>
              <a:spcPct val="90000"/>
            </a:lnSpc>
            <a:spcBef>
              <a:spcPct val="0"/>
            </a:spcBef>
            <a:spcAft>
              <a:spcPct val="15000"/>
            </a:spcAft>
            <a:buChar char="•"/>
          </a:pPr>
          <a:endParaRPr lang="ru-RU" sz="1800" kern="1200" dirty="0"/>
        </a:p>
        <a:p>
          <a:pPr marL="171450" lvl="1" indent="-171450" algn="l" defTabSz="800100">
            <a:lnSpc>
              <a:spcPct val="90000"/>
            </a:lnSpc>
            <a:spcBef>
              <a:spcPct val="0"/>
            </a:spcBef>
            <a:spcAft>
              <a:spcPct val="15000"/>
            </a:spcAft>
            <a:buChar char="•"/>
          </a:pPr>
          <a:r>
            <a:rPr lang="ru-RU" sz="1800" kern="1200" dirty="0"/>
            <a:t>периодические, которые принимаются с определенной чистотой;</a:t>
          </a:r>
        </a:p>
      </dsp:txBody>
      <dsp:txXfrm>
        <a:off x="3652920" y="19260"/>
        <a:ext cx="2165377" cy="4866536"/>
      </dsp:txXfrm>
    </dsp:sp>
    <dsp:sp modelId="{3B18E884-345E-4E91-822E-B46D82B035BF}">
      <dsp:nvSpPr>
        <dsp:cNvPr id="0" name=""/>
        <dsp:cNvSpPr/>
      </dsp:nvSpPr>
      <dsp:spPr>
        <a:xfrm>
          <a:off x="3218198" y="-19255"/>
          <a:ext cx="869444" cy="869444"/>
        </a:xfrm>
        <a:prstGeom prst="rect">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985C3DD-4251-4E74-A477-765AFD3A6789}">
      <dsp:nvSpPr>
        <dsp:cNvPr id="0" name=""/>
        <dsp:cNvSpPr/>
      </dsp:nvSpPr>
      <dsp:spPr>
        <a:xfrm rot="16200000">
          <a:off x="4698959" y="2235167"/>
          <a:ext cx="3795901" cy="43472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383401" bIns="0" numCol="1" spcCol="1270" anchor="t" anchorCtr="0">
          <a:noAutofit/>
        </a:bodyPr>
        <a:lstStyle/>
        <a:p>
          <a:pPr marL="0" lvl="0" indent="0" algn="r" defTabSz="1377950">
            <a:lnSpc>
              <a:spcPct val="90000"/>
            </a:lnSpc>
            <a:spcBef>
              <a:spcPct val="0"/>
            </a:spcBef>
            <a:spcAft>
              <a:spcPct val="35000"/>
            </a:spcAft>
            <a:buNone/>
          </a:pPr>
          <a:endParaRPr lang="ru-RU" sz="3100" kern="1200"/>
        </a:p>
      </dsp:txBody>
      <dsp:txXfrm>
        <a:off x="4698959" y="2235167"/>
        <a:ext cx="3795901" cy="434722"/>
      </dsp:txXfrm>
    </dsp:sp>
    <dsp:sp modelId="{0EA0352C-DF20-4543-A397-87474EB85256}">
      <dsp:nvSpPr>
        <dsp:cNvPr id="0" name=""/>
        <dsp:cNvSpPr/>
      </dsp:nvSpPr>
      <dsp:spPr>
        <a:xfrm>
          <a:off x="6814271" y="19260"/>
          <a:ext cx="2165377" cy="4866536"/>
        </a:xfrm>
        <a:prstGeom prst="rect">
          <a:avLst/>
        </a:prstGeom>
        <a:solidFill>
          <a:schemeClr val="accen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383401" rIns="128016" bIns="128016" numCol="1" spcCol="1270" anchor="t" anchorCtr="0">
          <a:noAutofit/>
        </a:bodyPr>
        <a:lstStyle/>
        <a:p>
          <a:pPr marL="171450" lvl="1" indent="-171450" algn="l" defTabSz="800100">
            <a:lnSpc>
              <a:spcPct val="90000"/>
            </a:lnSpc>
            <a:spcBef>
              <a:spcPct val="0"/>
            </a:spcBef>
            <a:spcAft>
              <a:spcPct val="15000"/>
            </a:spcAft>
            <a:buChar char="•"/>
          </a:pPr>
          <a:endParaRPr lang="ru-RU" sz="1800" kern="1200" dirty="0"/>
        </a:p>
        <a:p>
          <a:pPr marL="171450" lvl="1" indent="-171450" algn="l" defTabSz="800100">
            <a:lnSpc>
              <a:spcPct val="90000"/>
            </a:lnSpc>
            <a:spcBef>
              <a:spcPct val="0"/>
            </a:spcBef>
            <a:spcAft>
              <a:spcPct val="15000"/>
            </a:spcAft>
            <a:buChar char="•"/>
          </a:pPr>
          <a:endParaRPr lang="ru-RU" sz="1800" kern="1200" dirty="0"/>
        </a:p>
        <a:p>
          <a:pPr marL="171450" lvl="1" indent="-171450" algn="l" defTabSz="800100">
            <a:lnSpc>
              <a:spcPct val="90000"/>
            </a:lnSpc>
            <a:spcBef>
              <a:spcPct val="0"/>
            </a:spcBef>
            <a:spcAft>
              <a:spcPct val="15000"/>
            </a:spcAft>
            <a:buChar char="•"/>
          </a:pPr>
          <a:r>
            <a:rPr lang="ru-RU" sz="1800" kern="1200" dirty="0"/>
            <a:t>уникальные, принимаемые руководителем впервые в его практике (уникальность решения субъективна, так как ситуация для одного руководителя являющаяся уникальной, для другого может быть рутинной).</a:t>
          </a:r>
        </a:p>
      </dsp:txBody>
      <dsp:txXfrm>
        <a:off x="6814271" y="19260"/>
        <a:ext cx="2165377" cy="4866536"/>
      </dsp:txXfrm>
    </dsp:sp>
    <dsp:sp modelId="{F5685D59-EDF2-4385-9172-52F6A3E95041}">
      <dsp:nvSpPr>
        <dsp:cNvPr id="0" name=""/>
        <dsp:cNvSpPr/>
      </dsp:nvSpPr>
      <dsp:spPr>
        <a:xfrm>
          <a:off x="6379549" y="-19255"/>
          <a:ext cx="869444" cy="869444"/>
        </a:xfrm>
        <a:prstGeom prst="rect">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EC6EF-1121-4A2C-BA42-EF68EDAF310C}">
      <dsp:nvSpPr>
        <dsp:cNvPr id="0" name=""/>
        <dsp:cNvSpPr/>
      </dsp:nvSpPr>
      <dsp:spPr>
        <a:xfrm rot="16200000">
          <a:off x="-550688" y="555210"/>
          <a:ext cx="5461000" cy="4350578"/>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ru-RU" sz="2000" b="1" kern="1200" dirty="0"/>
            <a:t>ЗАПРОГРАММИРОВАННЫЕ,</a:t>
          </a:r>
          <a:r>
            <a:rPr lang="ru-RU" sz="2000" kern="1200" dirty="0"/>
            <a:t> когда решение - это реализация определенной последовательности известных руководителю шагов, представляющих собой логические или математические операции;</a:t>
          </a:r>
        </a:p>
      </dsp:txBody>
      <dsp:txXfrm rot="5400000">
        <a:off x="4523" y="1092199"/>
        <a:ext cx="4350578" cy="3276600"/>
      </dsp:txXfrm>
    </dsp:sp>
    <dsp:sp modelId="{A6281D22-0051-4DB0-9CBD-4AED391CD533}">
      <dsp:nvSpPr>
        <dsp:cNvPr id="0" name=""/>
        <dsp:cNvSpPr/>
      </dsp:nvSpPr>
      <dsp:spPr>
        <a:xfrm rot="16200000">
          <a:off x="4126184" y="555210"/>
          <a:ext cx="5461000" cy="4350578"/>
        </a:xfrm>
        <a:prstGeom prst="flowChartManualOperati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l" defTabSz="800100">
            <a:lnSpc>
              <a:spcPct val="90000"/>
            </a:lnSpc>
            <a:spcBef>
              <a:spcPct val="0"/>
            </a:spcBef>
            <a:spcAft>
              <a:spcPts val="0"/>
            </a:spcAft>
            <a:buNone/>
          </a:pPr>
          <a:endParaRPr lang="ru-RU" sz="1800" b="1" kern="1200" dirty="0"/>
        </a:p>
        <a:p>
          <a:pPr marL="0" lvl="0" indent="0" algn="l" defTabSz="800100">
            <a:lnSpc>
              <a:spcPct val="90000"/>
            </a:lnSpc>
            <a:spcBef>
              <a:spcPct val="0"/>
            </a:spcBef>
            <a:spcAft>
              <a:spcPts val="0"/>
            </a:spcAft>
            <a:buNone/>
          </a:pPr>
          <a:endParaRPr lang="ru-RU" sz="1800" b="1" kern="1200" dirty="0"/>
        </a:p>
        <a:p>
          <a:pPr marL="0" lvl="0" indent="0" algn="l" defTabSz="800100">
            <a:lnSpc>
              <a:spcPct val="90000"/>
            </a:lnSpc>
            <a:spcBef>
              <a:spcPct val="0"/>
            </a:spcBef>
            <a:spcAft>
              <a:spcPts val="0"/>
            </a:spcAft>
            <a:buNone/>
          </a:pPr>
          <a:r>
            <a:rPr lang="ru-RU" sz="1800" b="1" kern="1200" dirty="0"/>
            <a:t>НЕЗАПРОГРАММИРОВАННЫЕ РЕШЕНИЯ </a:t>
          </a:r>
          <a:r>
            <a:rPr lang="ru-RU" sz="1800" kern="1200" dirty="0"/>
            <a:t>- такие решения требуются тогда, когда руководитель сталкивается с неструктурированной ситуацией, содержащей не известные ему факторы. В этом случае нельзя составить конкретную последовательность шагов, ведущих к принятию обоснованного решения. Поэтому руководитель одновременно разрабатывает процедуру выработки и принятия решения и вырабатывать </a:t>
          </a:r>
        </a:p>
        <a:p>
          <a:pPr marL="0" lvl="0" indent="0" algn="l" defTabSz="800100">
            <a:lnSpc>
              <a:spcPct val="90000"/>
            </a:lnSpc>
            <a:spcBef>
              <a:spcPct val="0"/>
            </a:spcBef>
            <a:spcAft>
              <a:spcPts val="0"/>
            </a:spcAft>
            <a:buNone/>
          </a:pPr>
          <a:r>
            <a:rPr lang="ru-RU" sz="1800" kern="1200" dirty="0"/>
            <a:t>само решение.</a:t>
          </a:r>
        </a:p>
      </dsp:txBody>
      <dsp:txXfrm rot="5400000">
        <a:off x="4681395" y="1092199"/>
        <a:ext cx="4350578" cy="32766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BB0D3-8B5D-48E8-B5EC-6E20E3B6B651}">
      <dsp:nvSpPr>
        <dsp:cNvPr id="0" name=""/>
        <dsp:cNvSpPr/>
      </dsp:nvSpPr>
      <dsp:spPr>
        <a:xfrm>
          <a:off x="1101" y="743094"/>
          <a:ext cx="4296350" cy="257781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b="1" i="1" kern="1200" dirty="0"/>
            <a:t>ПРОСТЫЕ,</a:t>
          </a:r>
          <a:r>
            <a:rPr lang="ru-RU" sz="2400" kern="1200" dirty="0"/>
            <a:t> принимаемые по одному критерию оценки и выбора альтернатив</a:t>
          </a:r>
        </a:p>
      </dsp:txBody>
      <dsp:txXfrm>
        <a:off x="1101" y="743094"/>
        <a:ext cx="4296350" cy="2577810"/>
      </dsp:txXfrm>
    </dsp:sp>
    <dsp:sp modelId="{DA29C13E-D573-44D9-9CB5-202DE7AF570D}">
      <dsp:nvSpPr>
        <dsp:cNvPr id="0" name=""/>
        <dsp:cNvSpPr/>
      </dsp:nvSpPr>
      <dsp:spPr>
        <a:xfrm>
          <a:off x="4727087" y="743094"/>
          <a:ext cx="4296350" cy="257781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b="1" i="1" kern="1200" dirty="0"/>
            <a:t>СЛОЖНЫЕ</a:t>
          </a:r>
          <a:r>
            <a:rPr lang="ru-RU" sz="2400" kern="1200" dirty="0"/>
            <a:t>, принимаемые по нескольким, часто противоречивым критериям. Сложные решения являются наиболее распространенными при управлении организацией.</a:t>
          </a:r>
        </a:p>
      </dsp:txBody>
      <dsp:txXfrm>
        <a:off x="4727087" y="743094"/>
        <a:ext cx="4296350" cy="25778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ABE9A-8730-4DA9-908F-F1311BCB7E19}">
      <dsp:nvSpPr>
        <dsp:cNvPr id="0" name=""/>
        <dsp:cNvSpPr/>
      </dsp:nvSpPr>
      <dsp:spPr>
        <a:xfrm rot="16200000">
          <a:off x="-1398677" y="1979857"/>
          <a:ext cx="3348614" cy="433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2702" bIns="0" numCol="1" spcCol="1270" anchor="t" anchorCtr="0">
          <a:noAutofit/>
        </a:bodyPr>
        <a:lstStyle/>
        <a:p>
          <a:pPr marL="0" lvl="0" indent="0" algn="r" defTabSz="1377950">
            <a:lnSpc>
              <a:spcPct val="90000"/>
            </a:lnSpc>
            <a:spcBef>
              <a:spcPct val="0"/>
            </a:spcBef>
            <a:spcAft>
              <a:spcPct val="35000"/>
            </a:spcAft>
            <a:buNone/>
          </a:pPr>
          <a:endParaRPr lang="ru-RU" sz="3100" kern="1200"/>
        </a:p>
      </dsp:txBody>
      <dsp:txXfrm>
        <a:off x="-1398677" y="1979857"/>
        <a:ext cx="3348614" cy="433929"/>
      </dsp:txXfrm>
    </dsp:sp>
    <dsp:sp modelId="{DDDA8F88-8124-4840-B2E6-925E785E9969}">
      <dsp:nvSpPr>
        <dsp:cNvPr id="0" name=""/>
        <dsp:cNvSpPr/>
      </dsp:nvSpPr>
      <dsp:spPr>
        <a:xfrm>
          <a:off x="492594" y="50276"/>
          <a:ext cx="2161428" cy="429309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382702" rIns="156464" bIns="156464" numCol="1" spcCol="1270" anchor="t" anchorCtr="0">
          <a:noAutofit/>
        </a:bodyPr>
        <a:lstStyle/>
        <a:p>
          <a:pPr marL="171450" lvl="1" indent="-171450" algn="l" defTabSz="755650">
            <a:lnSpc>
              <a:spcPct val="90000"/>
            </a:lnSpc>
            <a:spcBef>
              <a:spcPct val="0"/>
            </a:spcBef>
            <a:spcAft>
              <a:spcPct val="15000"/>
            </a:spcAft>
            <a:buChar char="•"/>
          </a:pPr>
          <a:endParaRPr lang="ru-RU" sz="1700" kern="1200" dirty="0"/>
        </a:p>
        <a:p>
          <a:pPr marL="171450" lvl="1" indent="-171450" algn="l" defTabSz="755650">
            <a:lnSpc>
              <a:spcPct val="90000"/>
            </a:lnSpc>
            <a:spcBef>
              <a:spcPct val="0"/>
            </a:spcBef>
            <a:spcAft>
              <a:spcPct val="15000"/>
            </a:spcAft>
            <a:buChar char="•"/>
          </a:pPr>
          <a:endParaRPr lang="ru-RU" sz="1700" kern="1200" dirty="0"/>
        </a:p>
        <a:p>
          <a:pPr marL="171450" lvl="1" indent="-171450" algn="l" defTabSz="755650">
            <a:lnSpc>
              <a:spcPct val="90000"/>
            </a:lnSpc>
            <a:spcBef>
              <a:spcPct val="0"/>
            </a:spcBef>
            <a:spcAft>
              <a:spcPct val="15000"/>
            </a:spcAft>
            <a:buChar char="•"/>
          </a:pPr>
          <a:r>
            <a:rPr lang="ru-RU" sz="1700" kern="1200" dirty="0"/>
            <a:t>ОБЩИЕ, охватывающие весь объект; </a:t>
          </a:r>
        </a:p>
      </dsp:txBody>
      <dsp:txXfrm>
        <a:off x="492594" y="50276"/>
        <a:ext cx="2161428" cy="4293091"/>
      </dsp:txXfrm>
    </dsp:sp>
    <dsp:sp modelId="{7E074D94-4376-409A-87B7-DB64EA673C42}">
      <dsp:nvSpPr>
        <dsp:cNvPr id="0" name=""/>
        <dsp:cNvSpPr/>
      </dsp:nvSpPr>
      <dsp:spPr>
        <a:xfrm>
          <a:off x="58665" y="-50272"/>
          <a:ext cx="867858" cy="867858"/>
        </a:xfrm>
        <a:prstGeom prst="rect">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80BD3B-E86E-4877-9384-872CC32A4042}">
      <dsp:nvSpPr>
        <dsp:cNvPr id="0" name=""/>
        <dsp:cNvSpPr/>
      </dsp:nvSpPr>
      <dsp:spPr>
        <a:xfrm rot="16200000">
          <a:off x="1763226" y="1979857"/>
          <a:ext cx="3348614" cy="433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2702" bIns="0" numCol="1" spcCol="1270" anchor="t" anchorCtr="0">
          <a:noAutofit/>
        </a:bodyPr>
        <a:lstStyle/>
        <a:p>
          <a:pPr marL="0" lvl="0" indent="0" algn="r" defTabSz="1377950">
            <a:lnSpc>
              <a:spcPct val="90000"/>
            </a:lnSpc>
            <a:spcBef>
              <a:spcPct val="0"/>
            </a:spcBef>
            <a:spcAft>
              <a:spcPct val="35000"/>
            </a:spcAft>
            <a:buNone/>
          </a:pPr>
          <a:endParaRPr lang="ru-RU" sz="3100" kern="1200"/>
        </a:p>
      </dsp:txBody>
      <dsp:txXfrm>
        <a:off x="1763226" y="1979857"/>
        <a:ext cx="3348614" cy="433929"/>
      </dsp:txXfrm>
    </dsp:sp>
    <dsp:sp modelId="{C2B982E6-C0FC-4F36-83D7-F7D8F9066EAB}">
      <dsp:nvSpPr>
        <dsp:cNvPr id="0" name=""/>
        <dsp:cNvSpPr/>
      </dsp:nvSpPr>
      <dsp:spPr>
        <a:xfrm>
          <a:off x="3654498" y="50276"/>
          <a:ext cx="2161428" cy="429309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382702" rIns="156464" bIns="156464" numCol="1" spcCol="1270" anchor="t" anchorCtr="0">
          <a:noAutofit/>
        </a:bodyPr>
        <a:lstStyle/>
        <a:p>
          <a:pPr marL="171450" lvl="1" indent="-171450" algn="l" defTabSz="755650">
            <a:lnSpc>
              <a:spcPct val="90000"/>
            </a:lnSpc>
            <a:spcBef>
              <a:spcPct val="0"/>
            </a:spcBef>
            <a:spcAft>
              <a:spcPct val="15000"/>
            </a:spcAft>
            <a:buChar char="•"/>
          </a:pPr>
          <a:endParaRPr lang="ru-RU" sz="1700" kern="1200" dirty="0"/>
        </a:p>
        <a:p>
          <a:pPr marL="171450" lvl="1" indent="-171450" algn="l" defTabSz="755650">
            <a:lnSpc>
              <a:spcPct val="90000"/>
            </a:lnSpc>
            <a:spcBef>
              <a:spcPct val="0"/>
            </a:spcBef>
            <a:spcAft>
              <a:spcPct val="15000"/>
            </a:spcAft>
            <a:buChar char="•"/>
          </a:pPr>
          <a:endParaRPr lang="ru-RU" sz="1700" kern="1200" dirty="0"/>
        </a:p>
        <a:p>
          <a:pPr marL="171450" lvl="1" indent="-171450" algn="l" defTabSz="755650">
            <a:lnSpc>
              <a:spcPct val="90000"/>
            </a:lnSpc>
            <a:spcBef>
              <a:spcPct val="0"/>
            </a:spcBef>
            <a:spcAft>
              <a:spcPct val="15000"/>
            </a:spcAft>
            <a:buChar char="•"/>
          </a:pPr>
          <a:r>
            <a:rPr lang="ru-RU" sz="1700" kern="1200" dirty="0"/>
            <a:t>ЧАСТНЫЕ, охватывающие некоторые стороны деятельности; </a:t>
          </a:r>
        </a:p>
      </dsp:txBody>
      <dsp:txXfrm>
        <a:off x="3654498" y="50276"/>
        <a:ext cx="2161428" cy="4293091"/>
      </dsp:txXfrm>
    </dsp:sp>
    <dsp:sp modelId="{5F5E5E07-381F-4685-8DDE-D78FD0989701}">
      <dsp:nvSpPr>
        <dsp:cNvPr id="0" name=""/>
        <dsp:cNvSpPr/>
      </dsp:nvSpPr>
      <dsp:spPr>
        <a:xfrm>
          <a:off x="3220569" y="-50272"/>
          <a:ext cx="867858" cy="867858"/>
        </a:xfrm>
        <a:prstGeom prst="rect">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CC9E6E-EF5B-4A3F-9631-B0609EAA6413}">
      <dsp:nvSpPr>
        <dsp:cNvPr id="0" name=""/>
        <dsp:cNvSpPr/>
      </dsp:nvSpPr>
      <dsp:spPr>
        <a:xfrm rot="16200000">
          <a:off x="4925130" y="1979857"/>
          <a:ext cx="3348614" cy="433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2702" bIns="0" numCol="1" spcCol="1270" anchor="t" anchorCtr="0">
          <a:noAutofit/>
        </a:bodyPr>
        <a:lstStyle/>
        <a:p>
          <a:pPr marL="0" lvl="0" indent="0" algn="r" defTabSz="1377950">
            <a:lnSpc>
              <a:spcPct val="90000"/>
            </a:lnSpc>
            <a:spcBef>
              <a:spcPct val="0"/>
            </a:spcBef>
            <a:spcAft>
              <a:spcPct val="35000"/>
            </a:spcAft>
            <a:buNone/>
          </a:pPr>
          <a:endParaRPr lang="ru-RU" sz="3100" kern="1200"/>
        </a:p>
      </dsp:txBody>
      <dsp:txXfrm>
        <a:off x="4925130" y="1979857"/>
        <a:ext cx="3348614" cy="433929"/>
      </dsp:txXfrm>
    </dsp:sp>
    <dsp:sp modelId="{A274CC7E-6DE7-4FBC-B34B-7EA807331578}">
      <dsp:nvSpPr>
        <dsp:cNvPr id="0" name=""/>
        <dsp:cNvSpPr/>
      </dsp:nvSpPr>
      <dsp:spPr>
        <a:xfrm>
          <a:off x="6816402" y="50276"/>
          <a:ext cx="2161428" cy="429309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382702" rIns="156464" bIns="156464" numCol="1" spcCol="1270" anchor="t" anchorCtr="0">
          <a:noAutofit/>
        </a:bodyPr>
        <a:lstStyle/>
        <a:p>
          <a:pPr marL="171450" lvl="1" indent="-171450" algn="l" defTabSz="755650">
            <a:lnSpc>
              <a:spcPct val="90000"/>
            </a:lnSpc>
            <a:spcBef>
              <a:spcPct val="0"/>
            </a:spcBef>
            <a:spcAft>
              <a:spcPct val="15000"/>
            </a:spcAft>
            <a:buChar char="•"/>
          </a:pPr>
          <a:endParaRPr lang="ru-RU" sz="1700" kern="1200" dirty="0"/>
        </a:p>
        <a:p>
          <a:pPr marL="171450" lvl="1" indent="-171450" algn="l" defTabSz="755650">
            <a:lnSpc>
              <a:spcPct val="90000"/>
            </a:lnSpc>
            <a:spcBef>
              <a:spcPct val="0"/>
            </a:spcBef>
            <a:spcAft>
              <a:spcPct val="15000"/>
            </a:spcAft>
            <a:buChar char="•"/>
          </a:pPr>
          <a:endParaRPr lang="ru-RU" sz="1700" kern="1200" dirty="0"/>
        </a:p>
        <a:p>
          <a:pPr marL="171450" lvl="1" indent="-171450" algn="l" defTabSz="755650">
            <a:lnSpc>
              <a:spcPct val="90000"/>
            </a:lnSpc>
            <a:spcBef>
              <a:spcPct val="0"/>
            </a:spcBef>
            <a:spcAft>
              <a:spcPct val="15000"/>
            </a:spcAft>
            <a:buChar char="•"/>
          </a:pPr>
          <a:r>
            <a:rPr lang="ru-RU" sz="1700" kern="1200" dirty="0"/>
            <a:t>ЛОКАЛЬНЫЕ, охватывающие только отдельные элементы управляемого объекта (например, решение об отзыве из отпуска какого-либо сотрудника).</a:t>
          </a:r>
        </a:p>
      </dsp:txBody>
      <dsp:txXfrm>
        <a:off x="6816402" y="50276"/>
        <a:ext cx="2161428" cy="4293091"/>
      </dsp:txXfrm>
    </dsp:sp>
    <dsp:sp modelId="{3E250023-399D-4FB7-90DD-71315C001198}">
      <dsp:nvSpPr>
        <dsp:cNvPr id="0" name=""/>
        <dsp:cNvSpPr/>
      </dsp:nvSpPr>
      <dsp:spPr>
        <a:xfrm>
          <a:off x="6382472" y="-50272"/>
          <a:ext cx="867858" cy="867858"/>
        </a:xfrm>
        <a:prstGeom prst="rect">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2#4">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2#1">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2#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2#3">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1737A0-643A-4609-8466-9980C9B0EF60}" type="datetimeFigureOut">
              <a:rPr lang="ru-RU" smtClean="0"/>
              <a:pPr/>
              <a:t>14.03.2018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E4C4A8-4175-4E5B-96CA-936C2A2671B1}" type="slidenum">
              <a:rPr lang="ru-RU" smtClean="0"/>
              <a:pPr/>
              <a:t>‹#›</a:t>
            </a:fld>
            <a:endParaRPr lang="ru-RU"/>
          </a:p>
        </p:txBody>
      </p:sp>
    </p:spTree>
    <p:extLst>
      <p:ext uri="{BB962C8B-B14F-4D97-AF65-F5344CB8AC3E}">
        <p14:creationId xmlns:p14="http://schemas.microsoft.com/office/powerpoint/2010/main" val="398929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Процедура экспериментальной проверки альтернативы всегда желательна, но проводится в том случае, если она возможна. Принимая решение о запуске в производство нового автомобиля, необходимо удостовериться в его качестве путем экспериментов с опытной моделью. Однако такие эксперименты стоят дорого и требуют больших затрат времени, поэтому не имеет смысла проверять каждое незначительное нововведение в конструкции автомобиля.</a:t>
            </a:r>
          </a:p>
          <a:p>
            <a:r>
              <a:rPr lang="ru-RU" sz="1200" kern="1200" dirty="0">
                <a:solidFill>
                  <a:schemeClr val="tx1"/>
                </a:solidFill>
                <a:effectLst/>
                <a:latin typeface="+mn-lt"/>
                <a:ea typeface="+mn-ea"/>
                <a:cs typeface="+mn-cs"/>
              </a:rPr>
              <a:t>Вместе с тем существует множество ситуаций, когда принимаются решения, требующие больших затрат, без экспериментальной проверки. Например, строительство новых предприятий.</a:t>
            </a:r>
          </a:p>
          <a:p>
            <a:endParaRPr lang="ru-RU" dirty="0"/>
          </a:p>
        </p:txBody>
      </p:sp>
      <p:sp>
        <p:nvSpPr>
          <p:cNvPr id="4" name="Номер слайда 3"/>
          <p:cNvSpPr>
            <a:spLocks noGrp="1"/>
          </p:cNvSpPr>
          <p:nvPr>
            <p:ph type="sldNum" sz="quarter" idx="10"/>
          </p:nvPr>
        </p:nvSpPr>
        <p:spPr/>
        <p:txBody>
          <a:bodyPr/>
          <a:lstStyle/>
          <a:p>
            <a:fld id="{6EE4C4A8-4175-4E5B-96CA-936C2A2671B1}" type="slidenum">
              <a:rPr lang="ru-RU" smtClean="0"/>
              <a:pPr/>
              <a:t>25</a:t>
            </a:fld>
            <a:endParaRPr lang="ru-RU"/>
          </a:p>
        </p:txBody>
      </p:sp>
    </p:spTree>
    <p:extLst>
      <p:ext uri="{BB962C8B-B14F-4D97-AF65-F5344CB8AC3E}">
        <p14:creationId xmlns:p14="http://schemas.microsoft.com/office/powerpoint/2010/main" val="363236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Чем больше альтернатив будет известно руководителю, тем выше у него шансы принять более правильное решение. На разработку большого количества альтернатив требуется больше времени и других ресурсов. Большое количество альтернатив может привести к путанице. Поэтому руководители предпочитают сначала на основе здравого смысла отобрать несколько наиболее реалистичных альтернатив, а затем их тщательно анализировать. Однако, если руководитель сталкивается с принципиально новой для него проблемой, он заинтересован в наработке как можно большего числа альтернатив.</a:t>
            </a:r>
          </a:p>
          <a:p>
            <a:endParaRPr lang="ru-RU" dirty="0"/>
          </a:p>
        </p:txBody>
      </p:sp>
      <p:sp>
        <p:nvSpPr>
          <p:cNvPr id="4" name="Номер слайда 3"/>
          <p:cNvSpPr>
            <a:spLocks noGrp="1"/>
          </p:cNvSpPr>
          <p:nvPr>
            <p:ph type="sldNum" sz="quarter" idx="10"/>
          </p:nvPr>
        </p:nvSpPr>
        <p:spPr/>
        <p:txBody>
          <a:bodyPr/>
          <a:lstStyle/>
          <a:p>
            <a:fld id="{6EE4C4A8-4175-4E5B-96CA-936C2A2671B1}" type="slidenum">
              <a:rPr lang="ru-RU" smtClean="0"/>
              <a:pPr/>
              <a:t>27</a:t>
            </a:fld>
            <a:endParaRPr lang="ru-RU"/>
          </a:p>
        </p:txBody>
      </p:sp>
    </p:spTree>
    <p:extLst>
      <p:ext uri="{BB962C8B-B14F-4D97-AF65-F5344CB8AC3E}">
        <p14:creationId xmlns:p14="http://schemas.microsoft.com/office/powerpoint/2010/main" val="759362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D263069-8B68-4360-9D55-642B181F17A0}" type="slidenum">
              <a:rPr lang="ru-RU" smtClean="0"/>
              <a:pPr/>
              <a:t>54</a:t>
            </a:fld>
            <a:endParaRPr lang="ru-RU"/>
          </a:p>
        </p:txBody>
      </p:sp>
    </p:spTree>
    <p:extLst>
      <p:ext uri="{BB962C8B-B14F-4D97-AF65-F5344CB8AC3E}">
        <p14:creationId xmlns:p14="http://schemas.microsoft.com/office/powerpoint/2010/main" val="873111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508B9DE-73E8-4CB7-B75A-09FE6D43A77C}" type="slidenum">
              <a:rPr lang="ru-RU" smtClean="0"/>
              <a:pPr/>
              <a:t>92</a:t>
            </a:fld>
            <a:endParaRPr lang="ru-RU"/>
          </a:p>
        </p:txBody>
      </p:sp>
    </p:spTree>
    <p:extLst>
      <p:ext uri="{BB962C8B-B14F-4D97-AF65-F5344CB8AC3E}">
        <p14:creationId xmlns:p14="http://schemas.microsoft.com/office/powerpoint/2010/main" val="864254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Эффективность и экономичность системы контроля достигаются за счет определения и контроля критических точек контролируемого процесса, которые представляют собой либо ограничивающие факторы, позволяющие оценивать расход ресурсов, либо параметры, лучше других отражающие ход выполнения плана.</a:t>
            </a:r>
          </a:p>
          <a:p>
            <a:r>
              <a:rPr lang="ru-RU" dirty="0"/>
              <a:t>Руководители осуществляют функцию контроля с момента, когда они сформулировали цели и задачи и создали организацию. Любая организация обязана вовремя фиксировать свои ошибки и исправлять их до того, как они станут на пути достижения целей организации.</a:t>
            </a:r>
          </a:p>
          <a:p>
            <a:endParaRPr lang="ru-RU" dirty="0"/>
          </a:p>
        </p:txBody>
      </p:sp>
      <p:sp>
        <p:nvSpPr>
          <p:cNvPr id="4" name="Номер слайда 3"/>
          <p:cNvSpPr>
            <a:spLocks noGrp="1"/>
          </p:cNvSpPr>
          <p:nvPr>
            <p:ph type="sldNum" sz="quarter" idx="10"/>
          </p:nvPr>
        </p:nvSpPr>
        <p:spPr/>
        <p:txBody>
          <a:bodyPr/>
          <a:lstStyle/>
          <a:p>
            <a:fld id="{6EE4C4A8-4175-4E5B-96CA-936C2A2671B1}" type="slidenum">
              <a:rPr lang="ru-RU" smtClean="0"/>
              <a:pPr/>
              <a:t>114</a:t>
            </a:fld>
            <a:endParaRPr lang="ru-RU"/>
          </a:p>
        </p:txBody>
      </p:sp>
    </p:spTree>
    <p:extLst>
      <p:ext uri="{BB962C8B-B14F-4D97-AF65-F5344CB8AC3E}">
        <p14:creationId xmlns:p14="http://schemas.microsoft.com/office/powerpoint/2010/main" val="43872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A10C8D3-99C9-4EEC-A172-D55C22F396F9}" type="datetimeFigureOut">
              <a:rPr lang="ru-RU" smtClean="0"/>
              <a:pPr/>
              <a:t>14.03.2018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9A6EA10-49A2-4DA4-B809-B5E22954E9D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8A10C8D3-99C9-4EEC-A172-D55C22F396F9}" type="datetimeFigureOut">
              <a:rPr lang="ru-RU" smtClean="0"/>
              <a:pPr/>
              <a:t>14.03.2018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9A6EA10-49A2-4DA4-B809-B5E22954E9D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A10C8D3-99C9-4EEC-A172-D55C22F396F9}" type="datetimeFigureOut">
              <a:rPr lang="ru-RU" smtClean="0"/>
              <a:pPr/>
              <a:t>14.03.2018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9A6EA10-49A2-4DA4-B809-B5E22954E9D4}"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8A10C8D3-99C9-4EEC-A172-D55C22F396F9}" type="datetimeFigureOut">
              <a:rPr lang="ru-RU" smtClean="0"/>
              <a:pPr/>
              <a:t>14.03.2018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9A6EA10-49A2-4DA4-B809-B5E22954E9D4}" type="slidenum">
              <a:rPr lang="ru-RU" smtClean="0"/>
              <a:pPr/>
              <a:t>‹#›</a:t>
            </a:fld>
            <a:endParaRPr lang="ru-RU"/>
          </a:p>
        </p:txBody>
      </p:sp>
      <p:sp>
        <p:nvSpPr>
          <p:cNvPr id="7" name="Title 6"/>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A10C8D3-99C9-4EEC-A172-D55C22F396F9}" type="datetimeFigureOut">
              <a:rPr lang="ru-RU" smtClean="0"/>
              <a:pPr/>
              <a:t>14.03.2018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9A6EA10-49A2-4DA4-B809-B5E22954E9D4}"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8A10C8D3-99C9-4EEC-A172-D55C22F396F9}" type="datetimeFigureOut">
              <a:rPr lang="ru-RU" smtClean="0"/>
              <a:pPr/>
              <a:t>14.03.2018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9A6EA10-49A2-4DA4-B809-B5E22954E9D4}"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A10C8D3-99C9-4EEC-A172-D55C22F396F9}" type="datetimeFigureOut">
              <a:rPr lang="ru-RU" smtClean="0"/>
              <a:pPr/>
              <a:t>14.03.2018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9A6EA10-49A2-4DA4-B809-B5E22954E9D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8A10C8D3-99C9-4EEC-A172-D55C22F396F9}" type="datetimeFigureOut">
              <a:rPr lang="ru-RU" smtClean="0"/>
              <a:pPr/>
              <a:t>14.03.2018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9A6EA10-49A2-4DA4-B809-B5E22954E9D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A10C8D3-99C9-4EEC-A172-D55C22F396F9}" type="datetimeFigureOut">
              <a:rPr lang="ru-RU" smtClean="0"/>
              <a:pPr/>
              <a:t>14.03.2018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9A6EA10-49A2-4DA4-B809-B5E22954E9D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A10C8D3-99C9-4EEC-A172-D55C22F396F9}" type="datetimeFigureOut">
              <a:rPr lang="ru-RU" smtClean="0"/>
              <a:pPr/>
              <a:t>14.03.2018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9A6EA10-49A2-4DA4-B809-B5E22954E9D4}"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A10C8D3-99C9-4EEC-A172-D55C22F396F9}" type="datetimeFigureOut">
              <a:rPr lang="ru-RU" smtClean="0"/>
              <a:pPr/>
              <a:t>14.03.2018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9A6EA10-49A2-4DA4-B809-B5E22954E9D4}"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8A10C8D3-99C9-4EEC-A172-D55C22F396F9}" type="datetimeFigureOut">
              <a:rPr lang="ru-RU" smtClean="0"/>
              <a:pPr/>
              <a:t>14.03.2018</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9A6EA10-49A2-4DA4-B809-B5E22954E9D4}"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4.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53.png"/><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Layout" Target="../diagrams/layout20.xml"/><Relationship Id="rId7" Type="http://schemas.openxmlformats.org/officeDocument/2006/relationships/image" Target="../media/image55.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7.png"/><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3361" y="2136338"/>
            <a:ext cx="7416824" cy="2585323"/>
          </a:xfrm>
          <a:prstGeom prst="rect">
            <a:avLst/>
          </a:prstGeom>
          <a:noFill/>
        </p:spPr>
        <p:txBody>
          <a:bodyPr wrap="square" rtlCol="0">
            <a:spAutoFit/>
          </a:bodyPr>
          <a:lstStyle/>
          <a:p>
            <a:pPr algn="ctr"/>
            <a:r>
              <a:rPr lang="ru-RU" sz="5400" b="1" i="1" dirty="0">
                <a:latin typeface="Monotype Corsiva" pitchFamily="66" charset="0"/>
              </a:rPr>
              <a:t>ТЕОРИЯ И ПРАКТИКА УПРАВЛЕНИЯ  В СОЦИАЛЬНОЙ РАБОТЕ</a:t>
            </a: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9" t="14795" r="-1819" b="2157"/>
          <a:stretch/>
        </p:blipFill>
        <p:spPr bwMode="auto">
          <a:xfrm>
            <a:off x="251520" y="128091"/>
            <a:ext cx="1368152" cy="181828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989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30" y="948690"/>
            <a:ext cx="9144000" cy="5909310"/>
          </a:xfrm>
          <a:prstGeom prst="rect">
            <a:avLst/>
          </a:prstGeom>
          <a:noFill/>
        </p:spPr>
        <p:txBody>
          <a:bodyPr wrap="square" rtlCol="0">
            <a:spAutoFit/>
          </a:bodyPr>
          <a:lstStyle/>
          <a:p>
            <a:pPr indent="252000"/>
            <a:r>
              <a:rPr lang="ru-RU" b="1" i="1" u="sng" dirty="0"/>
              <a:t>Управленческое решение </a:t>
            </a:r>
          </a:p>
          <a:p>
            <a:pPr indent="252000"/>
            <a:r>
              <a:rPr lang="ru-RU" b="1" i="1" u="sng" dirty="0"/>
              <a:t>можно трактовать с различных точек зрения:</a:t>
            </a:r>
          </a:p>
          <a:p>
            <a:pPr marL="285750" lvl="0" indent="-285750">
              <a:buFont typeface="Wingdings" pitchFamily="2" charset="2"/>
              <a:buChar char="ü"/>
            </a:pPr>
            <a:r>
              <a:rPr lang="ru-RU" i="1" dirty="0"/>
              <a:t>как протекающий во времени процесс, что позволяет вести разговор о его этапах;</a:t>
            </a:r>
          </a:p>
          <a:p>
            <a:pPr marL="285750" lvl="0" indent="-285750">
              <a:buFont typeface="Wingdings" pitchFamily="2" charset="2"/>
              <a:buChar char="ü"/>
            </a:pPr>
            <a:r>
              <a:rPr lang="ru-RU" i="1" dirty="0"/>
              <a:t>как волевой акт руководителя, что позволяет рассматривать решение с психологической точки зрения, с учетом мотивов и мнений, определяющих поведение руководителя;</a:t>
            </a:r>
          </a:p>
          <a:p>
            <a:pPr marL="285750" lvl="0" indent="-285750">
              <a:buFont typeface="Wingdings" pitchFamily="2" charset="2"/>
              <a:buChar char="ü"/>
            </a:pPr>
            <a:r>
              <a:rPr lang="ru-RU" i="1" dirty="0"/>
              <a:t>как предписание к действию, что позволяет оценивать его эффективность;</a:t>
            </a:r>
          </a:p>
          <a:p>
            <a:pPr marL="285750" lvl="0" indent="-285750">
              <a:buFont typeface="Wingdings" pitchFamily="2" charset="2"/>
              <a:buChar char="ü"/>
            </a:pPr>
            <a:r>
              <a:rPr lang="ru-RU" i="1" dirty="0"/>
              <a:t>как средство достижения цели, что позволяет говорить о его оптимальности;</a:t>
            </a:r>
          </a:p>
          <a:p>
            <a:pPr marL="285750" lvl="0" indent="-285750">
              <a:buFont typeface="Wingdings" pitchFamily="2" charset="2"/>
              <a:buChar char="ü"/>
            </a:pPr>
            <a:r>
              <a:rPr lang="ru-RU" i="1" dirty="0"/>
              <a:t>как мыслительный процесс, что позволяет говорить о логичности либо интуитивности его обоснования.</a:t>
            </a:r>
          </a:p>
          <a:p>
            <a:pPr marL="285750" indent="-285750"/>
            <a:r>
              <a:rPr lang="ru-RU" b="1" i="1" dirty="0"/>
              <a:t>Для принятия управленческого решения необходимы:</a:t>
            </a:r>
          </a:p>
          <a:p>
            <a:pPr marL="285750" lvl="0" indent="-285750">
              <a:buFont typeface="Wingdings" pitchFamily="2" charset="2"/>
              <a:buChar char="ü"/>
            </a:pPr>
            <a:r>
              <a:rPr lang="ru-RU" i="1" dirty="0"/>
              <a:t>знание проблемной ситуации;</a:t>
            </a:r>
          </a:p>
          <a:p>
            <a:pPr marL="285750" lvl="0" indent="-285750">
              <a:buFont typeface="Wingdings" pitchFamily="2" charset="2"/>
              <a:buChar char="ü"/>
            </a:pPr>
            <a:r>
              <a:rPr lang="ru-RU" i="1" dirty="0"/>
              <a:t>наличие четко сформулированной цели или их множества;</a:t>
            </a:r>
          </a:p>
          <a:p>
            <a:pPr marL="285750" lvl="0" indent="-285750">
              <a:buFont typeface="Wingdings" pitchFamily="2" charset="2"/>
              <a:buChar char="ü"/>
            </a:pPr>
            <a:r>
              <a:rPr lang="ru-RU" i="1" dirty="0"/>
              <a:t>знание множества ограничений;</a:t>
            </a:r>
          </a:p>
          <a:p>
            <a:pPr marL="285750" lvl="0" indent="-285750">
              <a:buFont typeface="Wingdings" pitchFamily="2" charset="2"/>
              <a:buChar char="ü"/>
            </a:pPr>
            <a:r>
              <a:rPr lang="ru-RU" i="1" dirty="0"/>
              <a:t>список альтернатив;</a:t>
            </a:r>
          </a:p>
          <a:p>
            <a:pPr marL="285750" lvl="0" indent="-285750">
              <a:buFont typeface="Wingdings" pitchFamily="2" charset="2"/>
              <a:buChar char="ü"/>
            </a:pPr>
            <a:r>
              <a:rPr lang="ru-RU" i="1" dirty="0"/>
              <a:t>наличие правил выбора альтернатив, т. е. должны быть определены критерий качества решения и функция предпочтения;</a:t>
            </a:r>
          </a:p>
          <a:p>
            <a:pPr marL="285750" lvl="0" indent="-285750">
              <a:buFont typeface="Wingdings" pitchFamily="2" charset="2"/>
              <a:buChar char="ü"/>
            </a:pPr>
            <a:r>
              <a:rPr lang="ru-RU" i="1" dirty="0"/>
              <a:t>знание факторов, которые могут влиять на результат реализации принятого решения;</a:t>
            </a:r>
          </a:p>
          <a:p>
            <a:pPr marL="285750" lvl="0" indent="-285750">
              <a:buFont typeface="Wingdings" pitchFamily="2" charset="2"/>
              <a:buChar char="ü"/>
            </a:pPr>
            <a:r>
              <a:rPr lang="ru-RU" i="1" dirty="0"/>
              <a:t>наличие ресурсов, среди которых одним из важнейших является время, имеющееся у руководителя для принятия решения.</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5389" y="3501008"/>
            <a:ext cx="1780290" cy="13889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29481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14" y="2276872"/>
            <a:ext cx="9144000" cy="2308324"/>
          </a:xfrm>
          <a:prstGeom prst="rect">
            <a:avLst/>
          </a:prstGeom>
          <a:noFill/>
        </p:spPr>
        <p:txBody>
          <a:bodyPr wrap="square" rtlCol="0">
            <a:spAutoFit/>
          </a:bodyPr>
          <a:lstStyle/>
          <a:p>
            <a:pPr indent="457200"/>
            <a:r>
              <a:rPr lang="ru-RU" dirty="0"/>
              <a:t>Модификация оценочной анкеты — </a:t>
            </a:r>
            <a:r>
              <a:rPr lang="ru-RU" i="1" dirty="0"/>
              <a:t>сравнительная анкета. </a:t>
            </a:r>
          </a:p>
          <a:p>
            <a:pPr indent="457200"/>
            <a:r>
              <a:rPr lang="ru-RU" dirty="0"/>
              <a:t>Контролеры или специалисты по управлению персоналом готовят список описаний правильного или неправильного поведения на рабочем месте. Оценщики, наблюдавшие за поведением, располагают эти описания как бы по шкале от "отлично" до "плохо", в результате чего появляется "ключ" анкеты. Лица, проводящие оценку труда конкретных исполнителей, отмечают наиболее подходящие описания. Оценкой результативности труда является сумма рейтингов по отмеченным описаниям.</a:t>
            </a:r>
          </a:p>
          <a:p>
            <a:pPr indent="457200"/>
            <a:endParaRPr lang="ru-RU" dirty="0"/>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7254" y="4337847"/>
            <a:ext cx="4443264" cy="252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9601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8" y="1453952"/>
            <a:ext cx="9144000" cy="5078313"/>
          </a:xfrm>
          <a:prstGeom prst="rect">
            <a:avLst/>
          </a:prstGeom>
          <a:noFill/>
        </p:spPr>
        <p:txBody>
          <a:bodyPr wrap="square" rtlCol="0">
            <a:spAutoFit/>
          </a:bodyPr>
          <a:lstStyle/>
          <a:p>
            <a:pPr indent="457200"/>
            <a:r>
              <a:rPr lang="ru-RU" dirty="0"/>
              <a:t>Используют также </a:t>
            </a:r>
            <a:r>
              <a:rPr lang="ru-RU" i="1" dirty="0"/>
              <a:t>анкету заданного выбора, </a:t>
            </a:r>
            <a:r>
              <a:rPr lang="ru-RU" dirty="0"/>
              <a:t>в которой задаются основные характеристики и перечень вариантов поведения оцениваемого. По шкале важности оценивают в баллах набор характеристик того, как выполняет свою работу оцениваемый работник.</a:t>
            </a:r>
          </a:p>
          <a:p>
            <a:pPr indent="457200" algn="ctr"/>
            <a:r>
              <a:rPr lang="ru-RU" b="1" i="1" dirty="0"/>
              <a:t> Анкета заданного выбора (фрагмент)</a:t>
            </a:r>
          </a:p>
          <a:p>
            <a:pPr indent="457200"/>
            <a:r>
              <a:rPr lang="ru-RU" dirty="0"/>
              <a:t>Оцените по шкале убывающей важности в баллах (от 1 до 4) следующий набор характеристик того, как выполняет свою работу оцениваемый работник: оценку "1" получает наиболее характерная черта работника, оценку "4" — наименее характерная черта.</a:t>
            </a:r>
          </a:p>
          <a:p>
            <a:pPr marL="285750" indent="-285750">
              <a:buFont typeface="Arial" pitchFamily="34" charset="0"/>
              <a:buChar char="•"/>
            </a:pPr>
            <a:r>
              <a:rPr lang="ru-RU" dirty="0"/>
              <a:t>не ждет проблем</a:t>
            </a:r>
          </a:p>
          <a:p>
            <a:pPr marL="285750" indent="-285750">
              <a:buFont typeface="Arial" pitchFamily="34" charset="0"/>
              <a:buChar char="•"/>
            </a:pPr>
            <a:r>
              <a:rPr lang="ru-RU" dirty="0"/>
              <a:t>схватывает объяснение "на лету"</a:t>
            </a:r>
          </a:p>
          <a:p>
            <a:pPr marL="285750" indent="-285750">
              <a:buFont typeface="Arial" pitchFamily="34" charset="0"/>
              <a:buChar char="•"/>
            </a:pPr>
            <a:r>
              <a:rPr lang="ru-RU" dirty="0"/>
              <a:t>редко теряет время</a:t>
            </a:r>
          </a:p>
          <a:p>
            <a:pPr marL="285750" indent="-285750">
              <a:buFont typeface="Arial" pitchFamily="34" charset="0"/>
              <a:buChar char="•"/>
            </a:pPr>
            <a:r>
              <a:rPr lang="ru-RU" dirty="0"/>
              <a:t>с ним легко разговаривать</a:t>
            </a:r>
          </a:p>
          <a:p>
            <a:pPr marL="285750" indent="-285750">
              <a:buFont typeface="Arial" pitchFamily="34" charset="0"/>
              <a:buChar char="•"/>
            </a:pPr>
            <a:r>
              <a:rPr lang="ru-RU" dirty="0"/>
              <a:t>становится лидером при работе в группе</a:t>
            </a:r>
          </a:p>
          <a:p>
            <a:pPr marL="285750" indent="-285750">
              <a:buFont typeface="Arial" pitchFamily="34" charset="0"/>
              <a:buChar char="•"/>
            </a:pPr>
            <a:r>
              <a:rPr lang="ru-RU" dirty="0"/>
              <a:t>теряет время на необходимые аспекты работы</a:t>
            </a:r>
          </a:p>
          <a:p>
            <a:pPr marL="285750" indent="-285750">
              <a:buFont typeface="Arial" pitchFamily="34" charset="0"/>
              <a:buChar char="•"/>
            </a:pPr>
            <a:r>
              <a:rPr lang="ru-RU" dirty="0"/>
              <a:t>спокоен и невозмутим в любой ситуации</a:t>
            </a:r>
          </a:p>
          <a:p>
            <a:pPr marL="285750" indent="-285750">
              <a:buFont typeface="Arial" pitchFamily="34" charset="0"/>
              <a:buChar char="•"/>
            </a:pPr>
            <a:r>
              <a:rPr lang="ru-RU" dirty="0"/>
              <a:t>много работает</a:t>
            </a:r>
          </a:p>
          <a:p>
            <a:pPr indent="457200"/>
            <a:endParaRPr lang="ru-RU" dirty="0"/>
          </a:p>
        </p:txBody>
      </p:sp>
    </p:spTree>
    <p:extLst>
      <p:ext uri="{BB962C8B-B14F-4D97-AF65-F5344CB8AC3E}">
        <p14:creationId xmlns:p14="http://schemas.microsoft.com/office/powerpoint/2010/main" val="4878430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7403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ru-RU" i="1" dirty="0"/>
              <a:t>	Шкала рейтингов поведенческих установок. </a:t>
            </a:r>
            <a:r>
              <a:rPr lang="ru-RU" dirty="0"/>
              <a:t>В бланке описываются решающие ситуации профессиональной деятельности. Анкета рейтинга содержит обычно от шести до десяти специальных характеристик результативности труда, каждая из которых выводится из пяти или шести решающих ситуаций с описанием поведения. Лицо, проводящее оценку, отмечает то описание, которое в большей степени соответствует квалификации оцениваемого работника. Тип ситуации соотносится с баллом по шкале.</a:t>
            </a:r>
          </a:p>
          <a:p>
            <a:pPr algn="ctr"/>
            <a:r>
              <a:rPr lang="ru-RU" dirty="0"/>
              <a:t> </a:t>
            </a:r>
            <a:r>
              <a:rPr lang="ru-RU" b="1" i="1" u="sng" dirty="0"/>
              <a:t>Бланк по оценке поведенческих установок Инженерная компетенция</a:t>
            </a:r>
          </a:p>
          <a:p>
            <a:pPr algn="ctr"/>
            <a:r>
              <a:rPr lang="ru-RU" b="1" i="1" u="sng" dirty="0"/>
              <a:t>(непосредственно связанная с исполнением проектов) (фрагмент)</a:t>
            </a:r>
          </a:p>
          <a:p>
            <a:r>
              <a:rPr lang="ru-RU" dirty="0"/>
              <a:t>Фамилия работника	</a:t>
            </a:r>
          </a:p>
          <a:p>
            <a:r>
              <a:rPr lang="ru-RU" dirty="0"/>
              <a:t>--9-- Владеет широким спектром знаний, умений и навыков, и от него можно ожидать выполнения всех заданий с отличным результатом </a:t>
            </a:r>
          </a:p>
          <a:p>
            <a:r>
              <a:rPr lang="ru-RU" b="1" dirty="0"/>
              <a:t>--8--</a:t>
            </a:r>
            <a:endParaRPr lang="ru-RU" dirty="0"/>
          </a:p>
          <a:p>
            <a:r>
              <a:rPr lang="ru-RU" b="1" dirty="0"/>
              <a:t>--7--- </a:t>
            </a:r>
            <a:r>
              <a:rPr lang="ru-RU" dirty="0"/>
              <a:t>Способен применять в большинстве ситуаций хороший спектр знаний, умений и навыков, от него можно ожидать хорошего выполнения части заданий</a:t>
            </a:r>
          </a:p>
          <a:p>
            <a:r>
              <a:rPr lang="ru-RU" dirty="0"/>
              <a:t>--6--</a:t>
            </a:r>
          </a:p>
          <a:p>
            <a:r>
              <a:rPr lang="ru-RU" dirty="0"/>
              <a:t>--5-- Способен применять некоторые знания, умения и навыки, можно ожидать адекватного выполнения большей части заданий </a:t>
            </a:r>
          </a:p>
          <a:p>
            <a:r>
              <a:rPr lang="ru-RU" b="1" dirty="0"/>
              <a:t>--4--</a:t>
            </a:r>
            <a:endParaRPr lang="ru-RU" dirty="0"/>
          </a:p>
          <a:p>
            <a:r>
              <a:rPr lang="ru-RU" b="1" dirty="0"/>
              <a:t>--3-- </a:t>
            </a:r>
            <a:r>
              <a:rPr lang="ru-RU" dirty="0"/>
              <a:t>Имеет определенные трудности с применением технических навыков, и от него можно ожидать сдачи большей части проектов с опозданием</a:t>
            </a:r>
          </a:p>
          <a:p>
            <a:r>
              <a:rPr lang="ru-RU" b="1" dirty="0"/>
              <a:t>-­-2--</a:t>
            </a:r>
          </a:p>
          <a:p>
            <a:r>
              <a:rPr lang="ru-RU" b="1" dirty="0"/>
              <a:t>--1-- </a:t>
            </a:r>
            <a:r>
              <a:rPr lang="ru-RU" dirty="0"/>
              <a:t>Не умеет применять технические навыки, и можно ожидать затягивания работы</a:t>
            </a:r>
          </a:p>
          <a:p>
            <a:r>
              <a:rPr lang="ru-RU" dirty="0"/>
              <a:t>вследствие этого неумения</a:t>
            </a:r>
          </a:p>
          <a:p>
            <a:endParaRPr lang="ru-RU" dirty="0"/>
          </a:p>
        </p:txBody>
      </p:sp>
    </p:spTree>
    <p:extLst>
      <p:ext uri="{BB962C8B-B14F-4D97-AF65-F5344CB8AC3E}">
        <p14:creationId xmlns:p14="http://schemas.microsoft.com/office/powerpoint/2010/main" val="36090819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48" y="1628800"/>
            <a:ext cx="9144000" cy="3416320"/>
          </a:xfrm>
          <a:prstGeom prst="rect">
            <a:avLst/>
          </a:prstGeom>
          <a:noFill/>
        </p:spPr>
        <p:txBody>
          <a:bodyPr wrap="square" rtlCol="0">
            <a:spAutoFit/>
          </a:bodyPr>
          <a:lstStyle/>
          <a:p>
            <a:pPr indent="457200"/>
            <a:r>
              <a:rPr lang="ru-RU" i="1" dirty="0"/>
              <a:t>Описательный метод </a:t>
            </a:r>
            <a:r>
              <a:rPr lang="ru-RU" dirty="0"/>
              <a:t>оценки заключается в том, что производящему специалисту оценку предлагают описать преимущества и недостатки поведения работника. Часто этот метод комбинируется с другими, например, со шкалами рейтинга поведенческих установок.</a:t>
            </a:r>
          </a:p>
          <a:p>
            <a:pPr indent="457200"/>
            <a:r>
              <a:rPr lang="ru-RU" i="1" dirty="0"/>
              <a:t>Метод оценки по решающей ситуации. </a:t>
            </a:r>
            <a:r>
              <a:rPr lang="ru-RU" dirty="0"/>
              <a:t>Специалисты по оценке готовят список описаний "правильного" и "неправильного" поведения работников в отдельных ситуациях и распределяют их по рубрикам в соответствии с характером работы. Лицо, проводящее оценку, готовит журнал для записей по каждому оцениваемому работнику, в который вносит примеры поведения по каждой рубрике. Затем этот журнал используется для оценки результативности труда. Как правило, метод служит для оценок, даваемых руководителем, а не коллегами и подчиненными.</a:t>
            </a:r>
          </a:p>
          <a:p>
            <a:pPr indent="457200"/>
            <a:endParaRPr lang="ru-RU" dirty="0"/>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0918" y="4005064"/>
            <a:ext cx="2801122" cy="270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5329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419062513"/>
              </p:ext>
            </p:extLst>
          </p:nvPr>
        </p:nvGraphicFramePr>
        <p:xfrm>
          <a:off x="53751" y="2060848"/>
          <a:ext cx="9036497" cy="3077836"/>
        </p:xfrm>
        <a:graphic>
          <a:graphicData uri="http://schemas.openxmlformats.org/drawingml/2006/table">
            <a:tbl>
              <a:tblPr>
                <a:tableStyleId>{FABFCF23-3B69-468F-B69F-88F6DE6A72F2}</a:tableStyleId>
              </a:tblPr>
              <a:tblGrid>
                <a:gridCol w="444420">
                  <a:extLst>
                    <a:ext uri="{9D8B030D-6E8A-4147-A177-3AD203B41FA5}">
                      <a16:colId xmlns:a16="http://schemas.microsoft.com/office/drawing/2014/main" val="20000"/>
                    </a:ext>
                  </a:extLst>
                </a:gridCol>
                <a:gridCol w="8592077">
                  <a:extLst>
                    <a:ext uri="{9D8B030D-6E8A-4147-A177-3AD203B41FA5}">
                      <a16:colId xmlns:a16="http://schemas.microsoft.com/office/drawing/2014/main" val="20001"/>
                    </a:ext>
                  </a:extLst>
                </a:gridCol>
              </a:tblGrid>
              <a:tr h="302433">
                <a:tc>
                  <a:txBody>
                    <a:bodyPr/>
                    <a:lstStyle/>
                    <a:p>
                      <a:pPr>
                        <a:lnSpc>
                          <a:spcPct val="115000"/>
                        </a:lnSpc>
                        <a:spcAft>
                          <a:spcPts val="0"/>
                        </a:spcAft>
                      </a:pPr>
                      <a:r>
                        <a:rPr lang="ru-RU" sz="1800" dirty="0">
                          <a:effectLst/>
                        </a:rPr>
                        <a:t> </a:t>
                      </a:r>
                      <a:endParaRPr lang="ru-RU" sz="1800" dirty="0">
                        <a:effectLst/>
                        <a:latin typeface="Times New Roman"/>
                        <a:ea typeface="Times New Roman"/>
                        <a:cs typeface="Times New Roman"/>
                      </a:endParaRPr>
                    </a:p>
                  </a:txBody>
                  <a:tcPr marL="25400" marR="25400" marT="0" marB="0"/>
                </a:tc>
                <a:tc>
                  <a:txBody>
                    <a:bodyPr/>
                    <a:lstStyle/>
                    <a:p>
                      <a:pPr algn="ctr">
                        <a:lnSpc>
                          <a:spcPct val="115000"/>
                        </a:lnSpc>
                        <a:spcAft>
                          <a:spcPts val="0"/>
                        </a:spcAft>
                      </a:pPr>
                      <a:r>
                        <a:rPr lang="ru-RU" sz="1200" dirty="0">
                          <a:effectLst/>
                        </a:rPr>
                        <a:t>Бланк наблюдения за поведением (фрагмент)</a:t>
                      </a:r>
                      <a:endParaRPr lang="ru-RU" sz="1800" dirty="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0"/>
                  </a:ext>
                </a:extLst>
              </a:tr>
              <a:tr h="302433">
                <a:tc>
                  <a:txBody>
                    <a:bodyPr/>
                    <a:lstStyle/>
                    <a:p>
                      <a:pPr>
                        <a:lnSpc>
                          <a:spcPct val="115000"/>
                        </a:lnSpc>
                        <a:spcAft>
                          <a:spcPts val="0"/>
                        </a:spcAft>
                      </a:pPr>
                      <a:r>
                        <a:rPr lang="ru-RU" sz="1800" dirty="0">
                          <a:effectLst/>
                        </a:rPr>
                        <a:t> </a:t>
                      </a:r>
                      <a:endParaRPr lang="ru-RU" sz="1800" dirty="0">
                        <a:effectLst/>
                        <a:latin typeface="Times New Roman"/>
                        <a:ea typeface="Times New Roman"/>
                        <a:cs typeface="Times New Roman"/>
                      </a:endParaRPr>
                    </a:p>
                  </a:txBody>
                  <a:tcPr marL="25400" marR="25400" marT="0" marB="0"/>
                </a:tc>
                <a:tc>
                  <a:txBody>
                    <a:bodyPr/>
                    <a:lstStyle/>
                    <a:p>
                      <a:pPr algn="ctr">
                        <a:lnSpc>
                          <a:spcPct val="115000"/>
                        </a:lnSpc>
                        <a:spcAft>
                          <a:spcPts val="0"/>
                        </a:spcAft>
                      </a:pPr>
                      <a:r>
                        <a:rPr lang="ru-RU" sz="1200" dirty="0">
                          <a:effectLst/>
                        </a:rPr>
                        <a:t>Поведение на работе</a:t>
                      </a:r>
                      <a:endParaRPr lang="ru-RU" sz="1800" dirty="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1"/>
                  </a:ext>
                </a:extLst>
              </a:tr>
              <a:tr h="277729">
                <a:tc>
                  <a:txBody>
                    <a:bodyPr/>
                    <a:lstStyle/>
                    <a:p>
                      <a:pPr algn="l">
                        <a:lnSpc>
                          <a:spcPct val="115000"/>
                        </a:lnSpc>
                        <a:spcAft>
                          <a:spcPts val="0"/>
                        </a:spcAft>
                      </a:pPr>
                      <a:r>
                        <a:rPr lang="ru-RU" sz="1200">
                          <a:effectLst/>
                        </a:rPr>
                        <a:t>1</a:t>
                      </a:r>
                      <a:endParaRPr lang="ru-RU" sz="1800">
                        <a:effectLst/>
                        <a:latin typeface="Times New Roman"/>
                        <a:ea typeface="Times New Roman"/>
                        <a:cs typeface="Times New Roman"/>
                      </a:endParaRPr>
                    </a:p>
                  </a:txBody>
                  <a:tcPr marL="25400" marR="25400" marT="0" marB="0"/>
                </a:tc>
                <a:tc>
                  <a:txBody>
                    <a:bodyPr/>
                    <a:lstStyle/>
                    <a:p>
                      <a:pPr algn="ctr">
                        <a:lnSpc>
                          <a:spcPct val="115000"/>
                        </a:lnSpc>
                        <a:spcAft>
                          <a:spcPts val="0"/>
                        </a:spcAft>
                      </a:pPr>
                      <a:r>
                        <a:rPr lang="ru-RU" sz="1200" dirty="0">
                          <a:effectLst/>
                        </a:rPr>
                        <a:t>Приходит на работу пять дней в неделю</a:t>
                      </a:r>
                      <a:endParaRPr lang="ru-RU" sz="1800" dirty="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2"/>
                  </a:ext>
                </a:extLst>
              </a:tr>
              <a:tr h="302433">
                <a:tc>
                  <a:txBody>
                    <a:bodyPr/>
                    <a:lstStyle/>
                    <a:p>
                      <a:pPr>
                        <a:lnSpc>
                          <a:spcPct val="115000"/>
                        </a:lnSpc>
                        <a:spcAft>
                          <a:spcPts val="0"/>
                        </a:spcAft>
                      </a:pPr>
                      <a:r>
                        <a:rPr lang="ru-RU" sz="1800" dirty="0">
                          <a:effectLst/>
                        </a:rPr>
                        <a:t> </a:t>
                      </a:r>
                      <a:endParaRPr lang="ru-RU" sz="1800" dirty="0">
                        <a:effectLst/>
                        <a:latin typeface="Times New Roman"/>
                        <a:ea typeface="Times New Roman"/>
                        <a:cs typeface="Times New Roman"/>
                      </a:endParaRPr>
                    </a:p>
                  </a:txBody>
                  <a:tcPr marL="25400" marR="25400" marT="0" marB="0"/>
                </a:tc>
                <a:tc>
                  <a:txBody>
                    <a:bodyPr/>
                    <a:lstStyle/>
                    <a:p>
                      <a:pPr algn="ctr">
                        <a:lnSpc>
                          <a:spcPct val="115000"/>
                        </a:lnSpc>
                        <a:spcAft>
                          <a:spcPts val="0"/>
                        </a:spcAft>
                      </a:pPr>
                      <a:r>
                        <a:rPr lang="ru-RU" sz="1200" dirty="0">
                          <a:effectLst/>
                        </a:rPr>
                        <a:t>Почти никогда 0 1 2 3 4 </a:t>
                      </a:r>
                      <a:r>
                        <a:rPr lang="ru-RU" sz="1200" baseline="0" dirty="0">
                          <a:effectLst/>
                        </a:rPr>
                        <a:t> Почти всегда</a:t>
                      </a:r>
                      <a:endParaRPr lang="ru-RU" sz="1800" dirty="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3"/>
                  </a:ext>
                </a:extLst>
              </a:tr>
              <a:tr h="302433">
                <a:tc>
                  <a:txBody>
                    <a:bodyPr/>
                    <a:lstStyle/>
                    <a:p>
                      <a:pPr algn="l">
                        <a:lnSpc>
                          <a:spcPct val="115000"/>
                        </a:lnSpc>
                        <a:spcAft>
                          <a:spcPts val="0"/>
                        </a:spcAft>
                      </a:pPr>
                      <a:r>
                        <a:rPr lang="ru-RU" sz="1200">
                          <a:effectLst/>
                        </a:rPr>
                        <a:t>2</a:t>
                      </a:r>
                      <a:endParaRPr lang="ru-RU" sz="1800">
                        <a:effectLst/>
                        <a:latin typeface="Times New Roman"/>
                        <a:ea typeface="Times New Roman"/>
                        <a:cs typeface="Times New Roman"/>
                      </a:endParaRPr>
                    </a:p>
                  </a:txBody>
                  <a:tcPr marL="25400" marR="25400" marT="0" marB="0"/>
                </a:tc>
                <a:tc>
                  <a:txBody>
                    <a:bodyPr/>
                    <a:lstStyle/>
                    <a:p>
                      <a:pPr algn="ctr">
                        <a:lnSpc>
                          <a:spcPct val="115000"/>
                        </a:lnSpc>
                        <a:spcAft>
                          <a:spcPts val="0"/>
                        </a:spcAft>
                      </a:pPr>
                      <a:r>
                        <a:rPr lang="ru-RU" sz="1200" dirty="0">
                          <a:effectLst/>
                        </a:rPr>
                        <a:t>Приходит на работу вовремя</a:t>
                      </a:r>
                      <a:endParaRPr lang="ru-RU" sz="1800" dirty="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4"/>
                  </a:ext>
                </a:extLst>
              </a:tr>
              <a:tr h="302433">
                <a:tc>
                  <a:txBody>
                    <a:bodyPr/>
                    <a:lstStyle/>
                    <a:p>
                      <a:pPr>
                        <a:lnSpc>
                          <a:spcPct val="115000"/>
                        </a:lnSpc>
                        <a:spcAft>
                          <a:spcPts val="0"/>
                        </a:spcAft>
                      </a:pPr>
                      <a:r>
                        <a:rPr lang="ru-RU" sz="1800">
                          <a:effectLst/>
                        </a:rPr>
                        <a:t> </a:t>
                      </a:r>
                      <a:endParaRPr lang="ru-RU" sz="1800">
                        <a:effectLst/>
                        <a:latin typeface="Times New Roman"/>
                        <a:ea typeface="Times New Roman"/>
                        <a:cs typeface="Times New Roman"/>
                      </a:endParaRPr>
                    </a:p>
                  </a:txBody>
                  <a:tcPr marL="25400" marR="25400" marT="0" marB="0"/>
                </a:tc>
                <a:tc>
                  <a:txBody>
                    <a:bodyPr/>
                    <a:lstStyle/>
                    <a:p>
                      <a:pPr algn="ctr">
                        <a:lnSpc>
                          <a:spcPct val="115000"/>
                        </a:lnSpc>
                        <a:spcAft>
                          <a:spcPts val="0"/>
                        </a:spcAft>
                      </a:pPr>
                      <a:r>
                        <a:rPr lang="ru-RU" sz="1200" dirty="0">
                          <a:effectLst/>
                        </a:rPr>
                        <a:t>Почти никогда 0 1 2 3 4 </a:t>
                      </a:r>
                      <a:r>
                        <a:rPr lang="ru-RU" sz="1200" baseline="0" dirty="0">
                          <a:effectLst/>
                        </a:rPr>
                        <a:t> Почти всегда</a:t>
                      </a:r>
                      <a:endParaRPr lang="ru-RU" sz="1800" dirty="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5"/>
                  </a:ext>
                </a:extLst>
              </a:tr>
              <a:tr h="302433">
                <a:tc>
                  <a:txBody>
                    <a:bodyPr/>
                    <a:lstStyle/>
                    <a:p>
                      <a:pPr algn="l">
                        <a:lnSpc>
                          <a:spcPct val="115000"/>
                        </a:lnSpc>
                        <a:spcAft>
                          <a:spcPts val="0"/>
                        </a:spcAft>
                      </a:pPr>
                      <a:r>
                        <a:rPr lang="ru-RU" sz="1200">
                          <a:effectLst/>
                        </a:rPr>
                        <a:t>3</a:t>
                      </a:r>
                      <a:endParaRPr lang="ru-RU" sz="1800">
                        <a:effectLst/>
                        <a:latin typeface="Times New Roman"/>
                        <a:ea typeface="Times New Roman"/>
                        <a:cs typeface="Times New Roman"/>
                      </a:endParaRPr>
                    </a:p>
                  </a:txBody>
                  <a:tcPr marL="25400" marR="2540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200" dirty="0">
                          <a:effectLst/>
                        </a:rPr>
                        <a:t>Предупреждает начальника по крайней мере за 2 часа в случае, если будет отсутствовать или опоздает</a:t>
                      </a:r>
                      <a:endParaRPr lang="ru-RU" sz="1800" dirty="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6"/>
                  </a:ext>
                </a:extLst>
              </a:tr>
              <a:tr h="302433">
                <a:tc>
                  <a:txBody>
                    <a:bodyPr/>
                    <a:lstStyle/>
                    <a:p>
                      <a:pPr>
                        <a:lnSpc>
                          <a:spcPct val="115000"/>
                        </a:lnSpc>
                        <a:spcAft>
                          <a:spcPts val="0"/>
                        </a:spcAft>
                      </a:pPr>
                      <a:r>
                        <a:rPr lang="ru-RU" sz="1800" dirty="0">
                          <a:effectLst/>
                        </a:rPr>
                        <a:t> </a:t>
                      </a:r>
                      <a:endParaRPr lang="ru-RU" sz="1800" dirty="0">
                        <a:effectLst/>
                        <a:latin typeface="Times New Roman"/>
                        <a:ea typeface="Times New Roman"/>
                        <a:cs typeface="Times New Roman"/>
                      </a:endParaRPr>
                    </a:p>
                  </a:txBody>
                  <a:tcPr marL="25400" marR="25400" marT="0" marB="0"/>
                </a:tc>
                <a:tc>
                  <a:txBody>
                    <a:bodyPr/>
                    <a:lstStyle/>
                    <a:p>
                      <a:pPr algn="ctr">
                        <a:lnSpc>
                          <a:spcPct val="115000"/>
                        </a:lnSpc>
                        <a:spcAft>
                          <a:spcPts val="0"/>
                        </a:spcAft>
                      </a:pPr>
                      <a:r>
                        <a:rPr lang="ru-RU" sz="1200" dirty="0">
                          <a:effectLst/>
                        </a:rPr>
                        <a:t>Почти никогда 0 1 2 3 4 </a:t>
                      </a:r>
                      <a:r>
                        <a:rPr lang="ru-RU" sz="1200" baseline="0" dirty="0">
                          <a:effectLst/>
                        </a:rPr>
                        <a:t> Почти всегда</a:t>
                      </a:r>
                      <a:endParaRPr lang="ru-RU" sz="1800" dirty="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7"/>
                  </a:ext>
                </a:extLst>
              </a:tr>
              <a:tr h="302433">
                <a:tc>
                  <a:txBody>
                    <a:bodyPr/>
                    <a:lstStyle/>
                    <a:p>
                      <a:pPr algn="l">
                        <a:lnSpc>
                          <a:spcPct val="115000"/>
                        </a:lnSpc>
                        <a:spcAft>
                          <a:spcPts val="0"/>
                        </a:spcAft>
                      </a:pPr>
                      <a:r>
                        <a:rPr lang="ru-RU" sz="1200" dirty="0">
                          <a:effectLst/>
                        </a:rPr>
                        <a:t>4</a:t>
                      </a:r>
                      <a:endParaRPr lang="ru-RU" sz="1800" dirty="0">
                        <a:effectLst/>
                        <a:latin typeface="Times New Roman"/>
                        <a:ea typeface="Times New Roman"/>
                        <a:cs typeface="Times New Roman"/>
                      </a:endParaRPr>
                    </a:p>
                  </a:txBody>
                  <a:tcPr marL="25400" marR="25400" marT="0" marB="0"/>
                </a:tc>
                <a:tc>
                  <a:txBody>
                    <a:bodyPr/>
                    <a:lstStyle/>
                    <a:p>
                      <a:pPr algn="l">
                        <a:lnSpc>
                          <a:spcPct val="115000"/>
                        </a:lnSpc>
                        <a:spcAft>
                          <a:spcPts val="0"/>
                        </a:spcAft>
                      </a:pPr>
                      <a:r>
                        <a:rPr lang="ru-RU" sz="1200" dirty="0">
                          <a:effectLst/>
                        </a:rPr>
                        <a:t>Находит кого-либо, кто подменит в случае отсутствия</a:t>
                      </a:r>
                      <a:endParaRPr lang="ru-RU" sz="1800" dirty="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8"/>
                  </a:ext>
                </a:extLst>
              </a:tr>
              <a:tr h="302433">
                <a:tc>
                  <a:txBody>
                    <a:bodyPr/>
                    <a:lstStyle/>
                    <a:p>
                      <a:pPr>
                        <a:lnSpc>
                          <a:spcPct val="115000"/>
                        </a:lnSpc>
                        <a:spcAft>
                          <a:spcPts val="0"/>
                        </a:spcAft>
                      </a:pPr>
                      <a:r>
                        <a:rPr lang="ru-RU" sz="1800" dirty="0">
                          <a:effectLst/>
                        </a:rPr>
                        <a:t> </a:t>
                      </a:r>
                      <a:endParaRPr lang="ru-RU" sz="1800" dirty="0">
                        <a:effectLst/>
                        <a:latin typeface="Times New Roman"/>
                        <a:ea typeface="Times New Roman"/>
                        <a:cs typeface="Times New Roman"/>
                      </a:endParaRPr>
                    </a:p>
                  </a:txBody>
                  <a:tcPr marL="25400" marR="25400" marT="0" marB="0"/>
                </a:tc>
                <a:tc>
                  <a:txBody>
                    <a:bodyPr/>
                    <a:lstStyle/>
                    <a:p>
                      <a:pPr algn="ctr">
                        <a:lnSpc>
                          <a:spcPct val="115000"/>
                        </a:lnSpc>
                        <a:spcAft>
                          <a:spcPts val="0"/>
                        </a:spcAft>
                      </a:pPr>
                      <a:r>
                        <a:rPr lang="ru-RU" sz="1200" dirty="0">
                          <a:effectLst/>
                        </a:rPr>
                        <a:t>Почти никогда 0 1 2 3 4 </a:t>
                      </a:r>
                      <a:r>
                        <a:rPr lang="ru-RU" sz="1200" baseline="0" dirty="0">
                          <a:effectLst/>
                        </a:rPr>
                        <a:t> Почти всегда</a:t>
                      </a:r>
                      <a:endParaRPr lang="ru-RU" sz="1800" dirty="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9"/>
                  </a:ext>
                </a:extLst>
              </a:tr>
            </a:tbl>
          </a:graphicData>
        </a:graphic>
      </p:graphicFrame>
      <p:sp>
        <p:nvSpPr>
          <p:cNvPr id="5" name="TextBox 4"/>
          <p:cNvSpPr txBox="1"/>
          <p:nvPr/>
        </p:nvSpPr>
        <p:spPr>
          <a:xfrm>
            <a:off x="0" y="0"/>
            <a:ext cx="9144000" cy="175432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ru-RU" i="1" dirty="0"/>
              <a:t>	</a:t>
            </a:r>
          </a:p>
          <a:p>
            <a:r>
              <a:rPr lang="ru-RU" i="1" dirty="0"/>
              <a:t>Шкала наблюдения за поведением. </a:t>
            </a:r>
            <a:r>
              <a:rPr lang="ru-RU" dirty="0"/>
              <a:t>Как и метод оценки по решающей ситуации, ориентирован на фиксацию поступков. Для определения поведения работника в целом оценщик на шкале </a:t>
            </a:r>
            <a:r>
              <a:rPr lang="ru-RU" u="sng" dirty="0"/>
              <a:t>фиксирует количество случаев, когда работник вел себя тем или ины</a:t>
            </a:r>
            <a:r>
              <a:rPr lang="ru-RU" dirty="0"/>
              <a:t>м образом.</a:t>
            </a:r>
          </a:p>
          <a:p>
            <a:endParaRPr lang="ru-RU" dirty="0"/>
          </a:p>
        </p:txBody>
      </p:sp>
    </p:spTree>
    <p:extLst>
      <p:ext uri="{BB962C8B-B14F-4D97-AF65-F5344CB8AC3E}">
        <p14:creationId xmlns:p14="http://schemas.microsoft.com/office/powerpoint/2010/main" val="1001471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9865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r>
              <a:rPr lang="ru-RU" sz="1600" i="1" dirty="0"/>
              <a:t>Методы групповой оценки </a:t>
            </a:r>
            <a:r>
              <a:rPr lang="ru-RU" sz="1600" dirty="0"/>
              <a:t>дают возможность провести сравнение эффективности работы сотрудников внутри группы, сопоставить работников между собой.</a:t>
            </a:r>
          </a:p>
          <a:p>
            <a:pPr indent="457200"/>
            <a:r>
              <a:rPr lang="ru-RU" sz="1600" i="1" dirty="0"/>
              <a:t>Метод классификации. </a:t>
            </a:r>
            <a:r>
              <a:rPr lang="ru-RU" sz="1600" dirty="0"/>
              <a:t>Лицо, проводящее оценку, должно распределить всех работников поочередно, от лучшего до худшего, по какому-нибудь одному общему критерию. Однако это достаточно сложно, если количество человек в группе превышает 20. Значительно проще выделить наиболее успешного или неуспешного работника, чем </a:t>
            </a:r>
            <a:r>
              <a:rPr lang="ru-RU" sz="1600" b="1" dirty="0" err="1"/>
              <a:t>проранжировать</a:t>
            </a:r>
            <a:r>
              <a:rPr lang="ru-RU" sz="1600" b="1" dirty="0"/>
              <a:t> </a:t>
            </a:r>
            <a:r>
              <a:rPr lang="ru-RU" sz="1600" dirty="0"/>
              <a:t>средних.</a:t>
            </a:r>
          </a:p>
          <a:p>
            <a:pPr indent="457200"/>
            <a:r>
              <a:rPr lang="ru-RU" sz="1600" dirty="0"/>
              <a:t>Выход может быть найден, если использовать метод альтернативной классификации. Для этого лицо, проводящее оценку, вначале должно выбрать самого лучшего и самого худшего работников, затем отобрать следующих за ними и т. д.</a:t>
            </a:r>
          </a:p>
          <a:p>
            <a:pPr indent="457200"/>
            <a:r>
              <a:rPr lang="ru-RU" sz="1600" i="1" dirty="0"/>
              <a:t>Сравнение по парам </a:t>
            </a:r>
            <a:r>
              <a:rPr lang="ru-RU" sz="1600" dirty="0"/>
              <a:t>делает классификацию проще и достовернее — сравнение каждого с каждым производится в специально сгруппированных парах. Затем отмечается количество раз, когда работник оказывался лучшим в своей паре, и на основании этого строится общий рейтинг. Оценка может быть затруднена, если число сотрудников слишком велико (число пар будет слишком большим, и работа с анкетой станет утомительной).</a:t>
            </a:r>
          </a:p>
          <a:p>
            <a:pPr indent="457200"/>
            <a:r>
              <a:rPr lang="ru-RU" sz="1600" i="1" dirty="0"/>
              <a:t>Метод  заданного  распределения.   </a:t>
            </a:r>
            <a:r>
              <a:rPr lang="ru-RU" sz="1600" dirty="0"/>
              <a:t>Лицу,   проводящему   оценку,   предписывается   дать работникам оценки в рамках заранее заданного (фиксированного) распределения оценок</a:t>
            </a:r>
            <a:r>
              <a:rPr lang="ru-RU" sz="1600" baseline="30000" dirty="0"/>
              <a:t>.</a:t>
            </a:r>
            <a:r>
              <a:rPr lang="ru-RU" sz="1600" dirty="0"/>
              <a:t> Например:</a:t>
            </a:r>
          </a:p>
          <a:p>
            <a:pPr indent="457200"/>
            <a:endParaRPr lang="ru-RU" sz="1600" dirty="0"/>
          </a:p>
          <a:p>
            <a:pPr indent="457200"/>
            <a:endParaRPr lang="ru-RU" sz="1600" dirty="0"/>
          </a:p>
          <a:p>
            <a:pPr indent="457200"/>
            <a:endParaRPr lang="ru-RU" sz="1600" dirty="0"/>
          </a:p>
          <a:p>
            <a:pPr indent="457200"/>
            <a:endParaRPr lang="ru-RU" sz="1600" dirty="0"/>
          </a:p>
          <a:p>
            <a:pPr indent="457200"/>
            <a:endParaRPr lang="ru-RU" sz="1600" dirty="0"/>
          </a:p>
          <a:p>
            <a:pPr indent="457200"/>
            <a:endParaRPr lang="ru-RU" sz="1600" dirty="0"/>
          </a:p>
          <a:p>
            <a:pPr indent="457200"/>
            <a:endParaRPr lang="ru-RU" sz="1600" dirty="0"/>
          </a:p>
          <a:p>
            <a:pPr indent="457200"/>
            <a:endParaRPr lang="ru-RU" sz="1600" dirty="0"/>
          </a:p>
          <a:p>
            <a:pPr indent="457200"/>
            <a:r>
              <a:rPr lang="ru-RU" sz="1600" dirty="0"/>
              <a:t>Единственное, что требуется от эксперта, — выписать на каждую карточку фамилию работника и распределить всех оцениваемых по группам в соответствии с заданной квотой. Распределение может проводиться по разным основаниям (критериям оценки).</a:t>
            </a:r>
          </a:p>
        </p:txBody>
      </p:sp>
      <p:graphicFrame>
        <p:nvGraphicFramePr>
          <p:cNvPr id="3" name="Таблица 2"/>
          <p:cNvGraphicFramePr>
            <a:graphicFrameLocks noGrp="1"/>
          </p:cNvGraphicFramePr>
          <p:nvPr>
            <p:extLst>
              <p:ext uri="{D42A27DB-BD31-4B8C-83A1-F6EECF244321}">
                <p14:modId xmlns:p14="http://schemas.microsoft.com/office/powerpoint/2010/main" val="792919014"/>
              </p:ext>
            </p:extLst>
          </p:nvPr>
        </p:nvGraphicFramePr>
        <p:xfrm>
          <a:off x="5148064" y="4077072"/>
          <a:ext cx="3837262" cy="1914402"/>
        </p:xfrm>
        <a:graphic>
          <a:graphicData uri="http://schemas.openxmlformats.org/drawingml/2006/table">
            <a:tbl>
              <a:tblPr>
                <a:tableStyleId>{5C22544A-7EE6-4342-B048-85BDC9FD1C3A}</a:tableStyleId>
              </a:tblPr>
              <a:tblGrid>
                <a:gridCol w="825092">
                  <a:extLst>
                    <a:ext uri="{9D8B030D-6E8A-4147-A177-3AD203B41FA5}">
                      <a16:colId xmlns:a16="http://schemas.microsoft.com/office/drawing/2014/main" val="20000"/>
                    </a:ext>
                  </a:extLst>
                </a:gridCol>
                <a:gridCol w="3012170">
                  <a:extLst>
                    <a:ext uri="{9D8B030D-6E8A-4147-A177-3AD203B41FA5}">
                      <a16:colId xmlns:a16="http://schemas.microsoft.com/office/drawing/2014/main" val="20001"/>
                    </a:ext>
                  </a:extLst>
                </a:gridCol>
              </a:tblGrid>
              <a:tr h="163013">
                <a:tc>
                  <a:txBody>
                    <a:bodyPr/>
                    <a:lstStyle/>
                    <a:p>
                      <a:pPr algn="l">
                        <a:lnSpc>
                          <a:spcPct val="115000"/>
                        </a:lnSpc>
                        <a:spcAft>
                          <a:spcPts val="0"/>
                        </a:spcAft>
                      </a:pPr>
                      <a:r>
                        <a:rPr lang="ru-RU" sz="1800" dirty="0">
                          <a:effectLst/>
                        </a:rPr>
                        <a:t>10% —</a:t>
                      </a:r>
                      <a:endParaRPr lang="ru-RU" sz="2800" dirty="0">
                        <a:effectLst/>
                        <a:latin typeface="Times New Roman"/>
                        <a:ea typeface="Times New Roman"/>
                        <a:cs typeface="Times New Roman"/>
                      </a:endParaRPr>
                    </a:p>
                  </a:txBody>
                  <a:tcPr marL="25400" marR="25400" marT="0" marB="0"/>
                </a:tc>
                <a:tc>
                  <a:txBody>
                    <a:bodyPr/>
                    <a:lstStyle/>
                    <a:p>
                      <a:pPr algn="l">
                        <a:lnSpc>
                          <a:spcPct val="115000"/>
                        </a:lnSpc>
                        <a:spcAft>
                          <a:spcPts val="0"/>
                        </a:spcAft>
                      </a:pPr>
                      <a:r>
                        <a:rPr lang="ru-RU" sz="1800">
                          <a:effectLst/>
                        </a:rPr>
                        <a:t>неудовлетворительно</a:t>
                      </a:r>
                      <a:endParaRPr lang="ru-RU" sz="280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0"/>
                  </a:ext>
                </a:extLst>
              </a:tr>
              <a:tr h="163013">
                <a:tc>
                  <a:txBody>
                    <a:bodyPr/>
                    <a:lstStyle/>
                    <a:p>
                      <a:pPr algn="l">
                        <a:lnSpc>
                          <a:spcPct val="115000"/>
                        </a:lnSpc>
                        <a:spcAft>
                          <a:spcPts val="0"/>
                        </a:spcAft>
                      </a:pPr>
                      <a:r>
                        <a:rPr lang="ru-RU" sz="1800">
                          <a:effectLst/>
                        </a:rPr>
                        <a:t>20% —</a:t>
                      </a:r>
                      <a:endParaRPr lang="ru-RU" sz="2800">
                        <a:effectLst/>
                        <a:latin typeface="Times New Roman"/>
                        <a:ea typeface="Times New Roman"/>
                        <a:cs typeface="Times New Roman"/>
                      </a:endParaRPr>
                    </a:p>
                  </a:txBody>
                  <a:tcPr marL="25400" marR="25400" marT="0" marB="0"/>
                </a:tc>
                <a:tc>
                  <a:txBody>
                    <a:bodyPr/>
                    <a:lstStyle/>
                    <a:p>
                      <a:pPr algn="l">
                        <a:lnSpc>
                          <a:spcPct val="115000"/>
                        </a:lnSpc>
                        <a:spcAft>
                          <a:spcPts val="0"/>
                        </a:spcAft>
                      </a:pPr>
                      <a:r>
                        <a:rPr lang="ru-RU" sz="1800" dirty="0">
                          <a:effectLst/>
                        </a:rPr>
                        <a:t>удовлетворительно</a:t>
                      </a:r>
                      <a:endParaRPr lang="ru-RU" sz="2800" dirty="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1"/>
                  </a:ext>
                </a:extLst>
              </a:tr>
              <a:tr h="163013">
                <a:tc>
                  <a:txBody>
                    <a:bodyPr/>
                    <a:lstStyle/>
                    <a:p>
                      <a:pPr algn="l">
                        <a:lnSpc>
                          <a:spcPct val="115000"/>
                        </a:lnSpc>
                        <a:spcAft>
                          <a:spcPts val="0"/>
                        </a:spcAft>
                      </a:pPr>
                      <a:r>
                        <a:rPr lang="ru-RU" sz="1800">
                          <a:effectLst/>
                        </a:rPr>
                        <a:t>40% —</a:t>
                      </a:r>
                      <a:endParaRPr lang="ru-RU" sz="2800">
                        <a:effectLst/>
                        <a:latin typeface="Times New Roman"/>
                        <a:ea typeface="Times New Roman"/>
                        <a:cs typeface="Times New Roman"/>
                      </a:endParaRPr>
                    </a:p>
                  </a:txBody>
                  <a:tcPr marL="25400" marR="25400" marT="0" marB="0"/>
                </a:tc>
                <a:tc>
                  <a:txBody>
                    <a:bodyPr/>
                    <a:lstStyle/>
                    <a:p>
                      <a:pPr algn="l">
                        <a:lnSpc>
                          <a:spcPct val="115000"/>
                        </a:lnSpc>
                        <a:spcAft>
                          <a:spcPts val="0"/>
                        </a:spcAft>
                      </a:pPr>
                      <a:r>
                        <a:rPr lang="ru-RU" sz="1800">
                          <a:effectLst/>
                        </a:rPr>
                        <a:t>вполне удовлетворительно</a:t>
                      </a:r>
                      <a:endParaRPr lang="ru-RU" sz="280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2"/>
                  </a:ext>
                </a:extLst>
              </a:tr>
              <a:tr h="163013">
                <a:tc>
                  <a:txBody>
                    <a:bodyPr/>
                    <a:lstStyle/>
                    <a:p>
                      <a:pPr algn="l">
                        <a:lnSpc>
                          <a:spcPct val="115000"/>
                        </a:lnSpc>
                        <a:spcAft>
                          <a:spcPts val="0"/>
                        </a:spcAft>
                      </a:pPr>
                      <a:r>
                        <a:rPr lang="ru-RU" sz="1800">
                          <a:effectLst/>
                        </a:rPr>
                        <a:t>20% —</a:t>
                      </a:r>
                      <a:endParaRPr lang="ru-RU" sz="2800">
                        <a:effectLst/>
                        <a:latin typeface="Times New Roman"/>
                        <a:ea typeface="Times New Roman"/>
                        <a:cs typeface="Times New Roman"/>
                      </a:endParaRPr>
                    </a:p>
                  </a:txBody>
                  <a:tcPr marL="25400" marR="25400" marT="0" marB="0"/>
                </a:tc>
                <a:tc>
                  <a:txBody>
                    <a:bodyPr/>
                    <a:lstStyle/>
                    <a:p>
                      <a:pPr algn="l">
                        <a:lnSpc>
                          <a:spcPct val="115000"/>
                        </a:lnSpc>
                        <a:spcAft>
                          <a:spcPts val="0"/>
                        </a:spcAft>
                      </a:pPr>
                      <a:r>
                        <a:rPr lang="ru-RU" sz="1800">
                          <a:effectLst/>
                        </a:rPr>
                        <a:t>хорошо</a:t>
                      </a:r>
                      <a:endParaRPr lang="ru-RU" sz="280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3"/>
                  </a:ext>
                </a:extLst>
              </a:tr>
              <a:tr h="163013">
                <a:tc>
                  <a:txBody>
                    <a:bodyPr/>
                    <a:lstStyle/>
                    <a:p>
                      <a:pPr algn="l">
                        <a:lnSpc>
                          <a:spcPct val="115000"/>
                        </a:lnSpc>
                        <a:spcAft>
                          <a:spcPts val="0"/>
                        </a:spcAft>
                      </a:pPr>
                      <a:r>
                        <a:rPr lang="ru-RU" sz="1800">
                          <a:effectLst/>
                        </a:rPr>
                        <a:t>10% —</a:t>
                      </a:r>
                      <a:endParaRPr lang="ru-RU" sz="2800">
                        <a:effectLst/>
                        <a:latin typeface="Times New Roman"/>
                        <a:ea typeface="Times New Roman"/>
                        <a:cs typeface="Times New Roman"/>
                      </a:endParaRPr>
                    </a:p>
                  </a:txBody>
                  <a:tcPr marL="25400" marR="25400" marT="0" marB="0"/>
                </a:tc>
                <a:tc>
                  <a:txBody>
                    <a:bodyPr/>
                    <a:lstStyle/>
                    <a:p>
                      <a:pPr algn="l">
                        <a:lnSpc>
                          <a:spcPct val="115000"/>
                        </a:lnSpc>
                        <a:spcAft>
                          <a:spcPts val="0"/>
                        </a:spcAft>
                      </a:pPr>
                      <a:r>
                        <a:rPr lang="ru-RU" sz="1800">
                          <a:effectLst/>
                        </a:rPr>
                        <a:t>отлично</a:t>
                      </a:r>
                      <a:endParaRPr lang="ru-RU" sz="280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4"/>
                  </a:ext>
                </a:extLst>
              </a:tr>
              <a:tr h="337062">
                <a:tc>
                  <a:txBody>
                    <a:bodyPr/>
                    <a:lstStyle/>
                    <a:p>
                      <a:pPr algn="l">
                        <a:lnSpc>
                          <a:spcPct val="115000"/>
                        </a:lnSpc>
                        <a:spcAft>
                          <a:spcPts val="0"/>
                        </a:spcAft>
                      </a:pPr>
                      <a:r>
                        <a:rPr lang="ru-RU" sz="1800" dirty="0">
                          <a:effectLst/>
                        </a:rPr>
                        <a:t>всего _</a:t>
                      </a:r>
                      <a:endParaRPr lang="ru-RU" sz="2800" dirty="0">
                        <a:effectLst/>
                        <a:latin typeface="Times New Roman"/>
                        <a:ea typeface="Times New Roman"/>
                        <a:cs typeface="Times New Roman"/>
                      </a:endParaRPr>
                    </a:p>
                  </a:txBody>
                  <a:tcPr marL="25400" marR="25400" marT="0" marB="0"/>
                </a:tc>
                <a:tc>
                  <a:txBody>
                    <a:bodyPr/>
                    <a:lstStyle/>
                    <a:p>
                      <a:pPr algn="l">
                        <a:lnSpc>
                          <a:spcPct val="115000"/>
                        </a:lnSpc>
                        <a:spcAft>
                          <a:spcPts val="0"/>
                        </a:spcAft>
                      </a:pPr>
                      <a:r>
                        <a:rPr lang="ru-RU" sz="1800" dirty="0">
                          <a:effectLst/>
                        </a:rPr>
                        <a:t>100 %</a:t>
                      </a:r>
                      <a:endParaRPr lang="ru-RU" sz="2800" dirty="0">
                        <a:effectLst/>
                        <a:latin typeface="Times New Roman"/>
                        <a:ea typeface="Times New Roman"/>
                        <a:cs typeface="Times New Roman"/>
                      </a:endParaRPr>
                    </a:p>
                  </a:txBody>
                  <a:tcPr marL="25400" marR="25400" marT="0" marB="0"/>
                </a:tc>
                <a:extLst>
                  <a:ext uri="{0D108BD9-81ED-4DB2-BD59-A6C34878D82A}">
                    <a16:rowId xmlns:a16="http://schemas.microsoft.com/office/drawing/2014/main" val="10005"/>
                  </a:ext>
                </a:extLst>
              </a:tr>
            </a:tbl>
          </a:graphicData>
        </a:graphic>
      </p:graphicFrame>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6203" y="3493264"/>
            <a:ext cx="2144837" cy="207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6722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2" y="1340768"/>
            <a:ext cx="9144000" cy="4247317"/>
          </a:xfrm>
          <a:prstGeom prst="rect">
            <a:avLst/>
          </a:prstGeom>
          <a:noFill/>
        </p:spPr>
        <p:txBody>
          <a:bodyPr wrap="square" rtlCol="0">
            <a:spAutoFit/>
          </a:bodyPr>
          <a:lstStyle/>
          <a:p>
            <a:pPr indent="457200"/>
            <a:r>
              <a:rPr lang="ru-RU" dirty="0"/>
              <a:t>Одним  из  важных  кадровых  мероприятий является  доведение  до  самого  работника информации о степени его успешности в работе. В зависимости от цели оценки возможны два подхода:</a:t>
            </a:r>
          </a:p>
          <a:p>
            <a:pPr marL="285750" lvl="0" indent="-285750">
              <a:buFont typeface="Arial" pitchFamily="34" charset="0"/>
              <a:buChar char="•"/>
            </a:pPr>
            <a:r>
              <a:rPr lang="ru-RU" dirty="0"/>
              <a:t>если оценка проводилась для целей личного развития сотрудника, результаты могут быть сообщены ему лично;</a:t>
            </a:r>
          </a:p>
          <a:p>
            <a:pPr marL="285750" lvl="0" indent="-285750">
              <a:buFont typeface="Arial" pitchFamily="34" charset="0"/>
              <a:buChar char="•"/>
            </a:pPr>
            <a:r>
              <a:rPr lang="ru-RU" dirty="0"/>
              <a:t>если оценка проводилась для определения вознаграждений, уровня заработной платы, повышения по службе, то тогда информация может быть передана в соответствующую службу предприятия, которая в случае личного запроса сотрудника может представить ему результаты. Однако для повышения результативности оценочных мероприятий обратная связь работнику необходима.</a:t>
            </a:r>
          </a:p>
          <a:p>
            <a:pPr indent="457200"/>
            <a:r>
              <a:rPr lang="ru-RU" dirty="0"/>
              <a:t>Работники могут узнать результаты своей оценки в ходе специальной встречи, беседы с лицом, проводившим оценку.</a:t>
            </a:r>
          </a:p>
          <a:p>
            <a:pPr indent="457200"/>
            <a:r>
              <a:rPr lang="ru-RU" dirty="0"/>
              <a:t>Цели беседы с работником — не только сообщение ему результатов. Беседа должна способствовать повышению производительности труда, изменению поведения работников, результативность труда которых не вписывается в приемлемые стандарты.</a:t>
            </a:r>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1519" y="4826173"/>
            <a:ext cx="2078587" cy="200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58844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340768"/>
            <a:ext cx="9036496" cy="5632311"/>
          </a:xfrm>
          <a:prstGeom prst="rect">
            <a:avLst/>
          </a:prstGeom>
          <a:noFill/>
        </p:spPr>
        <p:txBody>
          <a:bodyPr wrap="square" rtlCol="0">
            <a:spAutoFit/>
          </a:bodyPr>
          <a:lstStyle/>
          <a:p>
            <a:pPr indent="457200"/>
            <a:r>
              <a:rPr lang="ru-RU" i="1" u="sng" dirty="0"/>
              <a:t>Повышению эффективности беседы по результатам оценки способствуют:</a:t>
            </a:r>
          </a:p>
          <a:p>
            <a:pPr marL="342900" indent="-342900">
              <a:buFont typeface="+mj-lt"/>
              <a:buAutoNum type="arabicPeriod"/>
            </a:pPr>
            <a:r>
              <a:rPr lang="ru-RU" dirty="0"/>
              <a:t>подготовка к встрече участников беседы, их ориентация на обсуждение прошлой</a:t>
            </a:r>
            <a:br>
              <a:rPr lang="ru-RU" dirty="0"/>
            </a:br>
            <a:r>
              <a:rPr lang="ru-RU" dirty="0"/>
              <a:t>результативности труда работника на фоне задач того периода;</a:t>
            </a:r>
          </a:p>
          <a:p>
            <a:pPr marL="342900" lvl="0" indent="-342900">
              <a:buFont typeface="+mj-lt"/>
              <a:buAutoNum type="arabicPeriod"/>
            </a:pPr>
            <a:r>
              <a:rPr lang="ru-RU" dirty="0"/>
              <a:t>спокойные, доверительные отношения между оценивающим и работником, создание такой атмосферы, которая дала бы возможность работнику расслабиться. Эта беседа — не дисциплинарное мероприятие, она направлена на повышение результативности труда работника в будущем, которое позволит ему улучшить удовлетворенность трудом, и даст шанс продвижения по службе;</a:t>
            </a:r>
          </a:p>
          <a:p>
            <a:pPr marL="342900" lvl="0" indent="-342900">
              <a:buFont typeface="+mj-lt"/>
              <a:buAutoNum type="arabicPeriod"/>
            </a:pPr>
            <a:r>
              <a:rPr lang="ru-RU" dirty="0"/>
              <a:t>планирование оценивающим времени беседы так, чтобы часть времени осталась для обсуждения оценки и будущей работы самим сотрудником;</a:t>
            </a:r>
          </a:p>
          <a:p>
            <a:pPr marL="342900" lvl="0" indent="-342900">
              <a:buFont typeface="+mj-lt"/>
              <a:buAutoNum type="arabicPeriod"/>
            </a:pPr>
            <a:r>
              <a:rPr lang="ru-RU" dirty="0"/>
              <a:t>упоминание в начале беседы о специфичных положительных достижениях работников, о недостатках следует говорить между двумя положительными результатами. Внимание необходимо сосредоточивать на обсуждении результативности работы, а не на критике личностных качеств. Не следует упоминать более одного - двух недостатков во время одной беседы, так как некоторым людям трудно работать над исправлением одновременно более двух упущений;</a:t>
            </a:r>
          </a:p>
          <a:p>
            <a:pPr marL="342900" lvl="0" indent="-342900">
              <a:buFont typeface="+mj-lt"/>
              <a:buAutoNum type="arabicPeriod"/>
            </a:pPr>
            <a:r>
              <a:rPr lang="ru-RU" dirty="0"/>
              <a:t>оптимальный объем информации, так как слишком большой ее объем может запутать слушателя;</a:t>
            </a:r>
          </a:p>
          <a:p>
            <a:pPr marL="342900" indent="-342900">
              <a:buFont typeface="+mj-lt"/>
              <a:buAutoNum type="arabicPeriod"/>
            </a:pPr>
            <a:r>
              <a:rPr lang="ru-RU" dirty="0"/>
              <a:t>самооценка работника.</a:t>
            </a:r>
          </a:p>
        </p:txBody>
      </p:sp>
    </p:spTree>
    <p:extLst>
      <p:ext uri="{BB962C8B-B14F-4D97-AF65-F5344CB8AC3E}">
        <p14:creationId xmlns:p14="http://schemas.microsoft.com/office/powerpoint/2010/main" val="10937773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35531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ru-RU" i="1" dirty="0"/>
              <a:t>Аттестация персонала </a:t>
            </a:r>
            <a:r>
              <a:rPr lang="ru-RU" dirty="0"/>
              <a:t>- кадровые мероприятия, призванные оценить соответствие уровня труда, качеств и потенциала личности требованиям выполняемой деятельности. Главное значение аттестации - не контроль исполнения, а выявление резервов повышения уровня отдачи работника.</a:t>
            </a:r>
          </a:p>
          <a:p>
            <a:r>
              <a:rPr lang="ru-RU" i="1" dirty="0"/>
              <a:t>Элементы аттестации. </a:t>
            </a:r>
            <a:r>
              <a:rPr lang="ru-RU" dirty="0"/>
              <a:t>С учетом целей аттестации можно говорить о двух ее составных частях: оценке труда и оценке персонала.</a:t>
            </a:r>
          </a:p>
          <a:p>
            <a:r>
              <a:rPr lang="ru-RU" i="1" dirty="0"/>
              <a:t>Оценка труда </a:t>
            </a:r>
            <a:r>
              <a:rPr lang="ru-RU" dirty="0"/>
              <a:t>направлена на сопоставление содержания, качества и объема фактического труда с планируемым результатом труда, который представлен в технологических картах, планах и программах работы предприятия. Оценка труда дает возможность оценить количество, качество и интенсивность труда.</a:t>
            </a:r>
          </a:p>
          <a:p>
            <a:r>
              <a:rPr lang="ru-RU" dirty="0"/>
              <a:t>При проведении аттестации руководителей имеет смысл не только давать оценку труда каждого из них, но и организовывать особые процедуры оценки труда руководимого им подразделения (целесообразно привлекать и использовать информацию от смежных подразделений организации, а также внешних партнеров и клиентов, с которыми это подразделение взаимодействует).</a:t>
            </a:r>
          </a:p>
          <a:p>
            <a:r>
              <a:rPr lang="ru-RU" i="1" dirty="0"/>
              <a:t>Оценка персонала </a:t>
            </a:r>
            <a:r>
              <a:rPr lang="ru-RU" dirty="0"/>
              <a:t>позволяет изучить степень подготовленности работника к выполнению именно того вида деятельности, которым он занимается, а также выявить уровень его потенциальных возможностей для оценки перспектив роста.</a:t>
            </a:r>
          </a:p>
          <a:p>
            <a:endParaRPr lang="ru-RU" dirty="0"/>
          </a:p>
        </p:txBody>
      </p:sp>
    </p:spTree>
    <p:extLst>
      <p:ext uri="{BB962C8B-B14F-4D97-AF65-F5344CB8AC3E}">
        <p14:creationId xmlns:p14="http://schemas.microsoft.com/office/powerpoint/2010/main" val="18163759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01730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indent="457200"/>
            <a:r>
              <a:rPr lang="ru-RU" sz="1600" dirty="0"/>
              <a:t>Анализ практики управления показывает, что организации используют в большинстве случаев одновременно оба вида оценки деятельности работников, т. е. оценку труда и оценку качеств, влияющих на достижение результатов. Оценочная форма включает два соответствующих раздела. От руководителя, наряду с балльной оценкой, обычно требуются развернутые обоснования. Аттестационные процедуры предусматривают индивидуальное обсуждение итогов оценки с подчиненным, который удостоверяет это подписью, а также может зафиксировать несогласие с выводами начальника и особые обстоятельства, повлиявшие на результаты труда.</a:t>
            </a:r>
          </a:p>
          <a:p>
            <a:pPr indent="457200"/>
            <a:r>
              <a:rPr lang="ru-RU" sz="1600" dirty="0"/>
              <a:t>В большинстве организаций оценка и аттестация организуются ежегодно, в отдельных — каждые полгода. Кроме того, проводятся неформальные собеседования, и в промежутке между формальными ежегодными оценками, обсуждаются результаты труда и обязательного текущего наблюдения за деятельностью подчиненных. Если процедуры оценки труда хорошо формализованы, целесообразно проводить оценочные мероприятия чаще, например, в конце каждой недели, месяца, квартала. Хотя эти мероприятия не являются аттестационными, но могут давать существенную информацию о динамике эффективности труда работников и подразделений в целом.</a:t>
            </a:r>
          </a:p>
          <a:p>
            <a:pPr indent="457200"/>
            <a:r>
              <a:rPr lang="ru-RU" sz="1600" dirty="0"/>
              <a:t>Тщательный контроль вхождения работника в должность призван ускорить этот процесс. Организация, приобретая дорогостоящий "человеческий ресурс" или пробуя применить его в новом качестве, рассчитывает получить быструю отдачу. Жесткий контроль и оценка сильных и слабых сторон деятельности работника позволяют оказать ему необходимую помощь, быстрее исправить недостатки. Одновременно проверяется правильность решения о назначении. В отношении рядовых исполнителей, управляющих низового звена, такой ответ, как предполагается, должен быть получен уже через несколько месяцев, в отношении руководителей среднего и высшего звеньев — не позднее года. Работника, не справляющегося с обязанностями, в короткий срок переводят на менее ответственную работу или увольняют. Другая цель сокращения сроков формальной оценки в этот период состоит в навязывании работнику высоких стандартов трудовой деятельности. Аттестация проводится в несколько этапов: подготовка, сама аттестация и подведение итогов.</a:t>
            </a:r>
          </a:p>
          <a:p>
            <a:pPr indent="457200"/>
            <a:endParaRPr lang="ru-RU" sz="1600" dirty="0"/>
          </a:p>
        </p:txBody>
      </p:sp>
    </p:spTree>
    <p:extLst>
      <p:ext uri="{BB962C8B-B14F-4D97-AF65-F5344CB8AC3E}">
        <p14:creationId xmlns:p14="http://schemas.microsoft.com/office/powerpoint/2010/main" val="205717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4377" y="1412776"/>
            <a:ext cx="8856984" cy="1200329"/>
          </a:xfrm>
          <a:prstGeom prst="rect">
            <a:avLst/>
          </a:prstGeom>
        </p:spPr>
        <p:txBody>
          <a:bodyPr wrap="square">
            <a:spAutoFit/>
          </a:bodyPr>
          <a:lstStyle/>
          <a:p>
            <a:r>
              <a:rPr lang="ru-RU" dirty="0"/>
              <a:t>	</a:t>
            </a:r>
            <a:r>
              <a:rPr lang="ru-RU" i="1" dirty="0"/>
              <a:t>Поскольку руководителю любого уровня приходиться принимать различные решения, то можно утверждать, что принятие управленческих решений является обязательным элементом процесса управления, т.е. </a:t>
            </a:r>
            <a:r>
              <a:rPr lang="ru-RU" i="1" u="sng" dirty="0"/>
              <a:t>своеобразной функцией управления</a:t>
            </a:r>
            <a:r>
              <a:rPr lang="ru-RU" i="1" dirty="0"/>
              <a:t>, которая необходима для осуществления всех других функций.</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4520" y="2996952"/>
            <a:ext cx="3616697" cy="26254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89606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92696"/>
            <a:ext cx="9144000" cy="535531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i="1" dirty="0"/>
              <a:t>Подготовка, </a:t>
            </a:r>
            <a:r>
              <a:rPr lang="ru-RU" dirty="0"/>
              <a:t>осуществляемая кадровой службой, включает:</a:t>
            </a:r>
          </a:p>
          <a:p>
            <a:pPr marL="285750" lvl="0" indent="-285750">
              <a:buFont typeface="Wingdings" pitchFamily="2" charset="2"/>
              <a:buChar char="ü"/>
            </a:pPr>
            <a:r>
              <a:rPr lang="ru-RU" dirty="0"/>
              <a:t>разработку принципов и методики проведения аттестации;</a:t>
            </a:r>
          </a:p>
          <a:p>
            <a:pPr marL="285750" lvl="0" indent="-285750">
              <a:buFont typeface="Wingdings" pitchFamily="2" charset="2"/>
              <a:buChar char="ü"/>
            </a:pPr>
            <a:r>
              <a:rPr lang="ru-RU" dirty="0"/>
              <a:t>издание нормативных документов по подготовке и проведению аттестации (приказ, список аттестационной комиссии), методика проведения аттестации, план проведения аттестации, программа подготовки руководителей, инструкция по хранению персональной информации);</a:t>
            </a:r>
          </a:p>
          <a:p>
            <a:pPr marL="285750" lvl="0" indent="-285750">
              <a:buFont typeface="Wingdings" pitchFamily="2" charset="2"/>
              <a:buChar char="ü"/>
            </a:pPr>
            <a:r>
              <a:rPr lang="ru-RU" dirty="0"/>
              <a:t>подготовку специальной программы по подготовке к проведению аттестационных мероприятий (при проведении аттестации в первый раз по новой методике);</a:t>
            </a:r>
          </a:p>
          <a:p>
            <a:pPr marL="285750" lvl="0" indent="-285750">
              <a:buFont typeface="Wingdings" pitchFamily="2" charset="2"/>
              <a:buChar char="ü"/>
            </a:pPr>
            <a:r>
              <a:rPr lang="ru-RU" dirty="0"/>
              <a:t>подготовку материалов аттестации (бланки, формы и т.д.). Проведение аттестации:</a:t>
            </a:r>
          </a:p>
          <a:p>
            <a:pPr marL="285750" lvl="0" indent="-285750">
              <a:buFont typeface="Wingdings" pitchFamily="2" charset="2"/>
              <a:buChar char="ü"/>
            </a:pPr>
            <a:r>
              <a:rPr lang="ru-RU" dirty="0"/>
              <a:t>аттестуемые и руководители самостоятельно (по разработанной кадровой службой структуре) готовят отчеты;</a:t>
            </a:r>
          </a:p>
          <a:p>
            <a:pPr marL="285750" lvl="0" indent="-285750">
              <a:buFont typeface="Wingdings" pitchFamily="2" charset="2"/>
              <a:buChar char="ü"/>
            </a:pPr>
            <a:r>
              <a:rPr lang="ru-RU" dirty="0"/>
              <a:t>аттестуемые и не только руководители, но и сотрудники и коллеги заполняют оценочные формы;</a:t>
            </a:r>
          </a:p>
          <a:p>
            <a:pPr marL="285750" lvl="0" indent="-285750">
              <a:buFont typeface="Wingdings" pitchFamily="2" charset="2"/>
              <a:buChar char="ü"/>
            </a:pPr>
            <a:r>
              <a:rPr lang="ru-RU" dirty="0"/>
              <a:t>анализируются результаты;</a:t>
            </a:r>
          </a:p>
          <a:p>
            <a:pPr marL="285750" lvl="0" indent="-285750">
              <a:buFont typeface="Wingdings" pitchFamily="2" charset="2"/>
              <a:buChar char="ü"/>
            </a:pPr>
            <a:r>
              <a:rPr lang="ru-RU" dirty="0"/>
              <a:t>проводятся заседания аттестационной комиссии. Подведение итогов аттестации</a:t>
            </a:r>
          </a:p>
          <a:p>
            <a:pPr marL="285750" lvl="0" indent="-285750">
              <a:buFont typeface="Wingdings" pitchFamily="2" charset="2"/>
              <a:buChar char="ü"/>
            </a:pPr>
            <a:r>
              <a:rPr lang="ru-RU" dirty="0"/>
              <a:t>анализ кадровой информации, ввод и организация использования персональной информации;</a:t>
            </a:r>
          </a:p>
          <a:p>
            <a:pPr marL="285750" lvl="0" indent="-285750">
              <a:buFont typeface="Wingdings" pitchFamily="2" charset="2"/>
              <a:buChar char="ü"/>
            </a:pPr>
            <a:r>
              <a:rPr lang="ru-RU" dirty="0"/>
              <a:t>подготовка рекомендаций по работе с персоналом;</a:t>
            </a:r>
          </a:p>
          <a:p>
            <a:pPr marL="285750" indent="-285750">
              <a:buFont typeface="Wingdings" pitchFamily="2" charset="2"/>
              <a:buChar char="ü"/>
            </a:pPr>
            <a:r>
              <a:rPr lang="ru-RU" dirty="0"/>
              <a:t>утверждение результатов аттестации. </a:t>
            </a:r>
          </a:p>
        </p:txBody>
      </p:sp>
    </p:spTree>
    <p:extLst>
      <p:ext uri="{BB962C8B-B14F-4D97-AF65-F5344CB8AC3E}">
        <p14:creationId xmlns:p14="http://schemas.microsoft.com/office/powerpoint/2010/main" val="7685787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12776"/>
            <a:ext cx="9144000" cy="3139321"/>
          </a:xfrm>
          <a:prstGeom prst="rect">
            <a:avLst/>
          </a:prstGeom>
          <a:noFill/>
        </p:spPr>
        <p:txBody>
          <a:bodyPr wrap="square" rtlCol="0">
            <a:spAutoFit/>
          </a:bodyPr>
          <a:lstStyle/>
          <a:p>
            <a:pPr lvl="0" indent="457200"/>
            <a:r>
              <a:rPr lang="ru-RU" dirty="0"/>
              <a:t>Анализ результатов аттестации</a:t>
            </a:r>
          </a:p>
          <a:p>
            <a:pPr indent="457200"/>
            <a:r>
              <a:rPr lang="ru-RU" dirty="0"/>
              <a:t>Оценка труда позволяет выявить работников, не удовлетворяющих и удовлетворяющих стандартам труда, существенно превышающих стандарты труда. Оценка персонала способствует:</a:t>
            </a:r>
          </a:p>
          <a:p>
            <a:pPr marL="285750" lvl="0" indent="-285750">
              <a:buFont typeface="Arial" pitchFamily="34" charset="0"/>
              <a:buChar char="•"/>
            </a:pPr>
            <a:r>
              <a:rPr lang="ru-RU" dirty="0"/>
              <a:t>диагностике уровня развития профессионально важных качеств;</a:t>
            </a:r>
          </a:p>
          <a:p>
            <a:pPr marL="285750" lvl="0" indent="-285750">
              <a:buFont typeface="Arial" pitchFamily="34" charset="0"/>
              <a:buChar char="•"/>
            </a:pPr>
            <a:r>
              <a:rPr lang="ru-RU" dirty="0"/>
              <a:t>сопоставлению индивидуальных результатов со стандартными требованиями работы (по уровням и специфике должностей);</a:t>
            </a:r>
          </a:p>
          <a:p>
            <a:pPr marL="285750" lvl="0" indent="-285750">
              <a:buFont typeface="Arial" pitchFamily="34" charset="0"/>
              <a:buChar char="•"/>
            </a:pPr>
            <a:r>
              <a:rPr lang="ru-RU" dirty="0"/>
              <a:t>выявлению сотрудников с отклоняющимися от стандартов качествами;</a:t>
            </a:r>
          </a:p>
          <a:p>
            <a:pPr marL="285750" lvl="0" indent="-285750">
              <a:buFont typeface="Arial" pitchFamily="34" charset="0"/>
              <a:buChar char="•"/>
            </a:pPr>
            <a:r>
              <a:rPr lang="ru-RU" dirty="0"/>
              <a:t>оценке перспектив эффективной деятельности и роста;</a:t>
            </a:r>
          </a:p>
          <a:p>
            <a:pPr marL="285750" indent="-285750">
              <a:buFont typeface="Arial" pitchFamily="34" charset="0"/>
              <a:buChar char="•"/>
            </a:pPr>
            <a:r>
              <a:rPr lang="ru-RU" dirty="0"/>
              <a:t>ротации.</a:t>
            </a:r>
          </a:p>
          <a:p>
            <a:pPr indent="457200"/>
            <a:endParaRPr lang="ru-RU" dirty="0"/>
          </a:p>
        </p:txBody>
      </p:sp>
    </p:spTree>
    <p:extLst>
      <p:ext uri="{BB962C8B-B14F-4D97-AF65-F5344CB8AC3E}">
        <p14:creationId xmlns:p14="http://schemas.microsoft.com/office/powerpoint/2010/main" val="42712577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indent="457200"/>
            <a:endParaRPr lang="ru-RU" sz="2000" i="1" dirty="0"/>
          </a:p>
          <a:p>
            <a:pPr indent="457200"/>
            <a:endParaRPr lang="ru-RU" sz="2000" i="1" dirty="0"/>
          </a:p>
          <a:p>
            <a:pPr indent="457200"/>
            <a:r>
              <a:rPr lang="ru-RU" sz="2000" i="1" dirty="0"/>
              <a:t>Сведение и обработка данных, </a:t>
            </a:r>
            <a:r>
              <a:rPr lang="ru-RU" sz="2000" dirty="0"/>
              <a:t>как правило, проводятся по окончании аттестации. Для подведения обобщенных итогов составляются сравнительные таблицы эффективности работников; выделяются группы риска (неэффективно работающих или работников с неоптимальным уровнем развития профессионально важных качеств); выделяются группы роста (работников, ориентированных и способных к развитию и профессиональному проведению); готовятся рекомендации по использованию данных аттестации.</a:t>
            </a:r>
          </a:p>
          <a:p>
            <a:pPr indent="457200"/>
            <a:r>
              <a:rPr lang="ru-RU" sz="2000" i="1" dirty="0"/>
              <a:t>Проведение собеседований по результатам аттестации. </a:t>
            </a:r>
            <a:r>
              <a:rPr lang="ru-RU" sz="2000" dirty="0"/>
              <a:t>Кроме обратной связи с аттестуемым работником, в ходе беседы проводятся уточнение данных и сбор дополнительной кадровой информации. Затем новые и уточненные данные вводятся в обобщенные формы и анализируются.</a:t>
            </a:r>
          </a:p>
          <a:p>
            <a:pPr indent="457200"/>
            <a:r>
              <a:rPr lang="ru-RU" sz="2000" i="1" dirty="0"/>
              <a:t>Организация хранения данных. </a:t>
            </a:r>
            <a:r>
              <a:rPr lang="ru-RU" sz="2000" dirty="0"/>
              <a:t>Чтобы кадровой информацией можно было воспользоваться при принятии кадровых и иных решений, необходимо правильно организовать хранение информации по результатам аттестации. Следует разработать особую форму ввода и хранения информации (по персоналиям, отделам, уровням иерархии, направлениям деятельности подразделений). Необходимо также иметь возможность поиска информации и по этим параметрам, и по параметрам качества и количества труда.</a:t>
            </a:r>
          </a:p>
          <a:p>
            <a:pPr indent="457200"/>
            <a:endParaRPr lang="ru-RU" sz="2000" dirty="0"/>
          </a:p>
          <a:p>
            <a:pPr indent="457200"/>
            <a:endParaRPr lang="ru-RU" sz="2000" dirty="0"/>
          </a:p>
        </p:txBody>
      </p:sp>
    </p:spTree>
    <p:extLst>
      <p:ext uri="{BB962C8B-B14F-4D97-AF65-F5344CB8AC3E}">
        <p14:creationId xmlns:p14="http://schemas.microsoft.com/office/powerpoint/2010/main" val="5584869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3264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b="1" i="1" dirty="0"/>
              <a:t>КОНТРОЛЬ КАК ФУНКЦИЯ УПРАВЛЕНИЯ. ПОНЯТИЕ И ВИДЫ УПРАВЛЕНЧЕСКОГО КОНТРОЛЯ</a:t>
            </a:r>
          </a:p>
          <a:p>
            <a:pPr indent="457200"/>
            <a:r>
              <a:rPr lang="ru-RU" sz="1600" i="1" dirty="0"/>
              <a:t>Контроль </a:t>
            </a:r>
            <a:r>
              <a:rPr lang="ru-RU" sz="1600" dirty="0"/>
              <a:t>- это процесс обеспечения достижения организацией своих целей.</a:t>
            </a:r>
          </a:p>
          <a:p>
            <a:pPr indent="457200"/>
            <a:r>
              <a:rPr lang="ru-RU" sz="1600" i="1" dirty="0"/>
              <a:t>Целью контроля, </a:t>
            </a:r>
            <a:r>
              <a:rPr lang="ru-RU" sz="1600" dirty="0"/>
              <a:t>с одной стороны, является выявление слабых мест и ошибок в процессе производства и управления, своевременное их исправление и недопущение повторения; с другой стороны, обеспечение соответствия между намеченными планами и проводимыми мероприятиями.</a:t>
            </a:r>
          </a:p>
          <a:p>
            <a:pPr indent="457200"/>
            <a:r>
              <a:rPr lang="ru-RU" sz="1600" i="1" dirty="0" err="1"/>
              <a:t>Обьектом</a:t>
            </a:r>
            <a:r>
              <a:rPr lang="ru-RU" sz="1600" i="1" dirty="0"/>
              <a:t> контроля </a:t>
            </a:r>
            <a:r>
              <a:rPr lang="ru-RU" sz="1600" dirty="0"/>
              <a:t>являются средства и предметы труда, персонал, производственные и управленческие процессы.</a:t>
            </a:r>
          </a:p>
          <a:p>
            <a:pPr indent="457200"/>
            <a:r>
              <a:rPr lang="ru-RU" sz="1600" i="1" dirty="0"/>
              <a:t>Для осуществления контроля необходимо:</a:t>
            </a:r>
            <a:endParaRPr lang="ru-RU" sz="1600" dirty="0"/>
          </a:p>
          <a:p>
            <a:pPr marL="285750" lvl="0" indent="-285750">
              <a:buFont typeface="Arial" pitchFamily="34" charset="0"/>
              <a:buChar char="•"/>
            </a:pPr>
            <a:r>
              <a:rPr lang="ru-RU" sz="1600" dirty="0"/>
              <a:t>наличие планов, поскольку невозможно определить эффективность чьей-либо деятельности, если неизвестны ее цели;</a:t>
            </a:r>
          </a:p>
          <a:p>
            <a:pPr marL="285750" lvl="0" indent="-285750">
              <a:buFont typeface="Arial" pitchFamily="34" charset="0"/>
              <a:buChar char="•"/>
            </a:pPr>
            <a:r>
              <a:rPr lang="ru-RU" sz="1600" dirty="0"/>
              <a:t>наличие организационной структуры, поскольку для осуществления контроля необходимо знать,  кто  отвечает за данный участок работы;  в сложной ситуации находится тот руководитель,  который  знает,  что  в  его   организации   или   подразделении   что-то происходит </a:t>
            </a:r>
            <a:r>
              <a:rPr lang="ru-RU" sz="1600" i="1" dirty="0"/>
              <a:t>не </a:t>
            </a:r>
            <a:r>
              <a:rPr lang="ru-RU" sz="1600" dirty="0"/>
              <a:t>так, как должно быть, но не знает, кто несет за это ответственность. </a:t>
            </a:r>
            <a:r>
              <a:rPr lang="ru-RU" sz="1600" i="1" dirty="0"/>
              <a:t>Основными требованиями, </a:t>
            </a:r>
            <a:r>
              <a:rPr lang="ru-RU" sz="1600" dirty="0"/>
              <a:t>предъявляемыми к системам контроля, являются:</a:t>
            </a:r>
          </a:p>
          <a:p>
            <a:pPr marL="285750" indent="-285750">
              <a:buFont typeface="Arial" pitchFamily="34" charset="0"/>
              <a:buChar char="•"/>
            </a:pPr>
            <a:r>
              <a:rPr lang="ru-RU" sz="1600" dirty="0"/>
              <a:t> соответствие планам - система контроля должна соответствовать деятельности, которую она контролирует;</a:t>
            </a:r>
          </a:p>
          <a:p>
            <a:pPr marL="285750" lvl="0" indent="-285750">
              <a:buFont typeface="Arial" pitchFamily="34" charset="0"/>
              <a:buChar char="•"/>
            </a:pPr>
            <a:r>
              <a:rPr lang="ru-RU" sz="1600" dirty="0"/>
              <a:t>соответствие уровню руководителя - контроль, осуществляемый руководителем высшего уровня, будет отличаться от контроля, осуществляемого руководителем более низкого уровня;</a:t>
            </a:r>
          </a:p>
          <a:p>
            <a:pPr marL="285750" lvl="0" indent="-285750">
              <a:buFont typeface="Arial" pitchFamily="34" charset="0"/>
              <a:buChar char="•"/>
            </a:pPr>
            <a:r>
              <a:rPr lang="ru-RU" sz="1600" dirty="0"/>
              <a:t>эффективность, достигаемая за счет предоставления руководителю информации именно об отклонениях в контролируемом процессе;</a:t>
            </a:r>
          </a:p>
          <a:p>
            <a:pPr marL="285750" lvl="0" indent="-285750">
              <a:buFont typeface="Arial" pitchFamily="34" charset="0"/>
              <a:buChar char="•"/>
            </a:pPr>
            <a:r>
              <a:rPr lang="ru-RU" sz="1600" dirty="0"/>
              <a:t>объективность, достигаемая за счет того, что контроль опирается на измеримые критерии и нормативы;</a:t>
            </a:r>
          </a:p>
          <a:p>
            <a:pPr marL="285750" lvl="0" indent="-285750">
              <a:buFont typeface="Arial" pitchFamily="34" charset="0"/>
              <a:buChar char="•"/>
            </a:pPr>
            <a:r>
              <a:rPr lang="ru-RU" sz="1600" dirty="0"/>
              <a:t>гибкость - система контроля не должна давать сбои при изменении планов и нормативов;</a:t>
            </a:r>
          </a:p>
          <a:p>
            <a:pPr marL="285750" lvl="0" indent="-285750">
              <a:buFont typeface="Arial" pitchFamily="34" charset="0"/>
              <a:buChar char="•"/>
            </a:pPr>
            <a:r>
              <a:rPr lang="ru-RU" sz="1600" dirty="0"/>
              <a:t>экономичность - контроль должен окупать затраты на него.</a:t>
            </a:r>
          </a:p>
          <a:p>
            <a:pPr marL="285750" indent="-285750">
              <a:buFont typeface="Arial" pitchFamily="34" charset="0"/>
              <a:buChar char="•"/>
            </a:pPr>
            <a:endParaRPr lang="ru-RU" dirty="0"/>
          </a:p>
        </p:txBody>
      </p:sp>
    </p:spTree>
    <p:extLst>
      <p:ext uri="{BB962C8B-B14F-4D97-AF65-F5344CB8AC3E}">
        <p14:creationId xmlns:p14="http://schemas.microsoft.com/office/powerpoint/2010/main" val="7300572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8652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indent="457200"/>
            <a:r>
              <a:rPr lang="ru-RU" sz="1600" dirty="0"/>
              <a:t>Выделяют </a:t>
            </a:r>
            <a:r>
              <a:rPr lang="ru-RU" sz="1600" i="1" dirty="0"/>
              <a:t>три вида управленческого контроля.</a:t>
            </a:r>
            <a:endParaRPr lang="ru-RU" sz="1600" dirty="0"/>
          </a:p>
          <a:p>
            <a:pPr indent="457200"/>
            <a:r>
              <a:rPr lang="ru-RU" sz="1600" dirty="0"/>
              <a:t>1.	</a:t>
            </a:r>
            <a:r>
              <a:rPr lang="ru-RU" sz="1600" i="1" dirty="0"/>
              <a:t>Предварительный контроль </a:t>
            </a:r>
            <a:r>
              <a:rPr lang="ru-RU" sz="1600" dirty="0"/>
              <a:t>осуществляется до начала деятельности во время</a:t>
            </a:r>
            <a:br>
              <a:rPr lang="ru-RU" sz="1600" dirty="0"/>
            </a:br>
            <a:r>
              <a:rPr lang="ru-RU" sz="1600" dirty="0"/>
              <a:t>определения ее целей и планов. Целью предварительного контроля является определение</a:t>
            </a:r>
            <a:br>
              <a:rPr lang="ru-RU" sz="1600" dirty="0"/>
            </a:br>
            <a:r>
              <a:rPr lang="ru-RU" sz="1600" dirty="0"/>
              <a:t>оптимальности (т.е. наиболее благоприятных, наилучших) разработанных планов посредством</a:t>
            </a:r>
            <a:br>
              <a:rPr lang="ru-RU" sz="1600" dirty="0"/>
            </a:br>
            <a:r>
              <a:rPr lang="ru-RU" sz="1600" dirty="0"/>
              <a:t>моделирования будущей деятельности. В организациях предварительный контроль используется в трех областях: по отношению к трудовым, материальным и финансовым ресурсам. Предварительный контроль в области трудовых ресурсов осуществляется посредством анализа профессиональных знаний и навыков, которые необходимы для выполнения определенных должностных обязанностей и отбора высококвалифицированных специалистов. Промышленные организации проводят обязательный предварительный контроль используемых ими материальных ресурсов. При помощи бюджета (т.е. текущего финансового плана) осуществляется предварительный контроль финансовых ресурсов организации.</a:t>
            </a:r>
          </a:p>
          <a:p>
            <a:pPr indent="457200"/>
            <a:r>
              <a:rPr lang="ru-RU" sz="1600" dirty="0"/>
              <a:t>2.	</a:t>
            </a:r>
            <a:r>
              <a:rPr lang="ru-RU" sz="1600" i="1" dirty="0"/>
              <a:t>Текущий контроль </a:t>
            </a:r>
            <a:r>
              <a:rPr lang="ru-RU" sz="1600" dirty="0"/>
              <a:t>осуществляется от начала деятельности до момента получения</a:t>
            </a:r>
            <a:br>
              <a:rPr lang="ru-RU" sz="1600" dirty="0"/>
            </a:br>
            <a:r>
              <a:rPr lang="ru-RU" sz="1600" dirty="0"/>
              <a:t>результата (непосредственно в ходе проведения работ). Его цель - вовремя обнаружить отклонения от намеченных штанов и нормативов. Объектом текущего контроля являются подчиненные. Для того, чтобы осуществлять текущий контроль аппарату управления необходима обратная связь. Например, руководитель сообщает своим подчиненным, что их работа неудовлетворительна. При выявлении проблем, руководитель может скорректировать свою линию поведения так, чтобы избежать отклонения организации от наиболее эффективного пути к поставленным перед нею задачам.</a:t>
            </a:r>
          </a:p>
          <a:p>
            <a:pPr indent="457200"/>
            <a:r>
              <a:rPr lang="ru-RU" sz="1600" dirty="0"/>
              <a:t>3.	</a:t>
            </a:r>
            <a:r>
              <a:rPr lang="ru-RU" sz="1600" i="1" dirty="0"/>
              <a:t>Заключительный контроль </a:t>
            </a:r>
            <a:r>
              <a:rPr lang="ru-RU" sz="1600" dirty="0"/>
              <a:t>осуществляется после выполнения какой-либо</a:t>
            </a:r>
            <a:br>
              <a:rPr lang="ru-RU" sz="1600" dirty="0"/>
            </a:br>
            <a:r>
              <a:rPr lang="ru-RU" sz="1600" dirty="0"/>
              <a:t>программы. Его цель - получение информации о деятельности работников, которых необходимо поощрить за достижение результатов труда.</a:t>
            </a:r>
          </a:p>
          <a:p>
            <a:pPr indent="457200"/>
            <a:r>
              <a:rPr lang="ru-RU" sz="1600" dirty="0"/>
              <a:t>Заключительный контроль имеет 2 важные функции: 1)заключительный контроль дает руководству информацию, которая может пригодиться в будущем при сходной ситуации;</a:t>
            </a:r>
          </a:p>
          <a:p>
            <a:pPr lvl="0"/>
            <a:r>
              <a:rPr lang="ru-RU" sz="1600" dirty="0"/>
              <a:t>2) заключительный контроль способствует мотивации - в том случае, когда руководитель связывает мотивационные вознаграждения с достижением определенного уровня результативности.</a:t>
            </a:r>
          </a:p>
          <a:p>
            <a:pPr indent="457200"/>
            <a:endParaRPr lang="ru-RU" sz="1600" dirty="0"/>
          </a:p>
        </p:txBody>
      </p:sp>
    </p:spTree>
    <p:extLst>
      <p:ext uri="{BB962C8B-B14F-4D97-AF65-F5344CB8AC3E}">
        <p14:creationId xmlns:p14="http://schemas.microsoft.com/office/powerpoint/2010/main" val="31350402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52520" cy="67403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indent="457200" algn="ctr"/>
            <a:r>
              <a:rPr lang="ru-RU" b="1" i="1" dirty="0"/>
              <a:t>Этапы процесса контроля</a:t>
            </a:r>
            <a:endParaRPr lang="ru-RU" dirty="0"/>
          </a:p>
          <a:p>
            <a:pPr indent="457200"/>
            <a:r>
              <a:rPr lang="ru-RU" dirty="0"/>
              <a:t>Мы определили контроль как процесс обеспечения достижения организацией своих целей. Процесс контроля имеет следующие этапы: установление нормативов, определение эффективности деятельности и корректировка отклонений.</a:t>
            </a:r>
          </a:p>
          <a:p>
            <a:pPr indent="457200"/>
            <a:r>
              <a:rPr lang="ru-RU" dirty="0"/>
              <a:t>Остановимся на каждом из этапов.</a:t>
            </a:r>
          </a:p>
          <a:p>
            <a:pPr indent="457200"/>
            <a:r>
              <a:rPr lang="ru-RU" dirty="0"/>
              <a:t>1. </a:t>
            </a:r>
            <a:r>
              <a:rPr lang="ru-RU" i="1" dirty="0"/>
              <a:t>Установление нормативов, </a:t>
            </a:r>
            <a:r>
              <a:rPr lang="ru-RU" dirty="0"/>
              <a:t>которые, с одной стороны, рассматривают как критерии эффективности деятельности, а, с другой, - как определенные планом результаты, характеризующие деятельность (организации, подразделения, работника) на каждом этапе достижения цели. </a:t>
            </a:r>
            <a:r>
              <a:rPr lang="ru-RU" b="1" dirty="0"/>
              <a:t>Нормативы </a:t>
            </a:r>
            <a:r>
              <a:rPr lang="ru-RU" dirty="0"/>
              <a:t>должны удовлетворять следующим требованиям: </a:t>
            </a:r>
            <a:r>
              <a:rPr lang="ru-RU" u="sng" dirty="0"/>
              <a:t>возможность проверки; измеримость.</a:t>
            </a:r>
          </a:p>
          <a:p>
            <a:pPr indent="457200"/>
            <a:r>
              <a:rPr lang="ru-RU" dirty="0"/>
              <a:t>Руководством должны быть определены </a:t>
            </a:r>
            <a:r>
              <a:rPr lang="ru-RU" i="1" dirty="0"/>
              <a:t>показатели результативности: </a:t>
            </a:r>
            <a:r>
              <a:rPr lang="ru-RU" dirty="0"/>
              <a:t>конкретный критерий и временные рамки. Эти показатели характеризуют цели, которые руководитель определил в качестве норматива. То есть показатели результативности определяют то, что должно быть получено для того, чтобы достичь поставленных целей. Показатели позволяют руководству сравнить реально сделанную работу с запланированной на втором этапе.</a:t>
            </a:r>
          </a:p>
          <a:p>
            <a:pPr lvl="0" indent="457200"/>
            <a:r>
              <a:rPr lang="ru-RU" i="1" dirty="0"/>
              <a:t>Определение эффективности деятельности </a:t>
            </a:r>
            <a:r>
              <a:rPr lang="ru-RU" dirty="0"/>
              <a:t>путем сопоставления нормативов с действительностью. На этом этапе руководитель принимает важное решение: насколько допустимы или относительно безопасны обнаруженные отклонения от нормативов.</a:t>
            </a:r>
          </a:p>
          <a:p>
            <a:pPr lvl="0" indent="457200"/>
            <a:r>
              <a:rPr lang="ru-RU" i="1" dirty="0"/>
              <a:t>Корректировка отклонений </a:t>
            </a:r>
            <a:r>
              <a:rPr lang="ru-RU" dirty="0"/>
              <a:t>от планов и нормативов. Корректировка может осуществляться посредством:  1)пересмотра целей и планов;2)перераспределения или уточнения заданий;3)выделения дополнительного персонала или других ресурсов;4) совершенствования  систем  подбора,  стимулирования  и  обучения  кадров,  увольнения сотрудника.</a:t>
            </a:r>
          </a:p>
        </p:txBody>
      </p:sp>
    </p:spTree>
    <p:extLst>
      <p:ext uri="{BB962C8B-B14F-4D97-AF65-F5344CB8AC3E}">
        <p14:creationId xmlns:p14="http://schemas.microsoft.com/office/powerpoint/2010/main" val="20575045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6632"/>
            <a:ext cx="9252520" cy="627864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indent="457200"/>
            <a:r>
              <a:rPr lang="ru-RU" sz="1600" b="1" i="1" dirty="0"/>
              <a:t>Контроль в социальной работе</a:t>
            </a:r>
            <a:endParaRPr lang="ru-RU" sz="1600" dirty="0"/>
          </a:p>
          <a:p>
            <a:pPr indent="457200"/>
            <a:r>
              <a:rPr lang="ru-RU" sz="1600" dirty="0"/>
              <a:t> Контроль во всех профессиях проходит одинаковые стадии развития. Руководители решают вопрос о принятии новых членов, регулируют полномочия, устанавливают стандарты практической работы и профессиональной этики, согласовывают различные уровни монополии на решение. Тем не менее, в контроле в социальной работе проявляются свои отличительные, характерные черты.</a:t>
            </a:r>
          </a:p>
          <a:p>
            <a:pPr indent="457200"/>
            <a:r>
              <a:rPr lang="ru-RU" sz="1600" b="1" dirty="0"/>
              <a:t>Социальную работу </a:t>
            </a:r>
            <a:r>
              <a:rPr lang="ru-RU" sz="1600" dirty="0"/>
              <a:t>отличают ее особые связи с другими профессиями и социальными институтами. По традиции социальные работники реализуют связующие, посреднические и защитные социальные функции, одновременно выполняя свою главную функцию предоставления отдельным лицам и семьям практических услуг социальных служб, расширение сферы которых началось после 1991 года. Социальные работники имеют сегодня широкий спектр деятельности. Усиление социальной работы нашло свое отражение в расширении ее рамок и неоднозначности профессиональных функций.</a:t>
            </a:r>
          </a:p>
          <a:p>
            <a:pPr indent="457200"/>
            <a:r>
              <a:rPr lang="ru-RU" sz="1600" dirty="0"/>
              <a:t>Современные профессиональные руководители социальной работы не только принимают, но и используют эту неоднозначность. Вероятно, нельзя достичь абсолютной ясности по поводу функций работников организаций </a:t>
            </a:r>
            <a:r>
              <a:rPr lang="ru-RU" sz="1600" b="1" dirty="0"/>
              <a:t>социального обслуживания. </a:t>
            </a:r>
            <a:r>
              <a:rPr lang="ru-RU" sz="1600" dirty="0"/>
              <a:t>Широкий диапазон видов деятельности и охватываемых ситуаций, возможно, частично объясняет, почему контроль рассматривают то, как образовательный процесс, то, как процесс управления, то, как смешение того и другого.</a:t>
            </a:r>
          </a:p>
          <a:p>
            <a:pPr indent="457200"/>
            <a:r>
              <a:rPr lang="ru-RU" sz="1600" dirty="0"/>
              <a:t>По мере организации и расширения социальных услуг, по мере осмысления работы по изучению условий жизни неблагополучных семей и помощи им в области контроля возник индивидуальный наставнический подход, соответствующий индивидуальному подходу к каждому случаю. На особое значение, придаваемое обучающей функции контроля, также повлияло развитие университетской подготовки профессионалов. Контроль рассматривается как средство передачи знаний и умений от опытного, подготовленного работника к не опытному. А в области профессионального образования — от преподавателя и руководителя практики к студенту.</a:t>
            </a:r>
          </a:p>
          <a:p>
            <a:pPr indent="457200"/>
            <a:endParaRPr lang="ru-RU" sz="1600" dirty="0"/>
          </a:p>
        </p:txBody>
      </p:sp>
    </p:spTree>
    <p:extLst>
      <p:ext uri="{BB962C8B-B14F-4D97-AF65-F5344CB8AC3E}">
        <p14:creationId xmlns:p14="http://schemas.microsoft.com/office/powerpoint/2010/main" val="22604273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01730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indent="457200"/>
            <a:r>
              <a:rPr lang="ru-RU" dirty="0"/>
              <a:t>Социальные работники часто выражают недовольство по поводу наблюдения и контроля их работы, особенно по поводу чрезмерной зависимости при применении традиционных форм. Они хотят, чтобы их считали практикующими профессионалами, и не контролировали.</a:t>
            </a:r>
          </a:p>
          <a:p>
            <a:pPr indent="457200"/>
            <a:r>
              <a:rPr lang="ru-RU" dirty="0"/>
              <a:t>На ранних этапах профессионального становления на основе модели "наставник — ученик" определяются знания и формируются принципы практической работы. До тех пор, пока знания не приобретают передаваемые, обобщенные формы, практиканты учатся, следуя примеру наставника, и их успехи зависят от компетентности и статуса последнего. Для потенциального нанимателя важны сведения о том, кто готовил специалиста, так как это дает ключ к пониманию того, что и как может делать новичок. Для выпускников, ищущих свою первую работу, личность наставника становилась решающей при выборе работы. Значимость роли наставника, хотя и в меньшей степени, сохраняется и поныне. Например, в США лицам, которые стремятся стать членами Академии дипломированных социальных работников, требуется, по меньшей мере, в течение двух лет после получения степени магистра работать под наблюдением.</a:t>
            </a:r>
          </a:p>
          <a:p>
            <a:pPr indent="457200"/>
            <a:r>
              <a:rPr lang="ru-RU" dirty="0"/>
              <a:t>Однако современные студенты учатся несколько иначе и, возможно, у наставников и контролеров иные установки, чем у их предшественников. Теперь факультеты социальной работы, в том числе, и в российских учебных заведениях, обучают умениям более широкого диапазона и делают это на основе развитой и более полно разработанной суммы знаний. Но старые модели сохраняются, и традиционные способы деятельности меняются медленно. Предполагается, что новоиспеченному работнику все еще необходим пристальный контроль в течение неопределенного отрезка времени и что улучшение профессиональной работы главным образом основывается на постоянном наблюдении и контроле.</a:t>
            </a:r>
          </a:p>
          <a:p>
            <a:pPr indent="457200"/>
            <a:endParaRPr lang="ru-RU" dirty="0"/>
          </a:p>
        </p:txBody>
      </p:sp>
    </p:spTree>
    <p:extLst>
      <p:ext uri="{BB962C8B-B14F-4D97-AF65-F5344CB8AC3E}">
        <p14:creationId xmlns:p14="http://schemas.microsoft.com/office/powerpoint/2010/main" val="10376801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15580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indent="457200"/>
            <a:r>
              <a:rPr lang="ru-RU" sz="1700" dirty="0"/>
              <a:t>Данный подход обладает тем преимуществом, что он обеспечивает единообразие действий и контроль, пока администрация получает информацию о происходящем. Пристальный контроль со стороны вышестоящего специалиста также до некоторой степени помогает защитить интересы клиента, так как взаимодействие социального работника и клиента становится раскрытым для тех, кто несет ответственность за предоставляемые услуги. Однако пристальный контроль может иметь тенденцию к ограничению профессиональной самостоятельности и творческого развития практического работника. Конечно, сохранять единство процедур и стандартов обслуживания необходимо, но профессиональная деятельность требует индивидуального подхода.</a:t>
            </a:r>
          </a:p>
          <a:p>
            <a:pPr indent="457200"/>
            <a:r>
              <a:rPr lang="ru-RU" sz="1700" dirty="0"/>
              <a:t>Хотя пристальный контроль и означает повышенное индивидуальное внимание, уделяемое работнику и его деятельности, он также имеет тенденцию к конформизму и культивированию обрядности в отношении практической работы. Он укрепляет иерархические административные структуры и ортодоксальность правил и процедур. Иерархическое построение, предполагающее, что первоочередное значение имеет потребность данной организации в контроле и отчетности, зачастую мешает гибкости, которая требуется для профессиональной деятельности с ориентацией на клиента. Считается, что преданность работника своей организации будет ограничиваться и вытесняться его преданностью интересам клиента, а также профессиональным интересам за рамками данной организации, если он будет отходить от принятых в "его" организации стандартов деятельности и поведения.</a:t>
            </a:r>
          </a:p>
          <a:p>
            <a:pPr indent="457200"/>
            <a:r>
              <a:rPr lang="ru-RU" sz="1700" dirty="0"/>
              <a:t>Смягчить эти противоречия можно путем отделения административных функций контроля от их обучающих функций. При этом в сферу административного контроля вошли бы вопросы трудовой нагрузки, учета, производительности и того, насколько последователен работник в применении практических процедур, Обучающая функция использовалась бы по мере потребности, через помощь консультантов или других работников со специальным опытом и знаниями.</a:t>
            </a:r>
          </a:p>
          <a:p>
            <a:pPr indent="457200"/>
            <a:endParaRPr lang="ru-RU" sz="1700" dirty="0"/>
          </a:p>
        </p:txBody>
      </p:sp>
    </p:spTree>
    <p:extLst>
      <p:ext uri="{BB962C8B-B14F-4D97-AF65-F5344CB8AC3E}">
        <p14:creationId xmlns:p14="http://schemas.microsoft.com/office/powerpoint/2010/main" val="33296694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00808"/>
            <a:ext cx="9144000" cy="4801314"/>
          </a:xfrm>
          <a:prstGeom prst="rect">
            <a:avLst/>
          </a:prstGeom>
          <a:noFill/>
        </p:spPr>
        <p:txBody>
          <a:bodyPr wrap="square" rtlCol="0">
            <a:spAutoFit/>
          </a:bodyPr>
          <a:lstStyle/>
          <a:p>
            <a:pPr indent="457200"/>
            <a:r>
              <a:rPr lang="ru-RU" dirty="0"/>
              <a:t>Хотя контроль предполагает и административные, и обучающие функции, в условиях социальных служб, он, по сути, является функцией администрирования и в первую очередь применяется при приеме проделанной работы. Стиль контроля в социальной работе зависит от характера предоставляемых услуг. Лечебные или консультационные услуги, направленные на оказание помощи клиентам в прояснении и переосмыслении их проблем, порождают соответствующие виды контрольной деятельности. Непосредственный руководитель должен помочь практическим работникам четко осознавать их собственные чувства и восприятие, чтобы помочь клиенту.</a:t>
            </a:r>
          </a:p>
          <a:p>
            <a:pPr indent="457200"/>
            <a:r>
              <a:rPr lang="ru-RU" dirty="0"/>
              <a:t>Контроль существует не ради самого работника, а в интересах обслуживания. Конечно, характер обслуживания, профессиональная культура и учет условий, при которых люди работают наилучшим образом, требуют от администрации обеспечить образовательный и индивидуальный контроль, но акцент, однако, по-прежнему делается на практическую работу. Эффективность контроля на практике определяется тем, насколько оказались успешны попытки оказания помощи работникам, улучшения их деятельности и повышения гибкости реагирования на запросы клиентов.</a:t>
            </a:r>
          </a:p>
          <a:p>
            <a:pPr indent="457200"/>
            <a:endParaRPr lang="ru-RU" dirty="0"/>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3718" y="286345"/>
            <a:ext cx="4572000"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8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340768"/>
            <a:ext cx="9144000" cy="954107"/>
          </a:xfrm>
          <a:prstGeom prst="rect">
            <a:avLst/>
          </a:prstGeom>
          <a:noFill/>
        </p:spPr>
        <p:txBody>
          <a:bodyPr wrap="square" rtlCol="0">
            <a:spAutoFit/>
          </a:bodyPr>
          <a:lstStyle/>
          <a:p>
            <a:pPr algn="ctr"/>
            <a:r>
              <a:rPr lang="ru-RU" b="1" i="1" dirty="0"/>
              <a:t>Классификация управленческих решений, принимаемых в организации </a:t>
            </a:r>
          </a:p>
          <a:p>
            <a:pPr algn="ctr"/>
            <a:r>
              <a:rPr lang="ru-RU" b="1" i="1" dirty="0"/>
              <a:t>(проводится по различным критериям)</a:t>
            </a:r>
          </a:p>
          <a:p>
            <a:pPr lvl="0" algn="ctr"/>
            <a:r>
              <a:rPr lang="ru-RU" sz="2000" b="1" i="1" u="sng" dirty="0"/>
              <a:t>ПО СОДЕРЖАНИЮ</a:t>
            </a:r>
          </a:p>
        </p:txBody>
      </p:sp>
      <p:graphicFrame>
        <p:nvGraphicFramePr>
          <p:cNvPr id="5" name="Схема 4"/>
          <p:cNvGraphicFramePr/>
          <p:nvPr>
            <p:extLst>
              <p:ext uri="{D42A27DB-BD31-4B8C-83A1-F6EECF244321}">
                <p14:modId xmlns:p14="http://schemas.microsoft.com/office/powerpoint/2010/main" val="1417043262"/>
              </p:ext>
            </p:extLst>
          </p:nvPr>
        </p:nvGraphicFramePr>
        <p:xfrm>
          <a:off x="107504" y="2294875"/>
          <a:ext cx="878497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4429" y="0"/>
            <a:ext cx="1475141" cy="145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6193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01730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indent="457200"/>
            <a:r>
              <a:rPr lang="ru-RU" dirty="0"/>
              <a:t>Однако не всегда ясно, какое обслуживание является лучшим. В социальной работе требуется, чтобы работник уверенно действовал в условиях значительной неопределенности, что требует подходить индивидуально к каждому случаю и каждому работнику. Обеспокоенность вопросами отчетности породила попытку определить матрицу желаемых и достижимых результатов, по которым и рекомендуется оценивать практическую работу, но назвать эту попытку полностью успешной нельзя. Ориентация на максимальную отчетность неизбежно лишает "своего лица" почти все разновидности практики. В том, как люди в действительности говорят, чувствуют и объясняют свое поведение, отсутствуют какие-либо модели и парадигмы. В отчетности большее внимание может быть обращено на нужды организации, чем на нужды клиента, особенно во время финансовых затруднений. Поскольку контроль должен придавать особое значение соответствию инструкциям, контролер, прежде всего, может ориентироваться на цель не усугублять и без того неблестящее финансовое положение организации. Руководители, озабоченные этой целью, могут закрывать глаза на действия, которые не отвечают в полной мере интересам клиента.</a:t>
            </a:r>
          </a:p>
          <a:p>
            <a:pPr indent="457200"/>
            <a:r>
              <a:rPr lang="ru-RU" dirty="0"/>
              <a:t>Например, за рубежом практикуется делать записи взаимоотношений клиента и работника, что является как бы признанием организацией того факта, что в распоряжении контролера нет легкодоступных средств, узнать, что же происходит в процессе оказания помощи клиенту. Умный контролер дает советы, мудрый контролер больше знает, чем говорит. Он слушает, считая, что практическая работа является средством для понимания самого работника. В конечном счете, эффективный контроль помогает работнику ответственно подходить к выполнению его функций и поощряет процесс самопознания. Это повышает вероятность того, что действия работника пойдут на пользу другим людям.</a:t>
            </a:r>
          </a:p>
          <a:p>
            <a:pPr indent="457200"/>
            <a:endParaRPr lang="ru-RU" dirty="0"/>
          </a:p>
        </p:txBody>
      </p:sp>
    </p:spTree>
    <p:extLst>
      <p:ext uri="{BB962C8B-B14F-4D97-AF65-F5344CB8AC3E}">
        <p14:creationId xmlns:p14="http://schemas.microsoft.com/office/powerpoint/2010/main" val="40756722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01730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r>
              <a:rPr lang="ru-RU" dirty="0"/>
              <a:t>Однако происходят существенные изменения в степени подконтрольности обслуживания и возможностях клиентов. Это зависит от условий обслуживания. При обычном индивидуальном собеседовании подконтрольность невелика или отсутствует вовсе, за исключением тех сведений, которые предоставляет сам социальный работник. Кроме того, можно контролировать условия процесса оказания помощи. Эти факторы, помимо всех прочих, могут объяснять довольно пристальное внимание, которое уделяется контролю в практике индивидуального консультирования.</a:t>
            </a:r>
          </a:p>
          <a:p>
            <a:pPr indent="457200"/>
            <a:r>
              <a:rPr lang="ru-RU" dirty="0"/>
              <a:t>Типичная ситуация в группе несколько отличается от этой. Происходящее в группе не только затрагивает всех ее участников, но к тому же часто становится очевидным и для других людей в организации. Члены группы беседуют друг с другом и людьми, не входящими в группу, формируя, таким образом, свои собственные представления и понимание происходящего. Не будет необоснованным предположить, что записи в группе имеют дополнительной целью защиту социального работника.</a:t>
            </a:r>
          </a:p>
          <a:p>
            <a:pPr indent="457200"/>
            <a:r>
              <a:rPr lang="ru-RU" dirty="0"/>
              <a:t>У работы с группой есть еще одна особенность, которая не всегда бывает очевидной при работе с отдельными лицами. Это та власть, которая имеется в распоряжении членов группы для оказания воздействия на социального работника. Для эффективности своей работы социальный работник должен в значительно большей степени учитывать представления и требования, исходящие от группы, чем при оказании помощи индивидуальному клиенту. Хотя в традиционной сфере обслуживания семей наблюдалось устойчивое развитие групповых услуг, отмечалась также некоторая неоднозначность их оценки. Возможно, частично это произошло из-за изменения роли социального работника, требующего отказа от некоторой доли контроля над его практической деятельностью. Вероятно, работнику хочется, чтобы такая работа контролировалась меньше, чем работа с отдельными клиентами.</a:t>
            </a:r>
          </a:p>
          <a:p>
            <a:pPr indent="457200"/>
            <a:endParaRPr lang="ru-RU" dirty="0"/>
          </a:p>
        </p:txBody>
      </p:sp>
    </p:spTree>
    <p:extLst>
      <p:ext uri="{BB962C8B-B14F-4D97-AF65-F5344CB8AC3E}">
        <p14:creationId xmlns:p14="http://schemas.microsoft.com/office/powerpoint/2010/main" val="7860527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0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u-RU" dirty="0"/>
              <a:t>Некоторые особенности социальной работы, связанные с тем, осуществляется ли она на дому или в каком-то учреждении, дают любопытную иллюстрацию того, как условия обслуживания влияют на модели контроля. Клиенты, которые взаимодействуют друг с другом, создают свою собственную, особую социальную систему и субкультуру. На систему лечения неизбежно влияют отношения и разновидности поведения, существующие среди клиентов, воздействующие на данную систему лечения. Система клиентов часто имеет склонность нейтрализовать и снижать эффективность официальной лечебной системы. И проводимая в курсе лечения беседа и ее запись, используемая для целей контроля, вполне могут принимать некоторые особенности сценария, написанного, </a:t>
            </a:r>
            <a:r>
              <a:rPr lang="ru-RU" dirty="0" err="1"/>
              <a:t>отрежиссированного</a:t>
            </a:r>
            <a:r>
              <a:rPr lang="ru-RU" dirty="0"/>
              <a:t> и поставленного </a:t>
            </a:r>
            <a:r>
              <a:rPr lang="ru-RU" dirty="0" err="1"/>
              <a:t>референтной</a:t>
            </a:r>
            <a:r>
              <a:rPr lang="ru-RU" dirty="0"/>
              <a:t> группой клиентов. В результате на содержание и результаты деятельности оказывают влияние факторы, не всегда известные системе контроля.</a:t>
            </a:r>
          </a:p>
          <a:p>
            <a:r>
              <a:rPr lang="ru-RU" dirty="0"/>
              <a:t>На виды и основные идеи контроля будет влиять степень измеряемого условного успеха в сфере предоставления услуг. Когда реальная возможность добиться успеха мала, а в предоставляемом обслуживании много неясного, между сотрудниками внутри организации возникает большее взаимодействие. Оно принимает формы командных совещаний, семинаров, консультаций в области социального обслуживания, консультирования и т. д. Такие совещания помогают персоналу в сложных рабочих ситуациях. Хотя они проводятся в интересах клиентов, их скрытой и более значительной функцией является укрепление морального духа сотрудников. Такие приемы позволяют персоналу справляться со значительной неопределенностью в своей работе и помогают ему выстоять при неудачах и в тяжелой повседневной, порой, неблагодарной работе.</a:t>
            </a:r>
          </a:p>
          <a:p>
            <a:endParaRPr lang="ru-RU" dirty="0"/>
          </a:p>
        </p:txBody>
      </p:sp>
    </p:spTree>
    <p:extLst>
      <p:ext uri="{BB962C8B-B14F-4D97-AF65-F5344CB8AC3E}">
        <p14:creationId xmlns:p14="http://schemas.microsoft.com/office/powerpoint/2010/main" val="36999434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77108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indent="457200"/>
            <a:r>
              <a:rPr lang="ru-RU" sz="1600" dirty="0"/>
              <a:t>Обычно контроль в социальной работе (в зарубежных странах) осуществляют агентства. Это влияет на условия работы и создает дополнительное напряжение среди работников, связанное с тем, что они одновременно являются и профессионалами, и служащими. Это обстоятельство в свою очередь воздействует на отношение практикующих работников к системе контроля.</a:t>
            </a:r>
          </a:p>
          <a:p>
            <a:pPr indent="457200"/>
            <a:r>
              <a:rPr lang="ru-RU" sz="1600" dirty="0"/>
              <a:t>Агентства могут рассматриваться как системы взаимосвязанных и взаимозависимых групп. По существу, агентство можно считать ареной, на которой противоборствующие группы пытаются приспособиться друг к другу на основе объективных совместных интересов. Хотя у каждой группы могут быть схожие с другими общие устремления, и каждая может испытывать потребность в других, тем не менее, каждая группа имеет свои специфические интересы и рассматривает общую цель отличным от других образом, со своими акцентами и требованиями. При защите своих специфических интересов они не могут с уверенностью полагаться друг на друга.</a:t>
            </a:r>
          </a:p>
          <a:p>
            <a:pPr indent="457200"/>
            <a:r>
              <a:rPr lang="ru-RU" sz="1600" dirty="0"/>
              <a:t>Важной, но не сформулированной целью, находящейся в центре взаимодействия между различными группами в организации, являются власть и ее перераспределение. Обычно считается, что "другие" используют власть плохо, и стремление одной из групп обладать большей властью оправдывается аргументами общественной пользы. В сущности, выступление какой-либо группы сотрудников за демократизацию в учреждении или за повышение внимания со стороны администрации к профессиональным интересам фактически сводится к требованию перераспределения власти в пользу этой группы. Однако это не всегда приносит пользу клиенту. Нереально предполагать, что профессиональные работники всегда будут поддерживать, защищать и выдвигать на первый план интересы клиента. У сотрудников служб есть свои собственные интересы, которые они защищают и которые могут не совпадать с интересами клиентов. С другой стороны, организованные и сравнительно влиятельные группы клиентов могут оказывать воздействие на качество обслуживания и способствовать более чуткому реагированию на потребности клиентов, чем это бывает при иных условиях. В рабочих ситуациях, когда у клиента есть какое-то влияние, сутью контроля вполне может быть то, как удовлетворяются запросы таких клиентов, а вовсе не изучение профессиональной стороны вопроса.</a:t>
            </a:r>
          </a:p>
          <a:p>
            <a:pPr indent="457200"/>
            <a:endParaRPr lang="ru-RU" sz="1600" dirty="0"/>
          </a:p>
        </p:txBody>
      </p:sp>
    </p:spTree>
    <p:extLst>
      <p:ext uri="{BB962C8B-B14F-4D97-AF65-F5344CB8AC3E}">
        <p14:creationId xmlns:p14="http://schemas.microsoft.com/office/powerpoint/2010/main" val="19127337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941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r>
              <a:rPr lang="ru-RU" sz="1700" dirty="0"/>
              <a:t>Возможно, более реалистично рассматривать власть как процесс взаимодействия людей, процесс, участники которого имеют различные интересы, средства и полномочия, но при этом каждый из них способен с разной степенью влиять на других для изменения своего положения. Общепринятой истиной считается то, что власть портит, а абсолютная власть портит абсолютно. Однако это лишь одна сторона медали: бесправие также портит, а абсолютное бесправие портит абсолютно. Это предполагает необходимость изучения интересов работников с более низким статусом (контролируемых) и того, какое влияние они оказывают на работников, обладающих большей властью в организации (руководителей разных уровней).</a:t>
            </a:r>
          </a:p>
          <a:p>
            <a:pPr indent="457200"/>
            <a:r>
              <a:rPr lang="ru-RU" sz="1700" dirty="0"/>
              <a:t>Правила, чувства, этика и обычаи смягчают общую картину жизнедеятельности организации, которая при иных условиях была бы печальной. Они дают каждой группе в организации возможность прогнозировать, что будут или не будут делать другие группы. Профессиональные ценности, этика и правила создают ограничения против неприемлемого, разрушительного или приводящего к обратным результатам использования власти.</a:t>
            </a:r>
          </a:p>
          <a:p>
            <a:pPr indent="457200"/>
            <a:r>
              <a:rPr lang="ru-RU" sz="1700" dirty="0"/>
              <a:t>Как группа со своими интересами, администрация учреждений не может полностью доверяться какой-то одной группе. Администрация должна добиваться равновесия соперничающих интересов, использовать различные законные способы воздействия на противоборствующие мнения об истинной функции учреждения. У администраторов редко бывает прямой выбор между правильным и неправильным, между плохим и хорошим; как правило, они должны выбирать из нескольких верных решений или из разных степеней хорошего и плохого. Действительно трудный выбор — это выбор между чем-то неприятным и чем-то непереносимым. Обычно невозможно полностью разрешить конфликт или восстановить согласие. Достижим лишь какой-то компромисс в работе, некое динамическое напряжение, наполняющее организацию жизнью, творческой неудовлетворенностью и изменчивостью.</a:t>
            </a:r>
          </a:p>
          <a:p>
            <a:pPr indent="457200"/>
            <a:endParaRPr lang="ru-RU" sz="1700" dirty="0"/>
          </a:p>
        </p:txBody>
      </p:sp>
    </p:spTree>
    <p:extLst>
      <p:ext uri="{BB962C8B-B14F-4D97-AF65-F5344CB8AC3E}">
        <p14:creationId xmlns:p14="http://schemas.microsoft.com/office/powerpoint/2010/main" val="40231101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5" y="1395661"/>
            <a:ext cx="9144000" cy="5355312"/>
          </a:xfrm>
          <a:prstGeom prst="rect">
            <a:avLst/>
          </a:prstGeom>
          <a:noFill/>
        </p:spPr>
        <p:txBody>
          <a:bodyPr wrap="square" rtlCol="0">
            <a:spAutoFit/>
          </a:bodyPr>
          <a:lstStyle/>
          <a:p>
            <a:pPr indent="457200"/>
            <a:r>
              <a:rPr lang="ru-RU" dirty="0"/>
              <a:t>Организация как система порождает у своих членов представление о ценностях, вырабатывает у них общие позиции и создает среди них группы по интересам, что имеет большое значение. Чувства, которые испытывают сотрудники по отношению друг к другу и к начальнику, как и их отношения, возникают из их неформального общения. Их значение шире, чем простая необходимость в них для выполнения работы. Эти факторы исключительно важны при определении того, что может и не может делать контролер, а также при определении истинных границ его полномочий.</a:t>
            </a:r>
          </a:p>
          <a:p>
            <a:pPr indent="457200"/>
            <a:r>
              <a:rPr lang="ru-RU" dirty="0"/>
              <a:t>Новый акцент на административно-управленческие функции контроля предполагает, что согласованная интеграция административного и образовательного аспектов системы контроля имеет решающее значение для повышения качества работы и производительности учреждений по социальному обслуживанию. Руководители являются связующим звеном между социальными заказами учреждениям социальной защиты со стороны общества и реальной системой предоставления услуг. Результаты контроля отражают социальную политику в действии, потому что политика, подобно знаниям, не может выражаться или реализоваться самостоятельно. Контролеры формируют рабочую обстановку, которая характеризуется или бессмысленной рутиной и унизительной ролью социального работника, или четкими и разумными ожиданиями, поддержкой в работе и профессиональном росте персонала.</a:t>
            </a:r>
          </a:p>
          <a:p>
            <a:pPr indent="457200"/>
            <a:endParaRPr lang="ru-RU" dirty="0"/>
          </a:p>
        </p:txBody>
      </p:sp>
    </p:spTree>
    <p:extLst>
      <p:ext uri="{BB962C8B-B14F-4D97-AF65-F5344CB8AC3E}">
        <p14:creationId xmlns:p14="http://schemas.microsoft.com/office/powerpoint/2010/main" val="22684427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5" y="1340768"/>
            <a:ext cx="9144000" cy="5355312"/>
          </a:xfrm>
          <a:prstGeom prst="rect">
            <a:avLst/>
          </a:prstGeom>
          <a:noFill/>
        </p:spPr>
        <p:txBody>
          <a:bodyPr wrap="square" rtlCol="0">
            <a:spAutoFit/>
          </a:bodyPr>
          <a:lstStyle/>
          <a:p>
            <a:pPr indent="457200" algn="ctr"/>
            <a:r>
              <a:rPr lang="ru-RU" b="1" i="1" dirty="0"/>
              <a:t>ФОРМЫ ВЛАСТИ И ВЛИЯНИЯ</a:t>
            </a:r>
          </a:p>
          <a:p>
            <a:pPr indent="457200"/>
            <a:r>
              <a:rPr lang="ru-RU" dirty="0"/>
              <a:t>Руководство в организации - это существующий компонент эффективного управления. Для нас интересен руководитель, который одновременно является лидером и эффективно управляет своими подчиненными. Его цель - влиять так, чтобы подчиненные выполняли работу, порученную организации. К сожалению, эффективные лидеры не всегда являются одновременно эффективными руководителями. Об эффективности лидера можно судить по тому, в какой степени он влияет на других.</a:t>
            </a:r>
          </a:p>
          <a:p>
            <a:pPr indent="457200"/>
            <a:r>
              <a:rPr lang="ru-RU" i="1" u="sng" dirty="0"/>
              <a:t>Лидерство</a:t>
            </a:r>
            <a:r>
              <a:rPr lang="ru-RU" i="1" dirty="0"/>
              <a:t> - </a:t>
            </a:r>
            <a:r>
              <a:rPr lang="ru-RU" dirty="0"/>
              <a:t>это способность оказывать влияние на отдельные личности и группы, направляя их усилия на достижение целей организации. Чтобы руководитель ни делал, он оказывает влияние на своих подчиненных, причем делает это независимо от собственных желаний.</a:t>
            </a:r>
          </a:p>
          <a:p>
            <a:pPr indent="457200"/>
            <a:r>
              <a:rPr lang="ru-RU" i="1" u="sng" dirty="0"/>
              <a:t>Влияние</a:t>
            </a:r>
            <a:r>
              <a:rPr lang="ru-RU" i="1" dirty="0"/>
              <a:t> - </a:t>
            </a:r>
            <a:r>
              <a:rPr lang="ru-RU" dirty="0"/>
              <a:t>это любое поведение одного индивида, которое вносит изменения в поведение, отношения, ощущения другого индивида. Средства, с помощью которых одно лицо может влиять на другое, могут быть разнообразными: четкие указания, уговоры, угрозы, просьба, подкуп, требование.</a:t>
            </a:r>
          </a:p>
          <a:p>
            <a:pPr indent="457200"/>
            <a:r>
              <a:rPr lang="ru-RU" dirty="0"/>
              <a:t>Руководители должны оказывать влияние таким способом, который ведет не просто к принятию идеи, а к действию, т. е. фактическому труду, который необходим для достижения целей организации. Для того, чтобы сделать свое лидерство и влияние эффективным, руководитель должен развивать и применять власть.</a:t>
            </a:r>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8305" y="0"/>
            <a:ext cx="1657120" cy="12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3213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15580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indent="457200"/>
            <a:r>
              <a:rPr lang="ru-RU" sz="1700" i="1" u="sng" dirty="0"/>
              <a:t>Власть </a:t>
            </a:r>
            <a:r>
              <a:rPr lang="ru-RU" sz="1700" i="1" dirty="0"/>
              <a:t>- </a:t>
            </a:r>
            <a:r>
              <a:rPr lang="ru-RU" sz="1700" dirty="0"/>
              <a:t>это возможность влиять на поведение других. Реализация власти обычно связана с трудностями, поскольку руководитель, каким бы самостоятельным не казался внешне, на деле зависит от огромного количества людей и жизненных обстоятельств. Руководитель зависит от своего непосредственного начальства, подчиненных, коллег, от людей и организаций, находящихся вне собственной организации. Эта зависимость от факторов и людей, которыми нельзя управлять напрямую, является основной причиной трудностей, которую испытывает руководящий персонал. Если руководитель не в состоянии эффективно взаимодействовать с этими неуправляемыми силами, он не может выполнить свою собственную работу, а это, в свою очередь, снизит эффективность деятельности всей организации.</a:t>
            </a:r>
          </a:p>
          <a:p>
            <a:pPr indent="457200"/>
            <a:r>
              <a:rPr lang="ru-RU" sz="1700" u="sng" dirty="0"/>
              <a:t>Власть и влияние </a:t>
            </a:r>
            <a:r>
              <a:rPr lang="ru-RU" sz="1700" dirty="0"/>
              <a:t>- инструменты лидерства - это средства, при помощи которых руководитель разрешает проблемные ситуации.</a:t>
            </a:r>
          </a:p>
          <a:p>
            <a:pPr indent="457200"/>
            <a:r>
              <a:rPr lang="ru-RU" sz="1700" dirty="0"/>
              <a:t>Если руководитель не обладает достаточной властью, чтобы влиять на тех, от кого зависит эффективность его деятельности, то он не сможет получить ресурсы, необходимые для определения, и достижения целей через других людей.</a:t>
            </a:r>
          </a:p>
          <a:p>
            <a:pPr indent="457200"/>
            <a:r>
              <a:rPr lang="ru-RU" sz="1700" dirty="0"/>
              <a:t>Таким образом, власть является необходимым условием успешной деятельности организации.</a:t>
            </a:r>
          </a:p>
          <a:p>
            <a:pPr indent="457200"/>
            <a:r>
              <a:rPr lang="ru-RU" sz="1700" dirty="0"/>
              <a:t>Как считает социолог Роберт </a:t>
            </a:r>
            <a:r>
              <a:rPr lang="ru-RU" sz="1700" dirty="0" err="1"/>
              <a:t>Бирстед</a:t>
            </a:r>
            <a:r>
              <a:rPr lang="ru-RU" sz="1700" dirty="0"/>
              <a:t>, «власть стоит за каждой организацией и подпирает ее структуру; без власти нет организации и нет порядка». Сейчас признается, что влияние и власть в равной мере зависит от личности, на которую оказывается влияние, а также от ситуации и способности руководителя. Не существует реальной абсолютной власти.</a:t>
            </a:r>
          </a:p>
          <a:p>
            <a:pPr indent="457200"/>
            <a:r>
              <a:rPr lang="ru-RU" sz="1700" dirty="0"/>
              <a:t>Научные исследователи подтвердили, что подчиненные обладают властью. Руководитель зависит от подчиненных в таких вопросах, как необходимая информация для принятия решений, неформальные контакты с людьми в других подразделениях. Даже у вспомогательного персонала больниц есть власть. Эффективный руководитель должен поддерживать разумный баланс власти.</a:t>
            </a:r>
          </a:p>
        </p:txBody>
      </p:sp>
    </p:spTree>
    <p:extLst>
      <p:ext uri="{BB962C8B-B14F-4D97-AF65-F5344CB8AC3E}">
        <p14:creationId xmlns:p14="http://schemas.microsoft.com/office/powerpoint/2010/main" val="42588461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85" y="30053"/>
            <a:ext cx="9144000" cy="175432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ru-RU" dirty="0"/>
          </a:p>
          <a:p>
            <a:r>
              <a:rPr lang="ru-RU" dirty="0"/>
              <a:t>Френч и </a:t>
            </a:r>
            <a:r>
              <a:rPr lang="ru-RU" dirty="0" err="1"/>
              <a:t>Рэйвен</a:t>
            </a:r>
            <a:r>
              <a:rPr lang="ru-RU" dirty="0"/>
              <a:t> разработали классификацию основ власти. Известно 5 основных форм:</a:t>
            </a:r>
          </a:p>
          <a:p>
            <a:endParaRPr lang="ru-RU" dirty="0"/>
          </a:p>
          <a:p>
            <a:endParaRPr lang="ru-RU" dirty="0"/>
          </a:p>
          <a:p>
            <a:endParaRPr lang="ru-RU" dirty="0"/>
          </a:p>
          <a:p>
            <a:r>
              <a:rPr lang="ru-RU" dirty="0"/>
              <a:t> </a:t>
            </a:r>
          </a:p>
        </p:txBody>
      </p:sp>
      <p:graphicFrame>
        <p:nvGraphicFramePr>
          <p:cNvPr id="3" name="Таблица 2"/>
          <p:cNvGraphicFramePr>
            <a:graphicFrameLocks noGrp="1"/>
          </p:cNvGraphicFramePr>
          <p:nvPr>
            <p:extLst>
              <p:ext uri="{D42A27DB-BD31-4B8C-83A1-F6EECF244321}">
                <p14:modId xmlns:p14="http://schemas.microsoft.com/office/powerpoint/2010/main" val="678178739"/>
              </p:ext>
            </p:extLst>
          </p:nvPr>
        </p:nvGraphicFramePr>
        <p:xfrm>
          <a:off x="0" y="1495187"/>
          <a:ext cx="9163374" cy="5303520"/>
        </p:xfrm>
        <a:graphic>
          <a:graphicData uri="http://schemas.openxmlformats.org/drawingml/2006/table">
            <a:tbl>
              <a:tblPr firstRow="1" bandRow="1">
                <a:tableStyleId>{5C22544A-7EE6-4342-B048-85BDC9FD1C3A}</a:tableStyleId>
              </a:tblPr>
              <a:tblGrid>
                <a:gridCol w="1619672">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006146">
                  <a:extLst>
                    <a:ext uri="{9D8B030D-6E8A-4147-A177-3AD203B41FA5}">
                      <a16:colId xmlns:a16="http://schemas.microsoft.com/office/drawing/2014/main" val="20002"/>
                    </a:ext>
                  </a:extLst>
                </a:gridCol>
                <a:gridCol w="1832674">
                  <a:extLst>
                    <a:ext uri="{9D8B030D-6E8A-4147-A177-3AD203B41FA5}">
                      <a16:colId xmlns:a16="http://schemas.microsoft.com/office/drawing/2014/main" val="20003"/>
                    </a:ext>
                  </a:extLst>
                </a:gridCol>
                <a:gridCol w="1832674">
                  <a:extLst>
                    <a:ext uri="{9D8B030D-6E8A-4147-A177-3AD203B41FA5}">
                      <a16:colId xmlns:a16="http://schemas.microsoft.com/office/drawing/2014/main" val="20004"/>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u="sng" kern="1200" dirty="0">
                          <a:solidFill>
                            <a:schemeClr val="lt1"/>
                          </a:solidFill>
                          <a:effectLst/>
                          <a:latin typeface="+mn-lt"/>
                          <a:ea typeface="+mn-ea"/>
                          <a:cs typeface="+mn-cs"/>
                        </a:rPr>
                        <a:t> </a:t>
                      </a:r>
                      <a:r>
                        <a:rPr lang="ru-RU" sz="1800" b="1" i="1" u="sng" kern="1200" dirty="0">
                          <a:solidFill>
                            <a:schemeClr val="lt1"/>
                          </a:solidFill>
                          <a:effectLst/>
                          <a:latin typeface="+mn-lt"/>
                          <a:ea typeface="+mn-ea"/>
                          <a:cs typeface="+mn-cs"/>
                        </a:rPr>
                        <a:t>власть, основанная на принуждении, влияние через страх. </a:t>
                      </a:r>
                      <a:r>
                        <a:rPr lang="ru-RU" sz="1800" b="1" kern="1200" dirty="0">
                          <a:solidFill>
                            <a:schemeClr val="lt1"/>
                          </a:solidFill>
                          <a:effectLst/>
                          <a:latin typeface="+mn-lt"/>
                          <a:ea typeface="+mn-ea"/>
                          <a:cs typeface="+mn-cs"/>
                        </a:rPr>
                        <a:t>Человек ощущает страх, когда напрямую угрожают его потребности выживания или защищенности.</a:t>
                      </a:r>
                    </a:p>
                    <a:p>
                      <a:endParaRPr lang="ru-RU" dirty="0"/>
                    </a:p>
                  </a:txBody>
                  <a:tcPr/>
                </a:tc>
                <a:tc>
                  <a:txBody>
                    <a:bodyPr/>
                    <a:lstStyle/>
                    <a:p>
                      <a:r>
                        <a:rPr lang="ru-RU" sz="1800" b="1" i="1" u="sng" kern="1200" dirty="0">
                          <a:solidFill>
                            <a:schemeClr val="lt1"/>
                          </a:solidFill>
                          <a:effectLst/>
                          <a:latin typeface="+mn-lt"/>
                          <a:ea typeface="+mn-ea"/>
                          <a:cs typeface="+mn-cs"/>
                        </a:rPr>
                        <a:t>власть, основанная на вознаграждении, влияние через положительное подкрепление. </a:t>
                      </a:r>
                      <a:r>
                        <a:rPr lang="ru-RU" sz="1800" b="1" kern="1200" dirty="0">
                          <a:solidFill>
                            <a:schemeClr val="lt1"/>
                          </a:solidFill>
                          <a:effectLst/>
                          <a:latin typeface="+mn-lt"/>
                          <a:ea typeface="+mn-ea"/>
                          <a:cs typeface="+mn-cs"/>
                        </a:rPr>
                        <a:t>Чтобы повлиять на поведение исполнителя, вознаграждение должно быть ценным для него. </a:t>
                      </a:r>
                      <a:endParaRPr lang="ru-RU" dirty="0"/>
                    </a:p>
                  </a:txBody>
                  <a:tcPr/>
                </a:tc>
                <a:tc>
                  <a:txBody>
                    <a:bodyPr/>
                    <a:lstStyle/>
                    <a:p>
                      <a:r>
                        <a:rPr lang="ru-RU" sz="1800" b="1" i="1" u="sng" kern="1200" dirty="0">
                          <a:solidFill>
                            <a:schemeClr val="lt1"/>
                          </a:solidFill>
                          <a:effectLst/>
                          <a:latin typeface="+mn-lt"/>
                          <a:ea typeface="+mn-ea"/>
                          <a:cs typeface="+mn-cs"/>
                        </a:rPr>
                        <a:t>законная власть, влияние через традиции. </a:t>
                      </a:r>
                      <a:r>
                        <a:rPr lang="ru-RU" sz="1800" b="1" kern="1200" dirty="0">
                          <a:solidFill>
                            <a:schemeClr val="lt1"/>
                          </a:solidFill>
                          <a:effectLst/>
                          <a:latin typeface="+mn-lt"/>
                          <a:ea typeface="+mn-ea"/>
                          <a:cs typeface="+mn-cs"/>
                        </a:rPr>
                        <a:t>Эта форма власти будет действенной только при условии, что подчиненный усвоил ценности, которые дадут ему возможность поверить, что руководитель способен удовлетворить потребности в защищенности и принадлежности. </a:t>
                      </a:r>
                      <a:endParaRPr lang="ru-RU" dirty="0"/>
                    </a:p>
                  </a:txBody>
                  <a:tcPr/>
                </a:tc>
                <a:tc>
                  <a:txBody>
                    <a:bodyPr/>
                    <a:lstStyle/>
                    <a:p>
                      <a:r>
                        <a:rPr lang="ru-RU" sz="1800" b="1" i="1" u="sng" kern="1200" dirty="0">
                          <a:solidFill>
                            <a:schemeClr val="lt1"/>
                          </a:solidFill>
                          <a:effectLst/>
                          <a:latin typeface="+mn-lt"/>
                          <a:ea typeface="+mn-ea"/>
                          <a:cs typeface="+mn-cs"/>
                        </a:rPr>
                        <a:t>власть примера, влияние с помощью харизмы. </a:t>
                      </a:r>
                      <a:r>
                        <a:rPr lang="ru-RU" sz="1800" b="1" kern="1200" dirty="0">
                          <a:solidFill>
                            <a:schemeClr val="lt1"/>
                          </a:solidFill>
                          <a:effectLst/>
                          <a:latin typeface="+mn-lt"/>
                          <a:ea typeface="+mn-ea"/>
                          <a:cs typeface="+mn-cs"/>
                        </a:rPr>
                        <a:t>Харизма - это власть, построенная на силе и привлекательности личных качеств и способностей руководителя, в силу которых он становится лидером. </a:t>
                      </a:r>
                      <a:endParaRPr lang="ru-RU" dirty="0"/>
                    </a:p>
                  </a:txBody>
                  <a:tcPr/>
                </a:tc>
                <a:tc>
                  <a:txBody>
                    <a:bodyPr/>
                    <a:lstStyle/>
                    <a:p>
                      <a:r>
                        <a:rPr lang="ru-RU" sz="1800" b="1" i="1" kern="1200" dirty="0">
                          <a:solidFill>
                            <a:schemeClr val="lt1"/>
                          </a:solidFill>
                          <a:effectLst/>
                          <a:latin typeface="+mn-lt"/>
                          <a:ea typeface="+mn-ea"/>
                          <a:cs typeface="+mn-cs"/>
                        </a:rPr>
                        <a:t>власть эксперта, влияние через разумную веру. </a:t>
                      </a:r>
                      <a:r>
                        <a:rPr lang="ru-RU" sz="1800" b="1" kern="1200" dirty="0">
                          <a:solidFill>
                            <a:schemeClr val="lt1"/>
                          </a:solidFill>
                          <a:effectLst/>
                          <a:latin typeface="+mn-lt"/>
                          <a:ea typeface="+mn-ea"/>
                          <a:cs typeface="+mn-cs"/>
                        </a:rPr>
                        <a:t>Власть основывается на разумной вере в знания и компетенцию руководителя. Завоевывается она намного медленнее, ведь для того, чтобы убедиться в руководителе, нужно немало времени. </a:t>
                      </a:r>
                      <a:endParaRPr lang="ru-RU"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841360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76" y="1772816"/>
            <a:ext cx="9144000" cy="452431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indent="457200" algn="ctr"/>
            <a:r>
              <a:rPr lang="ru-RU" b="1" u="sng" dirty="0"/>
              <a:t>К СОВРЕМЕННЫМ ФОРМАМ ВЛИЯНИЯ ОТНОСИТСЯ </a:t>
            </a:r>
            <a:r>
              <a:rPr lang="ru-RU" b="1" i="1" u="sng" dirty="0"/>
              <a:t>УБЕЖДЕНИЕ И УЧАСТИЕ.</a:t>
            </a:r>
            <a:endParaRPr lang="ru-RU" b="1" u="sng" dirty="0"/>
          </a:p>
          <a:p>
            <a:pPr indent="457200"/>
            <a:r>
              <a:rPr lang="ru-RU" dirty="0"/>
              <a:t>Коллектив может достичь поставленных целей с большей вероятностью и с меньшими издержками, если мнения членов коллектива о необходимости достижения цели и об используемых средствах совпадают с мнением руководителя. Поэтому достижение единства мнений является одним из важнейших аспектов деятельности руководителя. Знание этого аспекта существенно возрастает в последнее время, когда интеллект, профессиональные знания и навыки, материальное и социальное положение работников и руководителя находятся примерно на одном уровне и когда становится все труднее реализовывать власть, основанную на принуждении, материальном вознаграждении, традициях и др.</a:t>
            </a:r>
          </a:p>
          <a:p>
            <a:pPr indent="457200"/>
            <a:r>
              <a:rPr lang="ru-RU" dirty="0"/>
              <a:t>В этих условиях успех руководителя все в большей степени начинает зависеть от его способности создать благоприятный социально-психологический климат в коллективе и от его умения убедить подчиненных в том, что их личный успех во многом определяется достижением целей, стоящих перед организацией. Следовательно, </a:t>
            </a:r>
            <a:r>
              <a:rPr lang="ru-RU" i="1" dirty="0"/>
              <a:t>убеждение </a:t>
            </a:r>
            <a:r>
              <a:rPr lang="ru-RU" dirty="0"/>
              <a:t>становится одним из важнейших методов управления.</a:t>
            </a:r>
          </a:p>
          <a:p>
            <a:pPr indent="457200"/>
            <a:endParaRPr lang="ru-RU" dirty="0"/>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9344" y="0"/>
            <a:ext cx="2643064" cy="149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750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124744"/>
            <a:ext cx="8712968" cy="677108"/>
          </a:xfrm>
          <a:prstGeom prst="rect">
            <a:avLst/>
          </a:prstGeom>
          <a:noFill/>
        </p:spPr>
        <p:txBody>
          <a:bodyPr wrap="square" rtlCol="0">
            <a:spAutoFit/>
          </a:bodyPr>
          <a:lstStyle/>
          <a:p>
            <a:pPr algn="ctr"/>
            <a:r>
              <a:rPr lang="ru-RU" b="1" i="1" dirty="0"/>
              <a:t>Классификация управленческих решений, принимаемых в организации.</a:t>
            </a:r>
          </a:p>
          <a:p>
            <a:pPr lvl="0" algn="ctr"/>
            <a:r>
              <a:rPr lang="ru-RU" sz="2000" b="1" i="1" dirty="0"/>
              <a:t>ПО ДЛИТЕЛЬНОСТИ</a:t>
            </a:r>
            <a:r>
              <a:rPr lang="ru-RU" i="1" dirty="0"/>
              <a:t> </a:t>
            </a:r>
            <a:r>
              <a:rPr lang="ru-RU" sz="2000" b="1" dirty="0"/>
              <a:t>ДЕЙСТВИЯ ВЫДЕЛЯЮТ СЛЕДУЮЩИЕ РЕШЕНИЯ: </a:t>
            </a:r>
          </a:p>
        </p:txBody>
      </p:sp>
      <p:graphicFrame>
        <p:nvGraphicFramePr>
          <p:cNvPr id="3" name="Схема 2"/>
          <p:cNvGraphicFramePr/>
          <p:nvPr>
            <p:extLst>
              <p:ext uri="{D42A27DB-BD31-4B8C-83A1-F6EECF244321}">
                <p14:modId xmlns:p14="http://schemas.microsoft.com/office/powerpoint/2010/main" val="539646725"/>
              </p:ext>
            </p:extLst>
          </p:nvPr>
        </p:nvGraphicFramePr>
        <p:xfrm>
          <a:off x="0" y="2204864"/>
          <a:ext cx="896448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936" y="32296"/>
            <a:ext cx="953594" cy="94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1700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7403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indent="457200"/>
            <a:r>
              <a:rPr lang="ru-RU" i="1" dirty="0"/>
              <a:t>Убеждение </a:t>
            </a:r>
            <a:r>
              <a:rPr lang="ru-RU" dirty="0"/>
              <a:t>- это эффективная передача своей точки зрения. Используя убеждение, руководитель признает зависимость от исполнителя. Активно добиваясь согласия, руководитель оказывает очень сильное воздействие на потребность исполнителя в уважении. Если исполнитель, в свою очередь, испытывает потребность в знаниях и авторитете, то сила влияния путем убеждения возрастает.</a:t>
            </a:r>
          </a:p>
          <a:p>
            <a:pPr indent="457200"/>
            <a:r>
              <a:rPr lang="ru-RU" dirty="0"/>
              <a:t>Поскольку убеждение представляет собой влияние, то при его использовании необходимо учитывать, что влиять можно только на того, кто открыт для этого влияния. Поэтому </a:t>
            </a:r>
            <a:r>
              <a:rPr lang="ru-RU" i="1" u="sng" dirty="0"/>
              <a:t>способность влиять путем убеждения зависит от ряда факторов.</a:t>
            </a:r>
            <a:endParaRPr lang="ru-RU" u="sng" dirty="0"/>
          </a:p>
          <a:p>
            <a:pPr indent="457200"/>
            <a:r>
              <a:rPr lang="ru-RU" dirty="0"/>
              <a:t>У руководителя должна отсутствовать агрессивность по отношению к подчиненным, так как ее малейшее проявление заставляет человека замкнуться в себе и ожесточиться.</a:t>
            </a:r>
          </a:p>
          <a:p>
            <a:pPr indent="457200"/>
            <a:r>
              <a:rPr lang="ru-RU" dirty="0"/>
              <a:t>Руководитель должен доверять своему подчиненному, ибо если у работника появляется ощущение, что руководитель ему не доверяет, то и влиять на себя он не позволит.</a:t>
            </a:r>
          </a:p>
          <a:p>
            <a:pPr indent="457200"/>
            <a:r>
              <a:rPr lang="ru-RU" dirty="0"/>
              <a:t>Руководитель должен проявлять искреннее внимание к подчиненному, так как, только проявляя внимание, можно понять, какими мотивами руководствуется человек в своем поведении, и влиять на эти мотивы.</a:t>
            </a:r>
          </a:p>
          <a:p>
            <a:pPr indent="457200"/>
            <a:r>
              <a:rPr lang="ru-RU" dirty="0"/>
              <a:t>У руководителя должно быть наличие симпатии к подчиненным, т. к. только испытывая внутреннее расположение к человеку, можно пытаться сделать его своим единомышленником.</a:t>
            </a:r>
          </a:p>
          <a:p>
            <a:pPr indent="457200"/>
            <a:r>
              <a:rPr lang="ru-RU" dirty="0"/>
              <a:t>Концентрация внимания, поскольку только человек, умеющий концентрировать свое внимание на проблеме, может сконцентрировать на ней внимание другого.</a:t>
            </a:r>
          </a:p>
          <a:p>
            <a:pPr indent="457200"/>
            <a:r>
              <a:rPr lang="ru-RU" dirty="0"/>
              <a:t>Гибкость ума и быстрота мыслительных процессов, поскольку убедить человека в чем-либо можно, если только правильно, своевременно и доступно отвечать на возникающие у него вопросы.</a:t>
            </a:r>
          </a:p>
        </p:txBody>
      </p:sp>
    </p:spTree>
    <p:extLst>
      <p:ext uri="{BB962C8B-B14F-4D97-AF65-F5344CB8AC3E}">
        <p14:creationId xmlns:p14="http://schemas.microsoft.com/office/powerpoint/2010/main" val="35542775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01730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r>
              <a:rPr lang="ru-RU" i="1" u="sng" dirty="0"/>
              <a:t>Убеждение </a:t>
            </a:r>
            <a:r>
              <a:rPr lang="ru-RU" dirty="0"/>
              <a:t>достигает своей цели, если в сознании подчиненного формируется комплексное, глубокое и однозначное представление о том, что ему необходимо делать. </a:t>
            </a:r>
          </a:p>
          <a:p>
            <a:pPr indent="457200"/>
            <a:r>
              <a:rPr lang="ru-RU" i="1" u="sng" dirty="0"/>
              <a:t>К недостаткам относится:</a:t>
            </a:r>
            <a:endParaRPr lang="ru-RU" u="sng" dirty="0"/>
          </a:p>
          <a:p>
            <a:pPr marL="285750" lvl="0" indent="457200">
              <a:buFont typeface="Wingdings" pitchFamily="2" charset="2"/>
              <a:buChar char="ü"/>
            </a:pPr>
            <a:r>
              <a:rPr lang="ru-RU" dirty="0"/>
              <a:t>медленное воздействие на подчиненного - для того, чтобы кого- либо убедить в чем-либо, требуется затратить времени больше, чем на подготовку приказа. Для того, чтобы склонить его к мнению руководителя, необходима планомерная и часть долговременная работа;</a:t>
            </a:r>
          </a:p>
          <a:p>
            <a:pPr marL="285750" lvl="0" indent="457200">
              <a:buFont typeface="Wingdings" pitchFamily="2" charset="2"/>
              <a:buChar char="ü"/>
            </a:pPr>
            <a:r>
              <a:rPr lang="ru-RU" dirty="0"/>
              <a:t>неопределенность - ни один руководитель, использующий убеждение, не может быть полностью уверен в том, что подчиненный, даже согласившись с ним, сделает то, что от него требуется; одноразовое действие - начиная какое-либо новое дело, руководитель, возможно, должен будет заново убеждать своих подчиненных в его необходимости и важности. Сглаживание   недостатков   убеждения   может   быть   достигнуто   за   счет   совместного</a:t>
            </a:r>
          </a:p>
          <a:p>
            <a:pPr marL="285750" indent="457200">
              <a:buFont typeface="Wingdings" pitchFamily="2" charset="2"/>
              <a:buChar char="ü"/>
            </a:pPr>
            <a:r>
              <a:rPr lang="ru-RU" dirty="0"/>
              <a:t>использования с другими методами влияния.</a:t>
            </a:r>
          </a:p>
          <a:p>
            <a:pPr indent="457200"/>
            <a:r>
              <a:rPr lang="ru-RU" i="1" u="sng" dirty="0"/>
              <a:t>Основное преимущество </a:t>
            </a:r>
            <a:r>
              <a:rPr lang="ru-RU" i="1" dirty="0"/>
              <a:t>убеждения </a:t>
            </a:r>
            <a:r>
              <a:rPr lang="ru-RU" dirty="0"/>
              <a:t>заключается в том, что подчиненный прилагает максимально возможные усилия к достижению цели, поскольку считает, что, достигая поставленной цели, он удовлетворяет (или получает возможность удовлетворить) некоторые собственные потребности. Второе преимущество заключается в том, что не нужно проверять выполнение работы, так как он, по всей вероятности, постарается выполнить больше, чем минимальные требования.</a:t>
            </a:r>
          </a:p>
          <a:p>
            <a:pPr indent="457200"/>
            <a:r>
              <a:rPr lang="ru-RU" dirty="0"/>
              <a:t>Преимущества метода убеждения вовсе не означают, что нужно отказываться от других методов - каждый из них нужно использовать там, где он более всего подходит.</a:t>
            </a:r>
          </a:p>
          <a:p>
            <a:pPr indent="457200"/>
            <a:endParaRPr lang="ru-RU" dirty="0"/>
          </a:p>
          <a:p>
            <a:pPr indent="457200"/>
            <a:endParaRPr lang="ru-RU" dirty="0"/>
          </a:p>
        </p:txBody>
      </p:sp>
    </p:spTree>
    <p:extLst>
      <p:ext uri="{BB962C8B-B14F-4D97-AF65-F5344CB8AC3E}">
        <p14:creationId xmlns:p14="http://schemas.microsoft.com/office/powerpoint/2010/main" val="39512006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71" y="2269977"/>
            <a:ext cx="9144000" cy="4247317"/>
          </a:xfrm>
          <a:prstGeom prst="rect">
            <a:avLst/>
          </a:prstGeom>
          <a:noFill/>
        </p:spPr>
        <p:txBody>
          <a:bodyPr wrap="square" rtlCol="0">
            <a:spAutoFit/>
          </a:bodyPr>
          <a:lstStyle/>
          <a:p>
            <a:pPr indent="457200"/>
            <a:r>
              <a:rPr lang="ru-RU" i="1" u="sng" dirty="0"/>
              <a:t>Влияние через участие (привлечение) </a:t>
            </a:r>
            <a:r>
              <a:rPr lang="ru-RU" dirty="0"/>
              <a:t>работников в управлении. Руководитель направляет усилия исполнителя в нужном направлении, предоставляя ему необходимую информацию, помогая советом и реальным делом. При этом оба как бы объединяются для достижения единой цели, в</a:t>
            </a:r>
          </a:p>
          <a:p>
            <a:pPr indent="457200"/>
            <a:r>
              <a:rPr lang="ru-RU" dirty="0"/>
              <a:t>которую искренне верят. Люди, вдохновленные потребностями высокого уровня (самовыражения и успеха), работают усерднее на ту цель, которая была сформулирована с их участием. Этот подход нужно использовать только в тех случаях, когда такие потребности являются активными мотивирующими факторами и при условии, что можно положиться на то, что исполнитель будет работать на цели, которые он сам выбрал.</a:t>
            </a:r>
          </a:p>
          <a:p>
            <a:pPr indent="457200"/>
            <a:r>
              <a:rPr lang="ru-RU" dirty="0"/>
              <a:t>Таким образом,  власть является основой управления людьми или </a:t>
            </a:r>
            <a:r>
              <a:rPr lang="ru-RU" b="1" dirty="0"/>
              <a:t>руководства. </a:t>
            </a:r>
            <a:r>
              <a:rPr lang="ru-RU" i="1" u="sng" dirty="0"/>
              <a:t>Руководство</a:t>
            </a:r>
            <a:r>
              <a:rPr lang="ru-RU" i="1" dirty="0"/>
              <a:t> </a:t>
            </a:r>
            <a:r>
              <a:rPr lang="ru-RU" dirty="0"/>
              <a:t>представляет собой </a:t>
            </a:r>
            <a:r>
              <a:rPr lang="ru-RU" i="1" u="sng" dirty="0"/>
              <a:t>совокупность методов</a:t>
            </a:r>
            <a:r>
              <a:rPr lang="ru-RU" i="1" dirty="0"/>
              <a:t>, </a:t>
            </a:r>
            <a:r>
              <a:rPr lang="ru-RU" dirty="0"/>
              <a:t>с помощью которых руководитель побуждает подчиненных к действиям, направленным на достижение целей, стоящих перед организацией.</a:t>
            </a:r>
          </a:p>
          <a:p>
            <a:pPr indent="457200"/>
            <a:endParaRPr lang="ru-RU" dirty="0"/>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2796" y="6021288"/>
            <a:ext cx="1461075" cy="8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17" b="35312"/>
          <a:stretch/>
        </p:blipFill>
        <p:spPr bwMode="auto">
          <a:xfrm>
            <a:off x="1619673" y="0"/>
            <a:ext cx="5920952" cy="226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2613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0" y="18331"/>
            <a:ext cx="9144000" cy="72943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indent="457200" algn="ctr"/>
            <a:r>
              <a:rPr lang="ru-RU" b="1" i="1" dirty="0"/>
              <a:t>ЛИЧНОСТЬ И АВТОРИТЕТ РУКОВОДИТЕЛЯ </a:t>
            </a:r>
          </a:p>
          <a:p>
            <a:pPr indent="457200"/>
            <a:r>
              <a:rPr lang="ru-RU" dirty="0"/>
              <a:t>Изучение личностных качеств и деятельности руководителя является неотъемлемой частью менеджмента. </a:t>
            </a:r>
          </a:p>
          <a:p>
            <a:pPr indent="457200"/>
            <a:r>
              <a:rPr lang="ru-RU" u="sng" dirty="0"/>
              <a:t>В этом изучении можно выделить 4 основные направления.</a:t>
            </a:r>
          </a:p>
          <a:p>
            <a:pPr lvl="0" indent="457200"/>
            <a:r>
              <a:rPr lang="ru-RU" dirty="0"/>
              <a:t>Ролевое направление, в рамках которого изучается сама деятельность руководителя, т.е. те роли, которые он должен исполнять на своем рабочем месте. В этом направлении наиболее значительным является исследование Г. </a:t>
            </a:r>
            <a:r>
              <a:rPr lang="ru-RU" dirty="0" err="1"/>
              <a:t>Минцберга</a:t>
            </a:r>
            <a:r>
              <a:rPr lang="ru-RU" dirty="0"/>
              <a:t> «Природа управленческого труда» (1973 г.).</a:t>
            </a:r>
          </a:p>
          <a:p>
            <a:pPr lvl="0" indent="457200"/>
            <a:r>
              <a:rPr lang="ru-RU" dirty="0"/>
              <a:t>Личностное направление, в рамках которого ученые пытаются установить личностные характеристики, присущие наиболее деятельным руководителям. Пик своего расцвета данное направление пережило в 30-50 годы ХХ века, когда разрабатывалась теория великих людей (лучшие из руководителей обладают определенным набором общих для всех личных качеств, т. е. люди могли бы научиться воспитывать их в себе и становиться эффективными руководителями). Однако в этих и последующих исследованиях не были определены характеристики личности, обеспечивающие успешное руководство в любых ситуациях. Исследования такого характера продолжаются, о чем свидетельствует работа М. </a:t>
            </a:r>
            <a:r>
              <a:rPr lang="ru-RU" dirty="0" err="1"/>
              <a:t>Вудкока</a:t>
            </a:r>
            <a:r>
              <a:rPr lang="ru-RU" dirty="0"/>
              <a:t> и Д. </a:t>
            </a:r>
            <a:r>
              <a:rPr lang="ru-RU" dirty="0" err="1"/>
              <a:t>Фрэнсиса</a:t>
            </a:r>
            <a:r>
              <a:rPr lang="ru-RU" dirty="0"/>
              <a:t> «Раскрепощенный менеджер».</a:t>
            </a:r>
          </a:p>
          <a:p>
            <a:pPr lvl="0" indent="457200"/>
            <a:r>
              <a:rPr lang="ru-RU" dirty="0"/>
              <a:t>Поведенческое направление, которое рассматривает манеру поведения руководителя в отношении подчиненных, т. е. его стиль управления.</a:t>
            </a:r>
          </a:p>
          <a:p>
            <a:pPr lvl="0" indent="457200"/>
            <a:r>
              <a:rPr lang="ru-RU" dirty="0"/>
              <a:t>Ситуационное направление, в рамках которого делаются попытки, во-первых, установить взаимозависимость эффективности деятельности руководителя, его личностных характеристик, стиля управления и той ситуации, в которой он работает и принимает решения, а во-вторых, определить степень адаптации разных руководителей к разным ситуациям.</a:t>
            </a:r>
          </a:p>
        </p:txBody>
      </p:sp>
      <p:sp>
        <p:nvSpPr>
          <p:cNvPr id="4" name="Стрелка вправо 3"/>
          <p:cNvSpPr/>
          <p:nvPr/>
        </p:nvSpPr>
        <p:spPr>
          <a:xfrm>
            <a:off x="59457" y="1160748"/>
            <a:ext cx="45040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5" name="Стрелка вправо 4"/>
          <p:cNvSpPr/>
          <p:nvPr/>
        </p:nvSpPr>
        <p:spPr>
          <a:xfrm>
            <a:off x="59457" y="2276872"/>
            <a:ext cx="45040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6" name="Стрелка вправо 5"/>
          <p:cNvSpPr/>
          <p:nvPr/>
        </p:nvSpPr>
        <p:spPr>
          <a:xfrm>
            <a:off x="59457" y="5013176"/>
            <a:ext cx="45040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7" name="Стрелка вправо 6"/>
          <p:cNvSpPr/>
          <p:nvPr/>
        </p:nvSpPr>
        <p:spPr>
          <a:xfrm>
            <a:off x="69230" y="5589240"/>
            <a:ext cx="45040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568714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15580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r>
              <a:rPr lang="ru-RU" sz="1700" i="1" u="sng" dirty="0"/>
              <a:t>СОГЛАСНО РОЛЕВОМУ НАПРАВЛЕНИЮ</a:t>
            </a:r>
            <a:r>
              <a:rPr lang="ru-RU" sz="1700" i="1" dirty="0"/>
              <a:t>, </a:t>
            </a:r>
            <a:r>
              <a:rPr lang="ru-RU" sz="1700" dirty="0"/>
              <a:t>в деятельности руководителя можно выделить </a:t>
            </a:r>
            <a:r>
              <a:rPr lang="ru-RU" sz="1700" i="1" dirty="0"/>
              <a:t>два основных аспекта - целесообразность и эффективность. </a:t>
            </a:r>
            <a:r>
              <a:rPr lang="ru-RU" sz="1700" dirty="0"/>
              <a:t>Целесообразность - это умение выполнять необходимую работу. Эффективность- это умение экономично использовать все имеющиеся ресурсы. Целесообразность несравнимо важнее эффективности, поскольку человек должен выполнять нужную работу, и только в этом случае имеет смысл говорить о ее эффективности.</a:t>
            </a:r>
          </a:p>
          <a:p>
            <a:pPr indent="457200"/>
            <a:r>
              <a:rPr lang="ru-RU" sz="1700" dirty="0" err="1"/>
              <a:t>Минцберг</a:t>
            </a:r>
            <a:r>
              <a:rPr lang="ru-RU" sz="1700" dirty="0"/>
              <a:t> выделил 3 группы ролей, которые должен исполнять руководитель, желающий эффективно работать: межличностные, информационные и управляющие.</a:t>
            </a:r>
          </a:p>
          <a:p>
            <a:pPr indent="457200"/>
            <a:r>
              <a:rPr lang="ru-RU" sz="1700" dirty="0"/>
              <a:t>Межличностные роли характеризуют отношения, существующие между руководителем и его подчиненными, а также другими людьми внутри и за пределами организации. Он должен исполнять роли главы, лидера и связующего звена.</a:t>
            </a:r>
          </a:p>
          <a:p>
            <a:pPr indent="457200"/>
            <a:r>
              <a:rPr lang="ru-RU" sz="1700" dirty="0"/>
              <a:t>Информационные роли связаны с тем, что руководитель является своеобразным информационным центром, так как, во-первых, к нему поступает информация, которую необходимо обработать и проанализировать; во-вторых, он должен передавать информацию своим подчиненным и за пределы возглавляемого им коллектива. Таким образом, руководитель должен исполнять роли получателя, распространителя информации и представителя своей организации в ее контактах с внешним миром.</a:t>
            </a:r>
          </a:p>
          <a:p>
            <a:pPr indent="457200"/>
            <a:r>
              <a:rPr lang="ru-RU" sz="1700" dirty="0"/>
              <a:t>Управляющие роли руководителя связывают с необходимостью принимать решения, проводить изменения в работе возглавляемого им подразделения и реагировать на изменения внешней среды. Руководитель должен исполнять роли инициатора, устранять проблемы, распределителя ресурсов и посредника.</a:t>
            </a:r>
          </a:p>
          <a:p>
            <a:pPr indent="457200"/>
            <a:r>
              <a:rPr lang="ru-RU" sz="1700" u="sng" dirty="0"/>
              <a:t>К достоинствам ролевого подхода </a:t>
            </a:r>
            <a:r>
              <a:rPr lang="ru-RU" sz="1700" u="sng" dirty="0" err="1"/>
              <a:t>Минцберга</a:t>
            </a:r>
            <a:r>
              <a:rPr lang="ru-RU" sz="1700" u="sng" dirty="0"/>
              <a:t> можно отнести:</a:t>
            </a:r>
          </a:p>
          <a:p>
            <a:pPr marL="285750" lvl="0" indent="-285750">
              <a:buFont typeface="Wingdings" pitchFamily="2" charset="2"/>
              <a:buChar char="v"/>
            </a:pPr>
            <a:r>
              <a:rPr lang="ru-RU" sz="1700" dirty="0"/>
              <a:t>возможность выделить различные фрагменты деятельности руководителя и на основе этого деления производить ее анализ;</a:t>
            </a:r>
          </a:p>
          <a:p>
            <a:pPr marL="285750" lvl="0" indent="-285750">
              <a:buFont typeface="Wingdings" pitchFamily="2" charset="2"/>
              <a:buChar char="v"/>
            </a:pPr>
            <a:r>
              <a:rPr lang="ru-RU" sz="1700" dirty="0"/>
              <a:t>возможность понять, что определенные виды деятельности являются не прерыванием основной работы руководителя, а ее составной частью.</a:t>
            </a:r>
          </a:p>
          <a:p>
            <a:pPr indent="457200"/>
            <a:endParaRPr lang="ru-RU" sz="1700" dirty="0"/>
          </a:p>
        </p:txBody>
      </p:sp>
      <p:sp>
        <p:nvSpPr>
          <p:cNvPr id="3" name="Стрелка вправо 2"/>
          <p:cNvSpPr/>
          <p:nvPr/>
        </p:nvSpPr>
        <p:spPr>
          <a:xfrm>
            <a:off x="0" y="1628800"/>
            <a:ext cx="539552" cy="28803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4" name="Стрелка вправо 3"/>
          <p:cNvSpPr/>
          <p:nvPr/>
        </p:nvSpPr>
        <p:spPr>
          <a:xfrm>
            <a:off x="22349" y="2132856"/>
            <a:ext cx="539552" cy="28803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5" name="Стрелка вправо 4"/>
          <p:cNvSpPr/>
          <p:nvPr/>
        </p:nvSpPr>
        <p:spPr>
          <a:xfrm>
            <a:off x="0" y="2852936"/>
            <a:ext cx="539552" cy="28803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6" name="Стрелка вправо 5"/>
          <p:cNvSpPr/>
          <p:nvPr/>
        </p:nvSpPr>
        <p:spPr>
          <a:xfrm>
            <a:off x="0" y="4437112"/>
            <a:ext cx="539552" cy="28803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834491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8264" y="0"/>
            <a:ext cx="2195736" cy="34163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i="1" dirty="0"/>
              <a:t>ЛИЧНОСТНОЕ НАПРАВЛЕНИЕ. </a:t>
            </a:r>
            <a:r>
              <a:rPr lang="ru-RU" dirty="0"/>
              <a:t>В исследовании М. </a:t>
            </a:r>
            <a:r>
              <a:rPr lang="ru-RU" dirty="0" err="1"/>
              <a:t>Вудкока</a:t>
            </a:r>
            <a:r>
              <a:rPr lang="ru-RU" dirty="0"/>
              <a:t> и Д. </a:t>
            </a:r>
            <a:r>
              <a:rPr lang="ru-RU" dirty="0" err="1"/>
              <a:t>Фрэнсиса</a:t>
            </a:r>
            <a:r>
              <a:rPr lang="ru-RU" dirty="0"/>
              <a:t> «Раскрепощенный менеджер» названо 11 качеств, которыми должен обладать современный руководитель.</a:t>
            </a:r>
          </a:p>
        </p:txBody>
      </p:sp>
      <p:graphicFrame>
        <p:nvGraphicFramePr>
          <p:cNvPr id="3" name="Схема 2"/>
          <p:cNvGraphicFramePr/>
          <p:nvPr>
            <p:extLst>
              <p:ext uri="{D42A27DB-BD31-4B8C-83A1-F6EECF244321}">
                <p14:modId xmlns:p14="http://schemas.microsoft.com/office/powerpoint/2010/main" val="4276472740"/>
              </p:ext>
            </p:extLst>
          </p:nvPr>
        </p:nvGraphicFramePr>
        <p:xfrm>
          <a:off x="-1116632" y="-32569"/>
          <a:ext cx="975657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14168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18630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indent="457200" algn="ctr"/>
            <a:r>
              <a:rPr lang="ru-RU" b="1" i="1" dirty="0"/>
              <a:t>ПОВЕДЕНЧЕСКОЕ НАПРАВЛЕНИЕ</a:t>
            </a:r>
            <a:endParaRPr lang="ru-RU" b="1" dirty="0"/>
          </a:p>
          <a:p>
            <a:pPr indent="457200"/>
            <a:r>
              <a:rPr lang="ru-RU" dirty="0"/>
              <a:t> </a:t>
            </a:r>
          </a:p>
          <a:p>
            <a:pPr indent="457200"/>
            <a:r>
              <a:rPr lang="ru-RU" dirty="0"/>
              <a:t>Поведенческий подход создал основу для классификации </a:t>
            </a:r>
            <a:r>
              <a:rPr lang="ru-RU" b="1" dirty="0"/>
              <a:t>стилей руководства </a:t>
            </a:r>
            <a:r>
              <a:rPr lang="ru-RU" dirty="0"/>
              <a:t>или стилей управления.</a:t>
            </a:r>
          </a:p>
          <a:p>
            <a:pPr indent="457200"/>
            <a:r>
              <a:rPr lang="ru-RU" i="1" u="sng" dirty="0"/>
              <a:t>Стиль управления</a:t>
            </a:r>
            <a:r>
              <a:rPr lang="ru-RU" i="1" dirty="0"/>
              <a:t> - </a:t>
            </a:r>
            <a:r>
              <a:rPr lang="ru-RU" dirty="0"/>
              <a:t>это совокупность методов, приемов и действий, наиболее характерных для руководителя в его отношениях с подчиненными, наиболее привычная для него манера общения с ними.</a:t>
            </a:r>
          </a:p>
          <a:p>
            <a:pPr indent="457200"/>
            <a:r>
              <a:rPr lang="ru-RU" dirty="0"/>
              <a:t>На основании общих черт стилей разных руководителей проводят </a:t>
            </a:r>
            <a:r>
              <a:rPr lang="ru-RU" i="1" dirty="0"/>
              <a:t>классификацию стилей. </a:t>
            </a:r>
            <a:r>
              <a:rPr lang="ru-RU" dirty="0"/>
              <a:t>В последнее время в теории стилей выделяют два сложившихся подхода:</a:t>
            </a:r>
          </a:p>
          <a:p>
            <a:pPr marL="285750" lvl="0" indent="-285750">
              <a:buClr>
                <a:srgbClr val="FF0000"/>
              </a:buClr>
              <a:buFont typeface="Wingdings" pitchFamily="2" charset="2"/>
              <a:buChar char="q"/>
            </a:pPr>
            <a:r>
              <a:rPr lang="ru-RU" dirty="0"/>
              <a:t>традиционная классификация стилей, в которой выделяются авторитарный (или автократический), демократический, либеральный и анархический стили управления;</a:t>
            </a:r>
          </a:p>
          <a:p>
            <a:pPr marL="285750" lvl="0" indent="-285750">
              <a:buClr>
                <a:srgbClr val="FF0000"/>
              </a:buClr>
              <a:buFont typeface="Wingdings" pitchFamily="2" charset="2"/>
              <a:buChar char="q"/>
            </a:pPr>
            <a:r>
              <a:rPr lang="ru-RU" dirty="0"/>
              <a:t>классификация стилей по степени сосредоточения внимания руководителя на производстве и персонале.</a:t>
            </a:r>
          </a:p>
          <a:p>
            <a:pPr indent="457200"/>
            <a:r>
              <a:rPr lang="ru-RU" dirty="0"/>
              <a:t>Традиционная классификация стилей.</a:t>
            </a:r>
          </a:p>
          <a:p>
            <a:pPr indent="457200"/>
            <a:r>
              <a:rPr lang="ru-RU" dirty="0"/>
              <a:t>Прежде необходимо определить параметры деятельности руководителя, отличие в которых сказывается на его отношении к людям:</a:t>
            </a:r>
          </a:p>
          <a:p>
            <a:pPr marL="285750" lvl="0" indent="-285750">
              <a:buClr>
                <a:srgbClr val="FFC000"/>
              </a:buClr>
              <a:buFont typeface="Wingdings" pitchFamily="2" charset="2"/>
              <a:buChar char="v"/>
            </a:pPr>
            <a:r>
              <a:rPr lang="ru-RU" dirty="0"/>
              <a:t>выработка управленческих решений (только непосредственная выработка и оценка альтернатив);</a:t>
            </a:r>
          </a:p>
          <a:p>
            <a:pPr marL="285750" lvl="0" indent="-285750">
              <a:buClr>
                <a:srgbClr val="FFC000"/>
              </a:buClr>
              <a:buFont typeface="Wingdings" pitchFamily="2" charset="2"/>
              <a:buChar char="v"/>
            </a:pPr>
            <a:r>
              <a:rPr lang="ru-RU" dirty="0"/>
              <a:t>непосредственное принятие решений;</a:t>
            </a:r>
          </a:p>
          <a:p>
            <a:pPr marL="285750" lvl="0" indent="-285750">
              <a:buClr>
                <a:srgbClr val="FFC000"/>
              </a:buClr>
              <a:buFont typeface="Wingdings" pitchFamily="2" charset="2"/>
              <a:buChar char="v"/>
            </a:pPr>
            <a:r>
              <a:rPr lang="ru-RU" dirty="0"/>
              <a:t>ответственность за получаемый результат;</a:t>
            </a:r>
          </a:p>
          <a:p>
            <a:pPr marL="285750" lvl="0" indent="-285750">
              <a:buClr>
                <a:srgbClr val="FFC000"/>
              </a:buClr>
              <a:buFont typeface="Wingdings" pitchFamily="2" charset="2"/>
              <a:buChar char="v"/>
            </a:pPr>
            <a:r>
              <a:rPr lang="ru-RU" dirty="0"/>
              <a:t>контроль деятельности руководителя со стороны подчиненных.</a:t>
            </a:r>
          </a:p>
          <a:p>
            <a:pPr marL="285750" indent="-285750">
              <a:buClr>
                <a:srgbClr val="FFC000"/>
              </a:buClr>
              <a:buFont typeface="Wingdings" pitchFamily="2" charset="2"/>
              <a:buChar char="v"/>
            </a:pPr>
            <a:endParaRPr lang="ru-RU" dirty="0"/>
          </a:p>
        </p:txBody>
      </p:sp>
    </p:spTree>
    <p:extLst>
      <p:ext uri="{BB962C8B-B14F-4D97-AF65-F5344CB8AC3E}">
        <p14:creationId xmlns:p14="http://schemas.microsoft.com/office/powerpoint/2010/main" val="3334832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47897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r>
              <a:rPr lang="ru-RU" sz="1600" b="1" i="1" u="sng" dirty="0"/>
              <a:t>1. Авторитарный стиль управления. </a:t>
            </a:r>
            <a:r>
              <a:rPr lang="ru-RU" sz="1600" dirty="0"/>
              <a:t>Авторитарный руководитель обладает достаточной властью, чтобы навязать свою волю исполнителям, и в случае необходимости без колебаний прибегает к этому. Автократ намеренно апеллирует (обращается) к потребностям более низкого уровня своих подчиненных, исходя из предположения, что это тот самый уровень, на котором они оперируют.</a:t>
            </a:r>
          </a:p>
          <a:p>
            <a:pPr indent="457200"/>
            <a:r>
              <a:rPr lang="ru-RU" sz="1600" dirty="0"/>
              <a:t>Тип </a:t>
            </a:r>
            <a:r>
              <a:rPr lang="ru-RU" sz="1600" i="1" dirty="0"/>
              <a:t>отношений авторитарного руководителя </a:t>
            </a:r>
            <a:r>
              <a:rPr lang="ru-RU" sz="1600" dirty="0"/>
              <a:t>к подчиненным называется </a:t>
            </a:r>
            <a:r>
              <a:rPr lang="ru-RU" sz="1600" i="1" dirty="0"/>
              <a:t>«теорией Х». </a:t>
            </a:r>
            <a:r>
              <a:rPr lang="ru-RU" sz="1600" dirty="0"/>
              <a:t>Эта теория предложена Дуглас </a:t>
            </a:r>
            <a:r>
              <a:rPr lang="ru-RU" sz="1600" dirty="0" err="1"/>
              <a:t>МакГрегором</a:t>
            </a:r>
            <a:r>
              <a:rPr lang="ru-RU" sz="1600" dirty="0"/>
              <a:t> в 1957 году в работе «Человеческая сторона предприятия». Сущность «теории Х» может быть выражена следующими положениями:</a:t>
            </a:r>
          </a:p>
          <a:p>
            <a:pPr marL="285750" lvl="0" indent="-285750">
              <a:buClr>
                <a:schemeClr val="tx2">
                  <a:lumMod val="75000"/>
                </a:schemeClr>
              </a:buClr>
              <a:buFont typeface="Courier New" pitchFamily="49" charset="0"/>
              <a:buChar char="o"/>
            </a:pPr>
            <a:r>
              <a:rPr lang="ru-RU" sz="1600" dirty="0"/>
              <a:t>средним по способностям людям свойственно врожденное чувство неприязни к работе и по возможности они стараются от нее избавиться;</a:t>
            </a:r>
          </a:p>
          <a:p>
            <a:pPr marL="285750" lvl="0" indent="-285750">
              <a:buClr>
                <a:schemeClr val="tx2">
                  <a:lumMod val="75000"/>
                </a:schemeClr>
              </a:buClr>
              <a:buFont typeface="Courier New" pitchFamily="49" charset="0"/>
              <a:buChar char="o"/>
            </a:pPr>
            <a:r>
              <a:rPr lang="ru-RU" sz="1600" dirty="0"/>
              <a:t>из-за нежелания людей работать их необходимо постоянно принуждать выполнять что-то, осуществляя жесткий контроль и угрозу наказания, т.к. только так их можно заставить выполнять какую-либо работу; индивид не способен внести позитивный вклад в успех организации, если нет угрозы, что его лишат возможности удовлетворять важнейшие материальные потребности;</a:t>
            </a:r>
          </a:p>
          <a:p>
            <a:pPr marL="285750" lvl="0" indent="-285750">
              <a:buClr>
                <a:schemeClr val="tx2">
                  <a:lumMod val="75000"/>
                </a:schemeClr>
              </a:buClr>
              <a:buFont typeface="Courier New" pitchFamily="49" charset="0"/>
              <a:buChar char="o"/>
            </a:pPr>
            <a:r>
              <a:rPr lang="ru-RU" sz="1600" dirty="0"/>
              <a:t>люди со средними способностями предпочитают, чтобы ими руководили, стремятся избегать ответственности, не имеют высоких амбиций и желают, прежде всего, безопасности. Авторитарный стиль управления </a:t>
            </a:r>
            <a:r>
              <a:rPr lang="ru-RU" sz="1600" i="1" dirty="0"/>
              <a:t>характеризуется:</a:t>
            </a:r>
            <a:endParaRPr lang="ru-RU" sz="1600" dirty="0"/>
          </a:p>
          <a:p>
            <a:pPr marL="342900" indent="-342900">
              <a:buFont typeface="+mj-lt"/>
              <a:buAutoNum type="arabicPeriod"/>
            </a:pPr>
            <a:r>
              <a:rPr lang="ru-RU" sz="1600" dirty="0"/>
              <a:t>большой концентрацией власти в руках руководителя;</a:t>
            </a:r>
          </a:p>
          <a:p>
            <a:pPr marL="342900" lvl="0" indent="-342900">
              <a:buFont typeface="+mj-lt"/>
              <a:buAutoNum type="arabicPeriod"/>
            </a:pPr>
            <a:r>
              <a:rPr lang="ru-RU" sz="1600" dirty="0"/>
              <a:t>присвоением себе права всеобщего контроля;</a:t>
            </a:r>
          </a:p>
          <a:p>
            <a:pPr marL="342900" lvl="0" indent="-342900">
              <a:buFont typeface="+mj-lt"/>
              <a:buAutoNum type="arabicPeriod"/>
            </a:pPr>
            <a:r>
              <a:rPr lang="ru-RU" sz="1600" dirty="0"/>
              <a:t>высокой степенью регламентации деятельности подчиненных;</a:t>
            </a:r>
          </a:p>
          <a:p>
            <a:pPr marL="342900" lvl="0" indent="-342900">
              <a:buFont typeface="+mj-lt"/>
              <a:buAutoNum type="arabicPeriod"/>
            </a:pPr>
            <a:r>
              <a:rPr lang="ru-RU" sz="1600" dirty="0"/>
              <a:t>отстранением подчиненных от процесса выработки решений;</a:t>
            </a:r>
          </a:p>
          <a:p>
            <a:pPr marL="342900" lvl="0" indent="-342900">
              <a:buFont typeface="+mj-lt"/>
              <a:buAutoNum type="arabicPeriod"/>
            </a:pPr>
            <a:r>
              <a:rPr lang="ru-RU" sz="1600" dirty="0"/>
              <a:t>моральным давлением на подчиненных методом прямых угроз;</a:t>
            </a:r>
          </a:p>
          <a:p>
            <a:pPr marL="342900" lvl="0" indent="-342900">
              <a:buFont typeface="+mj-lt"/>
              <a:buAutoNum type="arabicPeriod"/>
            </a:pPr>
            <a:r>
              <a:rPr lang="ru-RU" sz="1600" dirty="0"/>
              <a:t>требованием неукоснительного соблюдения либо собственных распоряжений (жесткий авторитарный стиль), либо различных инструкций и правил (бюрократический стиль управления).</a:t>
            </a:r>
          </a:p>
          <a:p>
            <a:pPr indent="457200"/>
            <a:r>
              <a:rPr lang="ru-RU" sz="1600" dirty="0"/>
              <a:t>Если автократ избегает прямых угроз и принуждений, допускает подчиненных к выработке незначительных решений, использует в качестве стимула вознаграждения, то тогда говорят о благосклонном авторитарном стиле управления.</a:t>
            </a:r>
          </a:p>
        </p:txBody>
      </p:sp>
    </p:spTree>
    <p:extLst>
      <p:ext uri="{BB962C8B-B14F-4D97-AF65-F5344CB8AC3E}">
        <p14:creationId xmlns:p14="http://schemas.microsoft.com/office/powerpoint/2010/main" val="2400846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18630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r>
              <a:rPr lang="ru-RU" b="1" i="1" u="sng" dirty="0"/>
              <a:t>2. Демократический стиль управления</a:t>
            </a:r>
          </a:p>
          <a:p>
            <a:pPr indent="457200"/>
            <a:r>
              <a:rPr lang="ru-RU" dirty="0"/>
              <a:t>Представления </a:t>
            </a:r>
            <a:r>
              <a:rPr lang="ru-RU" b="1" dirty="0"/>
              <a:t>демократического руководителя </a:t>
            </a:r>
            <a:r>
              <a:rPr lang="ru-RU" dirty="0"/>
              <a:t>о работниках (отличаются от представлений авторитарного руководителя) </a:t>
            </a:r>
            <a:r>
              <a:rPr lang="ru-RU" dirty="0" err="1"/>
              <a:t>МакГрегор</a:t>
            </a:r>
            <a:r>
              <a:rPr lang="ru-RU" dirty="0"/>
              <a:t> назвал «теорией У»:</a:t>
            </a:r>
          </a:p>
          <a:p>
            <a:pPr marL="285750" lvl="0" indent="-285750">
              <a:buFont typeface="Arial" pitchFamily="34" charset="0"/>
              <a:buChar char="•"/>
            </a:pPr>
            <a:r>
              <a:rPr lang="ru-RU" dirty="0"/>
              <a:t>для человека расходовать умственные и физические усилия при выполнении какой-либо работы так же естественно, как отдыхать;</a:t>
            </a:r>
          </a:p>
          <a:p>
            <a:pPr marL="285750" lvl="0" indent="-285750">
              <a:buFont typeface="Arial" pitchFamily="34" charset="0"/>
              <a:buChar char="•"/>
            </a:pPr>
            <a:r>
              <a:rPr lang="ru-RU" dirty="0"/>
              <a:t>контроль со стороны руководства и угроза наказания - не единственные средства, позволяющие добиться от людей желаемых результатов; если люди осознают необходимость достижения какой-либо цели, то они проявят и самоконтроль;</a:t>
            </a:r>
          </a:p>
          <a:p>
            <a:pPr marL="285750" lvl="0" indent="-285750">
              <a:buFont typeface="Arial" pitchFamily="34" charset="0"/>
              <a:buChar char="•"/>
            </a:pPr>
            <a:r>
              <a:rPr lang="ru-RU" dirty="0"/>
              <a:t>люди со средними способностями в соответствующих условиях привыкают не только брать на себя ответственность, но и стремятся к этой ответственности;</a:t>
            </a:r>
          </a:p>
          <a:p>
            <a:pPr marL="285750" lvl="0" indent="-285750">
              <a:buFont typeface="Arial" pitchFamily="34" charset="0"/>
              <a:buChar char="•"/>
            </a:pPr>
            <a:r>
              <a:rPr lang="ru-RU" dirty="0"/>
              <a:t>способность к яркому воображению и творчеству в решении организационных проблем -очень распространенная черта у людей;</a:t>
            </a:r>
          </a:p>
          <a:p>
            <a:pPr marL="285750" lvl="0" indent="-285750">
              <a:buFont typeface="Arial" pitchFamily="34" charset="0"/>
              <a:buChar char="•"/>
            </a:pPr>
            <a:r>
              <a:rPr lang="ru-RU" dirty="0"/>
              <a:t>в условиях НТР интеллектуальный потенциал человека со средними способностями используется далеко не полностью.</a:t>
            </a:r>
          </a:p>
          <a:p>
            <a:pPr indent="457200"/>
            <a:r>
              <a:rPr lang="ru-RU" dirty="0"/>
              <a:t>Демократический стиль управления </a:t>
            </a:r>
            <a:r>
              <a:rPr lang="ru-RU" i="1" dirty="0"/>
              <a:t>характеризуется:</a:t>
            </a:r>
            <a:endParaRPr lang="ru-RU" dirty="0"/>
          </a:p>
          <a:p>
            <a:pPr marL="285750" lvl="0" indent="-285750">
              <a:buFont typeface="Wingdings" pitchFamily="2" charset="2"/>
              <a:buChar char="§"/>
            </a:pPr>
            <a:r>
              <a:rPr lang="ru-RU" dirty="0"/>
              <a:t>влиянием руководителя на потребности высоких уровней подчиненных;</a:t>
            </a:r>
          </a:p>
          <a:p>
            <a:pPr marL="285750" lvl="0" indent="-285750">
              <a:buFont typeface="Wingdings" pitchFamily="2" charset="2"/>
              <a:buChar char="§"/>
            </a:pPr>
            <a:r>
              <a:rPr lang="ru-RU" dirty="0"/>
              <a:t>не навязыванием собственной воли руководителя подчиненным;</a:t>
            </a:r>
          </a:p>
          <a:p>
            <a:pPr marL="285750" lvl="0" indent="-285750">
              <a:buFont typeface="Wingdings" pitchFamily="2" charset="2"/>
              <a:buChar char="§"/>
            </a:pPr>
            <a:r>
              <a:rPr lang="ru-RU" dirty="0"/>
              <a:t>предоставлением подчиненным возможности вырабатывать собственные решения;</a:t>
            </a:r>
          </a:p>
          <a:p>
            <a:pPr marL="285750" lvl="0" indent="-285750">
              <a:buFont typeface="Wingdings" pitchFamily="2" charset="2"/>
              <a:buChar char="§"/>
            </a:pPr>
            <a:r>
              <a:rPr lang="ru-RU" dirty="0"/>
              <a:t>наличием контроля деятельности руководителя со стороны подчиненных.</a:t>
            </a:r>
          </a:p>
          <a:p>
            <a:pPr indent="457200"/>
            <a:r>
              <a:rPr lang="ru-RU" dirty="0"/>
              <a:t>В организациях, где демократический стиль руководства, высокая степень децентрализации полномочий.</a:t>
            </a:r>
          </a:p>
          <a:p>
            <a:pPr indent="457200"/>
            <a:endParaRPr lang="ru-RU" dirty="0"/>
          </a:p>
        </p:txBody>
      </p:sp>
    </p:spTree>
    <p:extLst>
      <p:ext uri="{BB962C8B-B14F-4D97-AF65-F5344CB8AC3E}">
        <p14:creationId xmlns:p14="http://schemas.microsoft.com/office/powerpoint/2010/main" val="160120740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79" y="1772816"/>
            <a:ext cx="9144000" cy="20313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ru-RU" b="1" i="1" u="sng" dirty="0"/>
              <a:t>3.Либеральный стиль управления </a:t>
            </a:r>
            <a:r>
              <a:rPr lang="ru-RU" dirty="0"/>
              <a:t>характеризуется:</a:t>
            </a:r>
          </a:p>
          <a:p>
            <a:pPr marL="285750" lvl="0" indent="-285750">
              <a:buFont typeface="Arial" pitchFamily="34" charset="0"/>
              <a:buChar char="•"/>
            </a:pPr>
            <a:r>
              <a:rPr lang="ru-RU" dirty="0"/>
              <a:t>предоставлением подчиненным полной свободы в определении собственных целей деятельности, в выборе средств достижения этих целей, в осуществлении самоконтроля;</a:t>
            </a:r>
          </a:p>
          <a:p>
            <a:pPr marL="285750" lvl="0" indent="-285750">
              <a:buFont typeface="Arial" pitchFamily="34" charset="0"/>
              <a:buChar char="•"/>
            </a:pPr>
            <a:r>
              <a:rPr lang="ru-RU" dirty="0"/>
              <a:t>минимальным участием руководителя в управлении коллективом;</a:t>
            </a:r>
          </a:p>
          <a:p>
            <a:pPr marL="285750" lvl="0" indent="-285750">
              <a:buFont typeface="Arial" pitchFamily="34" charset="0"/>
              <a:buChar char="•"/>
            </a:pPr>
            <a:r>
              <a:rPr lang="ru-RU" dirty="0"/>
              <a:t>ответственностью руководителя за деятельность подчиненных.</a:t>
            </a:r>
          </a:p>
          <a:p>
            <a:endParaRPr lang="ru-RU" dirty="0"/>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3678" y="4378066"/>
            <a:ext cx="2752601" cy="16419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218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412776"/>
            <a:ext cx="9144000" cy="677108"/>
          </a:xfrm>
          <a:prstGeom prst="rect">
            <a:avLst/>
          </a:prstGeom>
          <a:noFill/>
        </p:spPr>
        <p:txBody>
          <a:bodyPr wrap="square" rtlCol="0">
            <a:spAutoFit/>
          </a:bodyPr>
          <a:lstStyle/>
          <a:p>
            <a:pPr algn="ctr"/>
            <a:r>
              <a:rPr lang="ru-RU" b="1" i="1" dirty="0"/>
              <a:t>Классификация управленческих решений, принимаемых в организации</a:t>
            </a:r>
          </a:p>
          <a:p>
            <a:pPr algn="ctr"/>
            <a:r>
              <a:rPr lang="ru-RU" sz="2000" b="1" i="1" dirty="0"/>
              <a:t>ПО КОЛИЧЕСТВУ ЛИЦ, ПРИНИМАЮЩИХ РЕШЕНИЕ, ВЫДЕЛЯЮТ:</a:t>
            </a:r>
          </a:p>
        </p:txBody>
      </p:sp>
      <p:graphicFrame>
        <p:nvGraphicFramePr>
          <p:cNvPr id="4" name="Схема 3"/>
          <p:cNvGraphicFramePr/>
          <p:nvPr>
            <p:extLst>
              <p:ext uri="{D42A27DB-BD31-4B8C-83A1-F6EECF244321}">
                <p14:modId xmlns:p14="http://schemas.microsoft.com/office/powerpoint/2010/main" val="4063687297"/>
              </p:ext>
            </p:extLst>
          </p:nvPr>
        </p:nvGraphicFramePr>
        <p:xfrm>
          <a:off x="0" y="2492896"/>
          <a:ext cx="9144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9208" y="-1"/>
            <a:ext cx="1505581" cy="1405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2774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70534"/>
            <a:ext cx="9144000" cy="507831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r>
              <a:rPr lang="ru-RU" b="1" i="1" u="sng" dirty="0"/>
              <a:t>4.Анархический стиль управления</a:t>
            </a:r>
            <a:r>
              <a:rPr lang="ru-RU" i="1" dirty="0"/>
              <a:t> </a:t>
            </a:r>
            <a:r>
              <a:rPr lang="ru-RU" dirty="0"/>
              <a:t>отличается от либерального стиля тем, что руководитель</a:t>
            </a:r>
            <a:br>
              <a:rPr lang="ru-RU" dirty="0"/>
            </a:br>
            <a:r>
              <a:rPr lang="ru-RU" dirty="0"/>
              <a:t>стремиться избегать ответственности за деятельность подчиненных и не позволяет подчиненным</a:t>
            </a:r>
            <a:br>
              <a:rPr lang="ru-RU" dirty="0"/>
            </a:br>
            <a:r>
              <a:rPr lang="ru-RU" dirty="0"/>
              <a:t>контролировать собственную деятельность.</a:t>
            </a:r>
          </a:p>
          <a:p>
            <a:pPr indent="457200"/>
            <a:r>
              <a:rPr lang="ru-RU" dirty="0"/>
              <a:t>Теории «Х» и «У» были </a:t>
            </a:r>
            <a:r>
              <a:rPr lang="ru-RU" i="1" dirty="0"/>
              <a:t>дополнены « теорией </a:t>
            </a:r>
            <a:r>
              <a:rPr lang="en-US" i="1" dirty="0"/>
              <a:t>Z</a:t>
            </a:r>
            <a:r>
              <a:rPr lang="ru-RU" i="1" dirty="0"/>
              <a:t>» У. </a:t>
            </a:r>
            <a:r>
              <a:rPr lang="ru-RU" i="1" dirty="0" err="1"/>
              <a:t>Оучи</a:t>
            </a:r>
            <a:r>
              <a:rPr lang="ru-RU" i="1" dirty="0"/>
              <a:t> </a:t>
            </a:r>
            <a:r>
              <a:rPr lang="ru-RU" dirty="0"/>
              <a:t>(1981 г.), отражающей отношение к персоналу японских руководителей.</a:t>
            </a:r>
          </a:p>
          <a:p>
            <a:pPr indent="457200"/>
            <a:r>
              <a:rPr lang="ru-RU" dirty="0"/>
              <a:t>Сущность этой теории выражается в следующих положениях:</a:t>
            </a:r>
          </a:p>
          <a:p>
            <a:pPr marL="285750" lvl="0" indent="-285750">
              <a:buFont typeface="Wingdings" pitchFamily="2" charset="2"/>
              <a:buChar char="§"/>
            </a:pPr>
            <a:r>
              <a:rPr lang="ru-RU" dirty="0"/>
              <a:t>руководитель должен заботиться о каждом сотруднике как о человеке в целом, т.е. он должен не только обеспечивать сотрудникам необходимый уровень заработной платы, но и заботиться о качестве их жизни;</a:t>
            </a:r>
          </a:p>
          <a:p>
            <a:pPr marL="285750" lvl="0" indent="-285750">
              <a:buFont typeface="Wingdings" pitchFamily="2" charset="2"/>
              <a:buChar char="§"/>
            </a:pPr>
            <a:r>
              <a:rPr lang="ru-RU" dirty="0"/>
              <a:t>работник заинтересован в будущем предприятии не меньше, чем руководитель, и поэтому привлечение сотрудников к групповому процессу принятия решений является прямой обязанностью руководителя;</a:t>
            </a:r>
          </a:p>
          <a:p>
            <a:pPr marL="285750" lvl="0" indent="-285750">
              <a:buFont typeface="Wingdings" pitchFamily="2" charset="2"/>
              <a:buChar char="§"/>
            </a:pPr>
            <a:r>
              <a:rPr lang="ru-RU" dirty="0"/>
              <a:t>свою заинтересованность в сотруднике предприятие должно демонстрировать путем пожизненного найма и предоставления работнику возможности найти наиболее подходящий ему вид деятельности за счет ротации кадров.</a:t>
            </a:r>
          </a:p>
          <a:p>
            <a:pPr indent="457200"/>
            <a:endParaRPr lang="ru-RU" dirty="0"/>
          </a:p>
        </p:txBody>
      </p:sp>
    </p:spTree>
    <p:extLst>
      <p:ext uri="{BB962C8B-B14F-4D97-AF65-F5344CB8AC3E}">
        <p14:creationId xmlns:p14="http://schemas.microsoft.com/office/powerpoint/2010/main" val="32466358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10" y="4005064"/>
            <a:ext cx="9144000" cy="923330"/>
          </a:xfrm>
          <a:prstGeom prst="rect">
            <a:avLst/>
          </a:prstGeom>
          <a:noFill/>
        </p:spPr>
        <p:txBody>
          <a:bodyPr wrap="square" rtlCol="0">
            <a:spAutoFit/>
          </a:bodyPr>
          <a:lstStyle/>
          <a:p>
            <a:pPr indent="457200"/>
            <a:r>
              <a:rPr lang="ru-RU" dirty="0"/>
              <a:t>Классификация стилей по степени сосредоточения внимания на производстве и персонале или руководство, сосредоточенное на работе и человеке.</a:t>
            </a:r>
          </a:p>
          <a:p>
            <a:pPr indent="457200"/>
            <a:endParaRPr lang="ru-RU" dirty="0"/>
          </a:p>
        </p:txBody>
      </p:sp>
      <p:sp>
        <p:nvSpPr>
          <p:cNvPr id="4" name="Прямоугольник 3"/>
          <p:cNvSpPr/>
          <p:nvPr/>
        </p:nvSpPr>
        <p:spPr>
          <a:xfrm>
            <a:off x="3720374" y="-4466"/>
            <a:ext cx="1763873" cy="315471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199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6009" y="4928394"/>
            <a:ext cx="2752601" cy="1834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8510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943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ru-RU" dirty="0"/>
              <a:t>	Абсолютно «чистого» стиля руководства не существует. Для того, чтобы характеризовать то, что есть на самом деле, приходится совмещать ориентиры на производство и на человека. Учитывая это обстоятельство, американские ученые Блейк и </a:t>
            </a:r>
            <a:r>
              <a:rPr lang="ru-RU" dirty="0" err="1"/>
              <a:t>Моутон</a:t>
            </a:r>
            <a:r>
              <a:rPr lang="ru-RU" dirty="0"/>
              <a:t> сконструировали «управленческую решетку», представляющую собой таблицу размером 9 на 9 позиций. По вертикали в ней отражены 9 степеней «заботы о человеке», а по горизонтали - столько же степеней «заботы о производстве»</a:t>
            </a:r>
          </a:p>
          <a:p>
            <a:r>
              <a:rPr lang="ru-RU" dirty="0"/>
              <a:t>	УПРАВЛЕНЧЕСКАЯ РЕШЕТКА. </a:t>
            </a:r>
          </a:p>
          <a:p>
            <a:r>
              <a:rPr lang="ru-RU" dirty="0"/>
              <a:t>ПО ГОРИЗОНТАЛЬНОЙ ОСИ - ЗАБОТА О ПРОИЗВОДСТВЕ, </a:t>
            </a:r>
          </a:p>
          <a:p>
            <a:r>
              <a:rPr lang="ru-RU" dirty="0"/>
              <a:t>ПО ВЕРТИКАЛЬНОЙ – ЗАБОТА О ПЕРСОНАЛЕ</a:t>
            </a:r>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827989776"/>
              </p:ext>
            </p:extLst>
          </p:nvPr>
        </p:nvGraphicFramePr>
        <p:xfrm>
          <a:off x="1926996" y="2492896"/>
          <a:ext cx="7200799" cy="4471137"/>
        </p:xfrm>
        <a:graphic>
          <a:graphicData uri="http://schemas.openxmlformats.org/drawingml/2006/table">
            <a:tbl>
              <a:tblPr>
                <a:tableStyleId>{306799F8-075E-4A3A-A7F6-7FBC6576F1A4}</a:tableStyleId>
              </a:tblPr>
              <a:tblGrid>
                <a:gridCol w="804630">
                  <a:extLst>
                    <a:ext uri="{9D8B030D-6E8A-4147-A177-3AD203B41FA5}">
                      <a16:colId xmlns:a16="http://schemas.microsoft.com/office/drawing/2014/main" val="20000"/>
                    </a:ext>
                  </a:extLst>
                </a:gridCol>
                <a:gridCol w="797583">
                  <a:extLst>
                    <a:ext uri="{9D8B030D-6E8A-4147-A177-3AD203B41FA5}">
                      <a16:colId xmlns:a16="http://schemas.microsoft.com/office/drawing/2014/main" val="20001"/>
                    </a:ext>
                  </a:extLst>
                </a:gridCol>
                <a:gridCol w="804630">
                  <a:extLst>
                    <a:ext uri="{9D8B030D-6E8A-4147-A177-3AD203B41FA5}">
                      <a16:colId xmlns:a16="http://schemas.microsoft.com/office/drawing/2014/main" val="20002"/>
                    </a:ext>
                  </a:extLst>
                </a:gridCol>
                <a:gridCol w="791947">
                  <a:extLst>
                    <a:ext uri="{9D8B030D-6E8A-4147-A177-3AD203B41FA5}">
                      <a16:colId xmlns:a16="http://schemas.microsoft.com/office/drawing/2014/main" val="20003"/>
                    </a:ext>
                  </a:extLst>
                </a:gridCol>
                <a:gridCol w="804630">
                  <a:extLst>
                    <a:ext uri="{9D8B030D-6E8A-4147-A177-3AD203B41FA5}">
                      <a16:colId xmlns:a16="http://schemas.microsoft.com/office/drawing/2014/main" val="20004"/>
                    </a:ext>
                  </a:extLst>
                </a:gridCol>
                <a:gridCol w="797583">
                  <a:extLst>
                    <a:ext uri="{9D8B030D-6E8A-4147-A177-3AD203B41FA5}">
                      <a16:colId xmlns:a16="http://schemas.microsoft.com/office/drawing/2014/main" val="20005"/>
                    </a:ext>
                  </a:extLst>
                </a:gridCol>
                <a:gridCol w="797583">
                  <a:extLst>
                    <a:ext uri="{9D8B030D-6E8A-4147-A177-3AD203B41FA5}">
                      <a16:colId xmlns:a16="http://schemas.microsoft.com/office/drawing/2014/main" val="20006"/>
                    </a:ext>
                  </a:extLst>
                </a:gridCol>
                <a:gridCol w="797583">
                  <a:extLst>
                    <a:ext uri="{9D8B030D-6E8A-4147-A177-3AD203B41FA5}">
                      <a16:colId xmlns:a16="http://schemas.microsoft.com/office/drawing/2014/main" val="20007"/>
                    </a:ext>
                  </a:extLst>
                </a:gridCol>
                <a:gridCol w="804630">
                  <a:extLst>
                    <a:ext uri="{9D8B030D-6E8A-4147-A177-3AD203B41FA5}">
                      <a16:colId xmlns:a16="http://schemas.microsoft.com/office/drawing/2014/main" val="20008"/>
                    </a:ext>
                  </a:extLst>
                </a:gridCol>
              </a:tblGrid>
              <a:tr h="451064">
                <a:tc>
                  <a:txBody>
                    <a:bodyPr/>
                    <a:lstStyle/>
                    <a:p>
                      <a:pPr algn="ctr">
                        <a:lnSpc>
                          <a:spcPct val="115000"/>
                        </a:lnSpc>
                        <a:spcAft>
                          <a:spcPts val="0"/>
                        </a:spcAft>
                      </a:pPr>
                      <a:r>
                        <a:rPr lang="ru-RU" sz="1800" cap="small" dirty="0">
                          <a:effectLst/>
                        </a:rPr>
                        <a:t>1,9</a:t>
                      </a:r>
                      <a:endParaRPr lang="ru-RU" sz="2800" dirty="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dirty="0">
                          <a:effectLst/>
                        </a:rPr>
                        <a:t> </a:t>
                      </a:r>
                      <a:endParaRPr lang="ru-RU" sz="2800" dirty="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800" cap="small">
                          <a:effectLst/>
                        </a:rPr>
                        <a:t>9,9</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1064">
                <a:tc>
                  <a:txBody>
                    <a:bodyPr/>
                    <a:lstStyle/>
                    <a:p>
                      <a:pPr algn="ctr">
                        <a:lnSpc>
                          <a:spcPct val="115000"/>
                        </a:lnSpc>
                        <a:spcAft>
                          <a:spcPts val="0"/>
                        </a:spcAft>
                      </a:pPr>
                      <a:r>
                        <a:rPr lang="ru-RU" sz="2800" dirty="0">
                          <a:effectLst/>
                        </a:rPr>
                        <a:t> </a:t>
                      </a:r>
                      <a:endParaRPr lang="ru-RU" sz="2800" dirty="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dirty="0">
                          <a:effectLst/>
                        </a:rPr>
                        <a:t> </a:t>
                      </a:r>
                      <a:endParaRPr lang="ru-RU" sz="2800" dirty="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1064">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1064">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dirty="0">
                          <a:effectLst/>
                        </a:rPr>
                        <a:t> </a:t>
                      </a:r>
                      <a:endParaRPr lang="ru-RU" sz="2800" dirty="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1064">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dirty="0">
                          <a:effectLst/>
                        </a:rPr>
                        <a:t> </a:t>
                      </a:r>
                      <a:endParaRPr lang="ru-RU" sz="2800" dirty="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800" cap="small">
                          <a:effectLst/>
                        </a:rPr>
                        <a:t>5,5</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1064">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73704">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1064">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dirty="0">
                          <a:effectLst/>
                        </a:rPr>
                        <a:t> </a:t>
                      </a:r>
                      <a:endParaRPr lang="ru-RU" sz="2800" dirty="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45313">
                <a:tc>
                  <a:txBody>
                    <a:bodyPr/>
                    <a:lstStyle/>
                    <a:p>
                      <a:pPr algn="ctr">
                        <a:lnSpc>
                          <a:spcPct val="115000"/>
                        </a:lnSpc>
                        <a:spcAft>
                          <a:spcPts val="0"/>
                        </a:spcAft>
                      </a:pPr>
                      <a:r>
                        <a:rPr lang="ru-RU" sz="1800" cap="small">
                          <a:effectLst/>
                        </a:rPr>
                        <a:t>1,1</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a:effectLst/>
                        </a:rPr>
                        <a:t> </a:t>
                      </a:r>
                      <a:endParaRPr lang="ru-RU" sz="280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2800" dirty="0">
                          <a:effectLst/>
                        </a:rPr>
                        <a:t> </a:t>
                      </a:r>
                      <a:endParaRPr lang="ru-RU" sz="2800" dirty="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800" cap="small" dirty="0">
                          <a:effectLst/>
                        </a:rPr>
                        <a:t>9,1</a:t>
                      </a:r>
                      <a:endParaRPr lang="ru-RU" sz="2800" dirty="0">
                        <a:effectLst/>
                        <a:latin typeface="Times New Roman"/>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5427841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4020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indent="457200"/>
            <a:r>
              <a:rPr lang="ru-RU" sz="1700" dirty="0"/>
              <a:t>В рамках этой классификации выделены следующие </a:t>
            </a:r>
            <a:r>
              <a:rPr lang="ru-RU" sz="1700" i="1" dirty="0"/>
              <a:t>основные стили </a:t>
            </a:r>
            <a:r>
              <a:rPr lang="ru-RU" sz="1700" dirty="0"/>
              <a:t>управления:</a:t>
            </a:r>
          </a:p>
          <a:p>
            <a:pPr indent="457200"/>
            <a:r>
              <a:rPr lang="ru-RU" sz="1700" i="1" dirty="0"/>
              <a:t>1,1 - нищета управления - </a:t>
            </a:r>
            <a:r>
              <a:rPr lang="ru-RU" sz="1700" dirty="0"/>
              <a:t>когда руководитель проявляет минимальный интерес к производству и подчиненным; занимает позицию стороннего наблюдателя; начинает проявлять активность только при возникновении угрозы собственному положению;</a:t>
            </a:r>
          </a:p>
          <a:p>
            <a:pPr indent="457200"/>
            <a:r>
              <a:rPr lang="ru-RU" sz="1700" i="1" dirty="0"/>
              <a:t>9,1 - власть руководителя - </a:t>
            </a:r>
            <a:r>
              <a:rPr lang="ru-RU" sz="1700" dirty="0"/>
              <a:t>высокие требования по достижению результатов сочетаются с низким уровнем заботы о персонале; такой руководитель строг и требователен к подчиненным, болезненно относится к критике с их стороны, принимает единоличные решения;</a:t>
            </a:r>
          </a:p>
          <a:p>
            <a:pPr indent="457200"/>
            <a:r>
              <a:rPr lang="ru-RU" sz="1700" i="1" dirty="0"/>
              <a:t>1,9 - организация «как загородный клуб» - </a:t>
            </a:r>
            <a:r>
              <a:rPr lang="ru-RU" sz="1700" dirty="0"/>
              <a:t>когда минимальный интерес к производственной деятельности сочетается с максимально возможной заботой о подчиненных; такой руководитель основное внимание уделяет поддержанию дружеских отношений между сотрудниками, пусть даже в ущерб потребностям производства, он внимателен к людям, легко находит поддержку подчиненных, но не всегда - понимание со стороны вышестоящего руководства;</a:t>
            </a:r>
          </a:p>
          <a:p>
            <a:pPr indent="457200"/>
            <a:r>
              <a:rPr lang="ru-RU" sz="1700" i="1" dirty="0"/>
              <a:t>5,5 - «золотая середина» - </a:t>
            </a:r>
            <a:r>
              <a:rPr lang="ru-RU" sz="1700" dirty="0"/>
              <a:t>когда сочетаются равномерная забота о производстве, и забота о людях, причем и то, и другое делается с неполной отдачей;</a:t>
            </a:r>
          </a:p>
          <a:p>
            <a:pPr indent="457200"/>
            <a:r>
              <a:rPr lang="ru-RU" sz="1700" i="1" dirty="0"/>
              <a:t>9,9 - работа командой - </a:t>
            </a:r>
            <a:r>
              <a:rPr lang="ru-RU" sz="1700" dirty="0"/>
              <a:t>когда сочетаются максимально возможная забота о производстве, и забота о людях; такой руководитель стремится заинтересовать сотрудников в достижении целей организации, поощряет их участие во всех делах, что обеспечивает благоприятный морально-психологический климат и высокую эффективность работы; руководитель уверен в себе и всегда стремится к нововведениям.</a:t>
            </a:r>
          </a:p>
          <a:p>
            <a:pPr indent="457200"/>
            <a:r>
              <a:rPr lang="ru-RU" sz="1700" dirty="0"/>
              <a:t>Если для руководителя главное - выполнить план любой ценой, то оценки его действий будут приближаться к горизонтальной оси (оценка 9). И наоборот, ориентация на взаимоотношения с людьми выражена вертикальной осью. На множестве объектов американские социологи и психологи установили, что идеального стиля руководства нет, а есть так называемый адаптивный, т.е. приспосабливающийся к конкретной обстановке. С точки зрения Блейка и </a:t>
            </a:r>
            <a:r>
              <a:rPr lang="ru-RU" sz="1700" dirty="0" err="1"/>
              <a:t>Моутона</a:t>
            </a:r>
            <a:r>
              <a:rPr lang="ru-RU" sz="1700" dirty="0"/>
              <a:t>, наилучший стиль - работа командой (9,9).</a:t>
            </a:r>
            <a:endParaRPr lang="ru-RU" sz="1600" dirty="0"/>
          </a:p>
        </p:txBody>
      </p:sp>
    </p:spTree>
    <p:extLst>
      <p:ext uri="{BB962C8B-B14F-4D97-AF65-F5344CB8AC3E}">
        <p14:creationId xmlns:p14="http://schemas.microsoft.com/office/powerpoint/2010/main" val="73050458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1558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ru-RU" sz="1700" i="1" dirty="0"/>
              <a:t>Теорию стилей предложил </a:t>
            </a:r>
            <a:r>
              <a:rPr lang="ru-RU" sz="1700" i="1" dirty="0" err="1"/>
              <a:t>Рэйнис</a:t>
            </a:r>
            <a:r>
              <a:rPr lang="ru-RU" sz="1700" i="1" dirty="0"/>
              <a:t> </a:t>
            </a:r>
            <a:r>
              <a:rPr lang="ru-RU" sz="1700" i="1" dirty="0" err="1"/>
              <a:t>Лайкерт</a:t>
            </a:r>
            <a:r>
              <a:rPr lang="ru-RU" sz="1700" i="1" dirty="0"/>
              <a:t> </a:t>
            </a:r>
            <a:r>
              <a:rPr lang="ru-RU" sz="1700" dirty="0"/>
              <a:t>из </a:t>
            </a:r>
            <a:r>
              <a:rPr lang="ru-RU" sz="1700" dirty="0" err="1"/>
              <a:t>Мичиганского</a:t>
            </a:r>
            <a:r>
              <a:rPr lang="ru-RU" sz="1700" dirty="0"/>
              <a:t> университета. Он считал, что стиль руководства будет ориентированным либо на работу, либо на человека. Нет ни одного руководителя, кто бы проявлял оба этих качества в значительной степени и одновременно. Реальные стили управления </a:t>
            </a:r>
            <a:r>
              <a:rPr lang="ru-RU" sz="1700" dirty="0" err="1"/>
              <a:t>Лайкерт</a:t>
            </a:r>
            <a:r>
              <a:rPr lang="ru-RU" sz="1700" dirty="0"/>
              <a:t> представил в виде 4 моделей:</a:t>
            </a:r>
          </a:p>
          <a:p>
            <a:pPr indent="108000">
              <a:buFont typeface="+mj-lt"/>
              <a:buAutoNum type="arabicParenR"/>
            </a:pPr>
            <a:r>
              <a:rPr lang="ru-RU" sz="1700" dirty="0"/>
              <a:t> </a:t>
            </a:r>
            <a:r>
              <a:rPr lang="ru-RU" sz="1700" u="sng" dirty="0"/>
              <a:t>в модели 1 руководитель не доверяет подчиненным, редко подключает их к принятию решений, а задачи спускаются сверху вниз уже готовыми. </a:t>
            </a:r>
            <a:r>
              <a:rPr lang="ru-RU" sz="1700" dirty="0"/>
              <a:t>Основной стимул - страх и угроза наказаний,   вознаграждения   здесь   случайны,   как   и   взаимодействие   руководителя   с подчиненными, которое строится на взаимном недоверии. Формальная и неформальная организации находятся в противоборстве;</a:t>
            </a:r>
          </a:p>
          <a:p>
            <a:pPr lvl="0" indent="108000">
              <a:buFont typeface="+mj-lt"/>
              <a:buAutoNum type="arabicParenR"/>
            </a:pPr>
            <a:r>
              <a:rPr lang="ru-RU" sz="1700" u="sng" dirty="0"/>
              <a:t>модель 2 предполагает, что руководитель удостаивает подчиненных некоторым доверием, но как хозяин слуг.</a:t>
            </a:r>
            <a:r>
              <a:rPr lang="ru-RU" sz="1700" dirty="0"/>
              <a:t> Часть решений делегируется вниз. Вознаграждение здесь действительное, а наказание - потенциальное, и оба используются для мотивации работников. Взаимодействие осуществляется в качестве снисходительности со стороны руководителя и осторожности со стороны подчиненного. Неформальная организация существует, но только отчасти противостоит формальной;</a:t>
            </a:r>
          </a:p>
          <a:p>
            <a:pPr lvl="0" indent="108000">
              <a:buFont typeface="+mj-lt"/>
              <a:buAutoNum type="arabicParenR"/>
            </a:pPr>
            <a:r>
              <a:rPr lang="ru-RU" sz="1700" u="sng" dirty="0"/>
              <a:t>в модели 3 руководство проявляет большое, но не окончательное доверие к подчиненным. </a:t>
            </a:r>
            <a:r>
              <a:rPr lang="ru-RU" sz="1700" dirty="0"/>
              <a:t>Общие вопросы решаются наверху, частично делегируются вниз. Кроме систематического вознаграждения и случайных наказаний для мотивации используется ограниченное включение в принятие решений. Умеренное взаимодействие сопровождается доверием и откровенностью с элементами страха. Неформальная организация может и не возникнуть, но если она существует, то несовпадение с формальной частичное;</a:t>
            </a:r>
          </a:p>
          <a:p>
            <a:pPr lvl="0" indent="108000">
              <a:buFont typeface="+mj-lt"/>
              <a:buAutoNum type="arabicParenR"/>
            </a:pPr>
            <a:r>
              <a:rPr lang="ru-RU" sz="1700" u="sng" dirty="0"/>
              <a:t>модель 4 характеризует полное доверие. </a:t>
            </a:r>
            <a:r>
              <a:rPr lang="ru-RU" sz="1700" dirty="0"/>
              <a:t>Процесс принятия решений рассредоточен по всем уровням, хотя и интегрирован. Поток коммуникаций идет не только вверх-вниз, но и горизонтально. Работники мотивируются к лучшему исполнению через участие в принятии решений. Дружественное взаимодействие с высоким уровнем доверия. Формальная и неформальная организации, как правило, совпадают.</a:t>
            </a:r>
          </a:p>
        </p:txBody>
      </p:sp>
    </p:spTree>
    <p:extLst>
      <p:ext uri="{BB962C8B-B14F-4D97-AF65-F5344CB8AC3E}">
        <p14:creationId xmlns:p14="http://schemas.microsoft.com/office/powerpoint/2010/main" val="40901251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48" y="1556792"/>
            <a:ext cx="9144000" cy="507831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indent="457200"/>
            <a:r>
              <a:rPr lang="ru-RU" dirty="0"/>
              <a:t>Авторитарный руководитель считает, что при увеличении власти руководителя, на минимум сводятся ошибки руководства, увеличивается эффективность и повышается качество работы организации.</a:t>
            </a:r>
          </a:p>
          <a:p>
            <a:pPr indent="457200"/>
            <a:r>
              <a:rPr lang="ru-RU" dirty="0"/>
              <a:t>Демократический стиль, если его правильно применять, всегда повышает степень удовлетворенности, а большая удовлетворенность всегда ведет к более высокой производительности труда.</a:t>
            </a:r>
          </a:p>
          <a:p>
            <a:pPr indent="457200"/>
            <a:r>
              <a:rPr lang="ru-RU" dirty="0"/>
              <a:t>Но некоторые ученые считают, что к высокой производительности ведет не высокая степень удовлетворенности, а высокий уровень индивидуальной выработки, особенно, если он вознаграждается.</a:t>
            </a:r>
          </a:p>
          <a:p>
            <a:pPr indent="457200"/>
            <a:r>
              <a:rPr lang="ru-RU" dirty="0"/>
              <a:t>Стиль поведения руководителя повлияет на удовлетворенность подчиненных только при соблюдении условий:</a:t>
            </a:r>
          </a:p>
          <a:p>
            <a:pPr marL="285750" lvl="0" indent="-285750">
              <a:buFont typeface="Arial" pitchFamily="34" charset="0"/>
              <a:buChar char="•"/>
            </a:pPr>
            <a:r>
              <a:rPr lang="ru-RU" dirty="0"/>
              <a:t>стиль поведения приводит к повышению производительности;</a:t>
            </a:r>
          </a:p>
          <a:p>
            <a:pPr marL="285750" lvl="0" indent="-285750">
              <a:buFont typeface="Arial" pitchFamily="34" charset="0"/>
              <a:buChar char="•"/>
            </a:pPr>
            <a:r>
              <a:rPr lang="ru-RU" dirty="0"/>
              <a:t>более высокая производительность вознаграждается, что ведет к большей удовлетворенности.</a:t>
            </a:r>
          </a:p>
          <a:p>
            <a:pPr lvl="0" indent="457200"/>
            <a:r>
              <a:rPr lang="ru-RU" dirty="0"/>
              <a:t>В исследованиях не была выявлена постоянная зависимость между стилем руководства и эффективностью. Это означает, что ни один стиль руководства не может считаться лучше других во всех случаях. В руководстве эффективный руководитель анализирует ситуацию, чтобы определить соответствующий курс действий.</a:t>
            </a:r>
          </a:p>
        </p:txBody>
      </p:sp>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48" y="33539"/>
            <a:ext cx="2286695" cy="152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50618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33" y="1628800"/>
            <a:ext cx="9141318" cy="507831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u-RU" i="1" dirty="0"/>
              <a:t>СИТУАЦИОННАЯ МОДЕЛЬ ФРЕДА ФИДЛЕРА. </a:t>
            </a:r>
            <a:r>
              <a:rPr lang="ru-RU" dirty="0"/>
              <a:t>Предложенная в 1967 г. ситуационная модель поведения руководителя основана на том, что эффективность его деятельности определяется, прежде всего, возникающей ситуацией. Основные характеристики ситуации:</a:t>
            </a:r>
          </a:p>
          <a:p>
            <a:pPr marL="285750" lvl="0" indent="-285750">
              <a:buFont typeface="Arial" pitchFamily="34" charset="0"/>
              <a:buChar char="•"/>
            </a:pPr>
            <a:r>
              <a:rPr lang="ru-RU" dirty="0"/>
              <a:t>сложившиеся отношения между руководителем и членами коллектива, при этом важными характеристиками отношений являются лояльность и доверие подчиненных руководителю, основанные на его положительных качествах;</a:t>
            </a:r>
          </a:p>
          <a:p>
            <a:pPr marL="285750" lvl="0" indent="-285750">
              <a:buFont typeface="Arial" pitchFamily="34" charset="0"/>
              <a:buChar char="•"/>
            </a:pPr>
            <a:r>
              <a:rPr lang="ru-RU" dirty="0"/>
              <a:t>стоящая перед коллективом задача, важнейшими чертами которой является структурированность, новизна для коллектива и четкость постановки;</a:t>
            </a:r>
          </a:p>
          <a:p>
            <a:pPr marL="285750" lvl="0" indent="-285750">
              <a:buFont typeface="Arial" pitchFamily="34" charset="0"/>
              <a:buChar char="•"/>
            </a:pPr>
            <a:r>
              <a:rPr lang="ru-RU" dirty="0"/>
              <a:t>полномочия руководителя, определяемые объемом ресурсов, которые он может использовать для поощрения подчиненных, и поддержкой, оказываемой ему со стороны формальной организации.</a:t>
            </a:r>
          </a:p>
          <a:p>
            <a:r>
              <a:rPr lang="ru-RU" u="sng" dirty="0"/>
              <a:t>В этой модели рассматриваются следующие стили руководства:</a:t>
            </a:r>
          </a:p>
          <a:p>
            <a:pPr marL="285750" lvl="0" indent="-285750">
              <a:buFont typeface="Arial" pitchFamily="34" charset="0"/>
              <a:buChar char="•"/>
            </a:pPr>
            <a:r>
              <a:rPr lang="ru-RU" dirty="0"/>
              <a:t>стиль поддержки (аналогичен стилю, ориентированному на человека);</a:t>
            </a:r>
          </a:p>
          <a:p>
            <a:pPr marL="285750" lvl="0" indent="-285750">
              <a:buFont typeface="Arial" pitchFamily="34" charset="0"/>
              <a:buChar char="•"/>
            </a:pPr>
            <a:r>
              <a:rPr lang="ru-RU" dirty="0"/>
              <a:t>инструментальный стиль (аналогичен стилю, ориентированному на работу);</a:t>
            </a:r>
          </a:p>
          <a:p>
            <a:pPr marL="285750" lvl="0" indent="-285750">
              <a:buFont typeface="Arial" pitchFamily="34" charset="0"/>
              <a:buChar char="•"/>
            </a:pPr>
            <a:r>
              <a:rPr lang="ru-RU" dirty="0"/>
              <a:t>стиль, поощряющий участие;</a:t>
            </a:r>
          </a:p>
          <a:p>
            <a:pPr marL="285750" indent="-285750">
              <a:buFont typeface="Arial" pitchFamily="34" charset="0"/>
              <a:buChar char="•"/>
            </a:pPr>
            <a:r>
              <a:rPr lang="ru-RU" dirty="0"/>
              <a:t>стиль, ориентированный на достижение (характеризуется постановкой цели, ожиданием). </a:t>
            </a:r>
          </a:p>
        </p:txBody>
      </p:sp>
    </p:spTree>
    <p:extLst>
      <p:ext uri="{BB962C8B-B14F-4D97-AF65-F5344CB8AC3E}">
        <p14:creationId xmlns:p14="http://schemas.microsoft.com/office/powerpoint/2010/main" val="8943422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4805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indent="457200"/>
            <a:r>
              <a:rPr lang="ru-RU" sz="1650" dirty="0"/>
              <a:t>Теорию жизненного цикла предложили П. </a:t>
            </a:r>
            <a:r>
              <a:rPr lang="ru-RU" sz="1650" dirty="0" err="1"/>
              <a:t>Херси</a:t>
            </a:r>
            <a:r>
              <a:rPr lang="ru-RU" sz="1650" dirty="0"/>
              <a:t> и К. </a:t>
            </a:r>
            <a:r>
              <a:rPr lang="ru-RU" sz="1650" dirty="0" err="1"/>
              <a:t>Бланшар</a:t>
            </a:r>
            <a:r>
              <a:rPr lang="ru-RU" sz="1650" dirty="0"/>
              <a:t> в 1982 году. Согласно теории, важнейшим фактором ситуации, в которой оказывается руководитель, является уровень зрелости его подчиненных, т.е. от способности отвечать за свое поведение, образования и опыта решения конкретных задач, желания достичь поставленных целей. При этом зрелость оценивается руководителем применительно к каждой конкретной задаче.</a:t>
            </a:r>
          </a:p>
          <a:p>
            <a:pPr indent="457200"/>
            <a:r>
              <a:rPr lang="ru-RU" sz="1650" u="sng" dirty="0"/>
              <a:t>Всего в теории жизненного цикла выделены 4 уровня зрелости:</a:t>
            </a:r>
          </a:p>
          <a:p>
            <a:pPr marL="285750" lvl="0" indent="-285750">
              <a:buFont typeface="Arial" pitchFamily="34" charset="0"/>
              <a:buChar char="•"/>
            </a:pPr>
            <a:r>
              <a:rPr lang="ru-RU" sz="1650" dirty="0"/>
              <a:t>низкий, когда подчиненные не способны и не хотят отвечать за выполняемую задачу;</a:t>
            </a:r>
          </a:p>
          <a:p>
            <a:pPr marL="285750" lvl="0" indent="-285750">
              <a:buFont typeface="Arial" pitchFamily="34" charset="0"/>
              <a:buChar char="•"/>
            </a:pPr>
            <a:r>
              <a:rPr lang="ru-RU" sz="1650" dirty="0"/>
              <a:t>умеренно низкий, когда подчиненные хотят отвечать за получаемый результат, но не делают этого из-за низкой квалификации или малого опыта;</a:t>
            </a:r>
          </a:p>
          <a:p>
            <a:pPr marL="285750" lvl="0" indent="-285750">
              <a:buFont typeface="Arial" pitchFamily="34" charset="0"/>
              <a:buChar char="•"/>
            </a:pPr>
            <a:r>
              <a:rPr lang="ru-RU" sz="1650" dirty="0"/>
              <a:t>умеренно высокий, когда подчиненные имеют достаточный опыт и квалификацию, но не хотят брать ответственность на себя;</a:t>
            </a:r>
          </a:p>
          <a:p>
            <a:pPr marL="285750" lvl="0" indent="-285750">
              <a:buFont typeface="Arial" pitchFamily="34" charset="0"/>
              <a:buChar char="•"/>
            </a:pPr>
            <a:r>
              <a:rPr lang="ru-RU" sz="1650" dirty="0"/>
              <a:t>высокий уровень, когда подчиненные хотят и могут отвечать за выполняемую задачу.</a:t>
            </a:r>
          </a:p>
          <a:p>
            <a:pPr indent="457200"/>
            <a:r>
              <a:rPr lang="ru-RU" sz="1650" dirty="0"/>
              <a:t>В зависимости от зрелости управляемого коллектива руководитель должен применять разные стили управления: указание, продажа, участие, делегирование.</a:t>
            </a:r>
          </a:p>
          <a:p>
            <a:pPr indent="457200"/>
            <a:r>
              <a:rPr lang="ru-RU" sz="1650" u="sng" dirty="0"/>
              <a:t>Стиль «указание» </a:t>
            </a:r>
            <a:r>
              <a:rPr lang="ru-RU" sz="1650" dirty="0"/>
              <a:t>соответствует низкой зрелости подчиненных, чью деятельность необходимо направлять и контролировать. В этом случае руководителя, прежде всего, интересует выполняемая работа, а не человеческие отношения.</a:t>
            </a:r>
          </a:p>
          <a:p>
            <a:pPr indent="457200"/>
            <a:r>
              <a:rPr lang="ru-RU" sz="1650" u="sng" dirty="0"/>
              <a:t>Стиль «продажа» </a:t>
            </a:r>
            <a:r>
              <a:rPr lang="ru-RU" sz="1650" dirty="0"/>
              <a:t>соответствует умеренно низкой зрелости. Руководитель дает подчиненным инструкции в отношении того, что и как они должны делать, но в то же время он стремится поддерживать и развивать желание подчиненных брать ответственность на себя.</a:t>
            </a:r>
          </a:p>
          <a:p>
            <a:pPr indent="457200"/>
            <a:r>
              <a:rPr lang="ru-RU" sz="1650" u="sng" dirty="0"/>
              <a:t>Стиль «участие» </a:t>
            </a:r>
            <a:r>
              <a:rPr lang="ru-RU" sz="1650" dirty="0"/>
              <a:t>соответствует умеренно высокой зрелости, когда основной целью руководителя становится привлечение высококвалифицированных специалистов к групповому процессу выработки и принятия решений.</a:t>
            </a:r>
          </a:p>
          <a:p>
            <a:pPr indent="457200"/>
            <a:r>
              <a:rPr lang="ru-RU" sz="1650" u="sng" dirty="0"/>
              <a:t>Стиль «делегирование</a:t>
            </a:r>
            <a:r>
              <a:rPr lang="ru-RU" sz="1650" dirty="0"/>
              <a:t>» соответствует высокой зрелости, когда основной задачей руководителя становятся четкая формулировка стоящих перед подчиненными задач, наделение их соответствующими полномочиями и невмешательство в деятельность.</a:t>
            </a:r>
          </a:p>
          <a:p>
            <a:pPr indent="457200"/>
            <a:endParaRPr lang="ru-RU" sz="1650" dirty="0"/>
          </a:p>
        </p:txBody>
      </p:sp>
    </p:spTree>
    <p:extLst>
      <p:ext uri="{BB962C8B-B14F-4D97-AF65-F5344CB8AC3E}">
        <p14:creationId xmlns:p14="http://schemas.microsoft.com/office/powerpoint/2010/main" val="20008182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47" y="0"/>
            <a:ext cx="9144000" cy="452431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ru-RU" dirty="0"/>
              <a:t>Модель принятия решений </a:t>
            </a:r>
            <a:r>
              <a:rPr lang="ru-RU" dirty="0" err="1"/>
              <a:t>Врума</a:t>
            </a:r>
            <a:r>
              <a:rPr lang="ru-RU" dirty="0"/>
              <a:t> - </a:t>
            </a:r>
            <a:r>
              <a:rPr lang="ru-RU" dirty="0" err="1"/>
              <a:t>Иеттона_была</a:t>
            </a:r>
            <a:r>
              <a:rPr lang="ru-RU" dirty="0"/>
              <a:t> предложена в 1973 году. В этой модели выделяются 5  стилей управления в зависимости от того,  насколько руководитель позволяет подчиненным участвовать в принятии решений.</a:t>
            </a:r>
          </a:p>
          <a:p>
            <a:pPr marL="342900" lvl="0" indent="-342900">
              <a:buFont typeface="+mj-lt"/>
              <a:buAutoNum type="arabicPeriod"/>
            </a:pPr>
            <a:r>
              <a:rPr lang="ru-RU" dirty="0"/>
              <a:t>руководитель сам принимает решение, используя имеющуюся у него в данный момент информацию;</a:t>
            </a:r>
          </a:p>
          <a:p>
            <a:pPr marL="342900" lvl="0" indent="-342900">
              <a:buFont typeface="+mj-lt"/>
              <a:buAutoNum type="arabicPeriod"/>
            </a:pPr>
            <a:r>
              <a:rPr lang="ru-RU" dirty="0"/>
              <a:t>руководитель принимает решение на основе той информации, которую он позаимствовал у подчиненных, сообщая им о сути проблемы;</a:t>
            </a:r>
          </a:p>
          <a:p>
            <a:pPr marL="342900" lvl="0" indent="-342900">
              <a:buFont typeface="+mj-lt"/>
              <a:buAutoNum type="arabicPeriod"/>
            </a:pPr>
            <a:r>
              <a:rPr lang="ru-RU" dirty="0"/>
              <a:t>руководитель излагает сущность проблемы некоторым подчиненным, не собирая их в группу, выслушивает их предложения и затем принимает решение с учетом или без чета мнений подчиненных;</a:t>
            </a:r>
          </a:p>
          <a:p>
            <a:pPr marL="342900" lvl="0" indent="-342900">
              <a:buFont typeface="+mj-lt"/>
              <a:buAutoNum type="arabicPeriod"/>
            </a:pPr>
            <a:r>
              <a:rPr lang="ru-RU" dirty="0"/>
              <a:t>руководитель излагает сущность проблемы коллективу, каждый вносит свои предложения, затем руководитель единолично принимает решение с учетом или без чета мнений подчиненных;</a:t>
            </a:r>
          </a:p>
          <a:p>
            <a:pPr marL="342900" indent="-342900">
              <a:buFont typeface="+mj-lt"/>
              <a:buAutoNum type="arabicPeriod"/>
            </a:pPr>
            <a:r>
              <a:rPr lang="ru-RU" dirty="0"/>
              <a:t>руководитель излагает сущность проблемы коллективу, вместе выдвигают и оценивают альтернативы, принимают наиболее удачное решение, независимо от того, кто его автор. </a:t>
            </a:r>
          </a:p>
        </p:txBody>
      </p:sp>
    </p:spTree>
    <p:extLst>
      <p:ext uri="{BB962C8B-B14F-4D97-AF65-F5344CB8AC3E}">
        <p14:creationId xmlns:p14="http://schemas.microsoft.com/office/powerpoint/2010/main" val="333024779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lgn="ctr"/>
            <a:r>
              <a:rPr lang="ru-RU" sz="1600" b="1" i="1" dirty="0"/>
              <a:t>ФОРМИРОВАНИЕ ТРУДОВЫХ РЕСУРСОВ</a:t>
            </a:r>
            <a:endParaRPr lang="ru-RU" sz="1600" dirty="0"/>
          </a:p>
          <a:p>
            <a:pPr indent="457200"/>
            <a:r>
              <a:rPr lang="ru-RU" sz="1600" dirty="0"/>
              <a:t> </a:t>
            </a:r>
          </a:p>
          <a:p>
            <a:pPr indent="457200"/>
            <a:r>
              <a:rPr lang="ru-RU" sz="1600" dirty="0"/>
              <a:t>В широком значении термин «управление персоналом» применяется как синоним термина «управление человеческими ресурсами», принципиально новой технологии кадрового менеджмента.</a:t>
            </a:r>
          </a:p>
          <a:p>
            <a:pPr indent="457200"/>
            <a:r>
              <a:rPr lang="ru-RU" sz="1600" dirty="0"/>
              <a:t>Персонал предприятия можно классифицировать по различным критериям. Например, по функциям, которые выполняют работники, по уровню образования, специальностям, половозрастным признакам и т. д. Наиболее значимой представляется классификация по тем функциям, которые выполняют работники. С этой точки зрения персонал подразделяется на производственный и управленческий. Производственный персонал в свою очередь подразделяется на основных и вспомогательных рабочих, а управленческий - на руководителей, специалистов и технических исполнителей. К руководителям относятся директор и его заместители, главные специалисты, руководители структурных подразделений (цехов, отделов, лабораторий, секторов) и их заместители, старшие мастера и мастера. К специалистам относятся работники, занятые инженерно-техническими, экономическими и другими работами, администраторы, инженеры, бухгалтеры, математики, механики, ревизоры, нормировщики, техники, экономисты и т.д. К техническим исполнителям относятся работники, осуществляющие подготовку и оформление документации, оперативный учет и контроль, делопроизводители, кассиры, секретари. К рабочим относятся лица, непосредственно участвующие в процессе создания материальных ценностей, а также, занятые ремонтом, перемещением грузов, перевозкой пассажиров, оказанием материальных услуг, уборщики, сторожа и т. д. Основные рабочие непосредственно заняты в производстве продукции и услуг, том числе и социальных, а вспомогательные - обслуживают технологический процесс.</a:t>
            </a:r>
          </a:p>
          <a:p>
            <a:pPr indent="457200"/>
            <a:r>
              <a:rPr lang="ru-RU" sz="1600" dirty="0"/>
              <a:t>Основная цель управления персоналом заключается в использовании с наибольшей эффективностью кадрового потенциала организации. Основополагающим элементом системы управления персоналом являются принципы работы с персоналом.</a:t>
            </a:r>
          </a:p>
          <a:p>
            <a:pPr indent="457200"/>
            <a:endParaRPr lang="ru-RU" sz="1600" dirty="0"/>
          </a:p>
        </p:txBody>
      </p:sp>
    </p:spTree>
    <p:extLst>
      <p:ext uri="{BB962C8B-B14F-4D97-AF65-F5344CB8AC3E}">
        <p14:creationId xmlns:p14="http://schemas.microsoft.com/office/powerpoint/2010/main" val="3553373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074" y="332656"/>
            <a:ext cx="8964488" cy="646331"/>
          </a:xfrm>
          <a:prstGeom prst="rect">
            <a:avLst/>
          </a:prstGeom>
          <a:noFill/>
        </p:spPr>
        <p:txBody>
          <a:bodyPr wrap="square" rtlCol="0">
            <a:spAutoFit/>
          </a:bodyPr>
          <a:lstStyle/>
          <a:p>
            <a:pPr algn="ctr"/>
            <a:r>
              <a:rPr lang="ru-RU" b="1" i="1" dirty="0"/>
              <a:t>Классификация управленческих решений</a:t>
            </a:r>
            <a:endParaRPr lang="ru-RU" dirty="0"/>
          </a:p>
          <a:p>
            <a:pPr algn="ctr"/>
            <a:r>
              <a:rPr lang="ru-RU" b="1" i="1" dirty="0"/>
              <a:t>ПО СТЕПЕНИ ОПРЕДЕЛЕННОСТИ ИСПОЛЬЗУЕМОЙ ИНФОРМАЦИИ :</a:t>
            </a:r>
          </a:p>
        </p:txBody>
      </p:sp>
      <p:graphicFrame>
        <p:nvGraphicFramePr>
          <p:cNvPr id="3" name="Схема 2"/>
          <p:cNvGraphicFramePr/>
          <p:nvPr>
            <p:extLst>
              <p:ext uri="{D42A27DB-BD31-4B8C-83A1-F6EECF244321}">
                <p14:modId xmlns:p14="http://schemas.microsoft.com/office/powerpoint/2010/main" val="3343248628"/>
              </p:ext>
            </p:extLst>
          </p:nvPr>
        </p:nvGraphicFramePr>
        <p:xfrm>
          <a:off x="0" y="1844824"/>
          <a:ext cx="896448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73827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01730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u-RU" dirty="0"/>
              <a:t>	</a:t>
            </a:r>
            <a:r>
              <a:rPr lang="ru-RU" b="1" i="1" u="sng" dirty="0"/>
              <a:t>Принципы следующие: </a:t>
            </a:r>
            <a:r>
              <a:rPr lang="ru-RU" dirty="0"/>
              <a:t>подбор кадров по личным и деловым качествам; преемственность персонала; четкое определение прав, обязанностей и ответственности каждого работника; обеспечение условий для профессионального и должностного роста; сочетание доверия к кадрам с проверкой исполнения. На основе принципов управления персоналом формируется кадровая политика, составными частями которой являются:</a:t>
            </a:r>
          </a:p>
          <a:p>
            <a:pPr marL="285750" lvl="0" indent="-285750">
              <a:buFont typeface="Arial" pitchFamily="34" charset="0"/>
              <a:buChar char="•"/>
            </a:pPr>
            <a:r>
              <a:rPr lang="ru-RU" dirty="0"/>
              <a:t>политика занятости (анализ рабочих мест, методы найма, способы отбора, продвижение, порядок предоставления отпусков и увольнений);</a:t>
            </a:r>
          </a:p>
          <a:p>
            <a:pPr marL="285750" lvl="0" indent="-285750">
              <a:buFont typeface="Arial" pitchFamily="34" charset="0"/>
              <a:buChar char="•"/>
            </a:pPr>
            <a:r>
              <a:rPr lang="ru-RU" dirty="0"/>
              <a:t>политика обучения (повышение квалификации);</a:t>
            </a:r>
          </a:p>
          <a:p>
            <a:pPr marL="285750" lvl="0" indent="-285750">
              <a:buFont typeface="Arial" pitchFamily="34" charset="0"/>
              <a:buChar char="•"/>
            </a:pPr>
            <a:r>
              <a:rPr lang="ru-RU" dirty="0"/>
              <a:t>политика оплаты труда (система оплаты, льготы);</a:t>
            </a:r>
          </a:p>
          <a:p>
            <a:pPr marL="285750" indent="-285750">
              <a:buFont typeface="Arial" pitchFamily="34" charset="0"/>
              <a:buChar char="•"/>
            </a:pPr>
            <a:r>
              <a:rPr lang="ru-RU" dirty="0"/>
              <a:t>политика производственных отношений (становление определенных процедур для простого решения трудовых проблем);</a:t>
            </a:r>
          </a:p>
          <a:p>
            <a:pPr marL="285750" indent="-285750">
              <a:buFont typeface="Arial" pitchFamily="34" charset="0"/>
              <a:buChar char="•"/>
            </a:pPr>
            <a:r>
              <a:rPr lang="ru-RU" dirty="0"/>
              <a:t>политика благосостояния (трудовые пенсии, пособия по болезни, нетрудоспособности,</a:t>
            </a:r>
          </a:p>
          <a:p>
            <a:pPr marL="285750" indent="-285750">
              <a:buFont typeface="Arial" pitchFamily="34" charset="0"/>
              <a:buChar char="•"/>
            </a:pPr>
            <a:r>
              <a:rPr lang="ru-RU" dirty="0"/>
              <a:t>медицинские, транспортные услуги, жилье, питание).</a:t>
            </a:r>
          </a:p>
          <a:p>
            <a:r>
              <a:rPr lang="ru-RU" dirty="0"/>
              <a:t>Управление трудовыми ресурсами включает в себя следующие этапы:</a:t>
            </a:r>
          </a:p>
          <a:p>
            <a:pPr marL="285750" lvl="0" indent="-285750">
              <a:buFont typeface="Wingdings" pitchFamily="2" charset="2"/>
              <a:buChar char="§"/>
            </a:pPr>
            <a:r>
              <a:rPr lang="ru-RU" dirty="0"/>
              <a:t>планирование трудовых ресурсов;</a:t>
            </a:r>
          </a:p>
          <a:p>
            <a:pPr marL="285750" lvl="0" indent="-285750">
              <a:buFont typeface="Wingdings" pitchFamily="2" charset="2"/>
              <a:buChar char="§"/>
            </a:pPr>
            <a:r>
              <a:rPr lang="ru-RU" dirty="0"/>
              <a:t>набор персонала;</a:t>
            </a:r>
          </a:p>
          <a:p>
            <a:pPr marL="285750" lvl="0" indent="-285750">
              <a:buFont typeface="Wingdings" pitchFamily="2" charset="2"/>
              <a:buChar char="§"/>
            </a:pPr>
            <a:r>
              <a:rPr lang="ru-RU" dirty="0"/>
              <a:t>отбор;</a:t>
            </a:r>
          </a:p>
          <a:p>
            <a:pPr marL="285750" lvl="0" indent="-285750">
              <a:buFont typeface="Wingdings" pitchFamily="2" charset="2"/>
              <a:buChar char="§"/>
            </a:pPr>
            <a:r>
              <a:rPr lang="ru-RU" dirty="0"/>
              <a:t>определение заработной платы и льгот;</a:t>
            </a:r>
          </a:p>
          <a:p>
            <a:pPr marL="285750" lvl="0" indent="-285750">
              <a:buFont typeface="Wingdings" pitchFamily="2" charset="2"/>
              <a:buChar char="§"/>
            </a:pPr>
            <a:r>
              <a:rPr lang="ru-RU" dirty="0"/>
              <a:t>профориентация и адаптация;</a:t>
            </a:r>
          </a:p>
          <a:p>
            <a:pPr marL="285750" lvl="0" indent="-285750">
              <a:buFont typeface="Wingdings" pitchFamily="2" charset="2"/>
              <a:buChar char="§"/>
            </a:pPr>
            <a:r>
              <a:rPr lang="ru-RU" dirty="0"/>
              <a:t>обучение;</a:t>
            </a:r>
          </a:p>
          <a:p>
            <a:pPr marL="285750" lvl="0" indent="-285750">
              <a:buFont typeface="Wingdings" pitchFamily="2" charset="2"/>
              <a:buChar char="§"/>
            </a:pPr>
            <a:r>
              <a:rPr lang="ru-RU" dirty="0"/>
              <a:t>оценка трудовой деятельности;</a:t>
            </a:r>
          </a:p>
          <a:p>
            <a:pPr marL="285750" lvl="0" indent="-285750">
              <a:buFont typeface="Wingdings" pitchFamily="2" charset="2"/>
              <a:buChar char="§"/>
            </a:pPr>
            <a:r>
              <a:rPr lang="ru-RU" dirty="0"/>
              <a:t>подготовка руководящих кадров.</a:t>
            </a:r>
          </a:p>
          <a:p>
            <a:endParaRPr lang="ru-RU" dirty="0"/>
          </a:p>
        </p:txBody>
      </p:sp>
    </p:spTree>
    <p:extLst>
      <p:ext uri="{BB962C8B-B14F-4D97-AF65-F5344CB8AC3E}">
        <p14:creationId xmlns:p14="http://schemas.microsoft.com/office/powerpoint/2010/main" val="5768406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ru-RU" b="1" i="1" u="sng" dirty="0"/>
              <a:t>ЭТАПЫ ФОРМИРОВАНИЯ ТРУДОВЫХ РЕСУРСОВ</a:t>
            </a:r>
          </a:p>
          <a:p>
            <a:endParaRPr lang="ru-RU" dirty="0"/>
          </a:p>
        </p:txBody>
      </p:sp>
      <p:graphicFrame>
        <p:nvGraphicFramePr>
          <p:cNvPr id="3" name="Схема 2"/>
          <p:cNvGraphicFramePr/>
          <p:nvPr>
            <p:extLst>
              <p:ext uri="{D42A27DB-BD31-4B8C-83A1-F6EECF244321}">
                <p14:modId xmlns:p14="http://schemas.microsoft.com/office/powerpoint/2010/main" val="3611050680"/>
              </p:ext>
            </p:extLst>
          </p:nvPr>
        </p:nvGraphicFramePr>
        <p:xfrm>
          <a:off x="0" y="646331"/>
          <a:ext cx="9144000" cy="5338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0" y="1048116"/>
            <a:ext cx="2195736" cy="1200329"/>
          </a:xfrm>
          <a:prstGeom prst="rect">
            <a:avLst/>
          </a:prstGeom>
          <a:noFill/>
        </p:spPr>
        <p:txBody>
          <a:bodyPr wrap="square" rtlCol="0">
            <a:spAutoFit/>
          </a:bodyPr>
          <a:lstStyle/>
          <a:p>
            <a:r>
              <a:rPr lang="ru-RU" sz="2400" dirty="0">
                <a:solidFill>
                  <a:schemeClr val="bg1"/>
                </a:solidFill>
              </a:rPr>
              <a:t>Планирование потребности в персонале </a:t>
            </a:r>
          </a:p>
        </p:txBody>
      </p:sp>
    </p:spTree>
    <p:extLst>
      <p:ext uri="{BB962C8B-B14F-4D97-AF65-F5344CB8AC3E}">
        <p14:creationId xmlns:p14="http://schemas.microsoft.com/office/powerpoint/2010/main" val="28662374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b="1" i="1" u="sng" dirty="0"/>
              <a:t>ФОРМИРОВАНИЕ ТРУДОВЫХ РЕСУРСОВ ОРГАНИЗАЦИИ СОСТОИТ ИЗ 4 ЭТАПОВ. </a:t>
            </a:r>
          </a:p>
          <a:p>
            <a:r>
              <a:rPr lang="ru-RU" i="1" dirty="0"/>
              <a:t>1. Планирование трудовых ресурсов.</a:t>
            </a:r>
            <a:endParaRPr lang="ru-RU" dirty="0"/>
          </a:p>
          <a:p>
            <a:r>
              <a:rPr lang="ru-RU" b="1" dirty="0"/>
              <a:t>Планирование потребности в персонале </a:t>
            </a:r>
            <a:r>
              <a:rPr lang="ru-RU" dirty="0"/>
              <a:t>- часть общего процесса планирования в организации. </a:t>
            </a:r>
          </a:p>
          <a:p>
            <a:r>
              <a:rPr lang="ru-RU" dirty="0"/>
              <a:t>Успешное кадровое планирование основывается на знании ответов на вопросы:</a:t>
            </a:r>
          </a:p>
          <a:p>
            <a:pPr marL="285750" lvl="0" indent="-285750">
              <a:buFont typeface="Wingdings" pitchFamily="2" charset="2"/>
              <a:buChar char="Ø"/>
            </a:pPr>
            <a:r>
              <a:rPr lang="ru-RU" dirty="0"/>
              <a:t>сколько работников, какой квалификации, когда и где потребуется;</a:t>
            </a:r>
          </a:p>
          <a:p>
            <a:pPr marL="285750" lvl="0" indent="-285750">
              <a:buFont typeface="Wingdings" pitchFamily="2" charset="2"/>
              <a:buChar char="Ø"/>
            </a:pPr>
            <a:r>
              <a:rPr lang="ru-RU" dirty="0"/>
              <a:t>каким образом можно привлечь нужных работников и сократить или оптимизировать использование излишнего персонала;</a:t>
            </a:r>
          </a:p>
          <a:p>
            <a:pPr marL="285750" lvl="0" indent="-285750">
              <a:buFont typeface="Wingdings" pitchFamily="2" charset="2"/>
              <a:buChar char="Ø"/>
            </a:pPr>
            <a:r>
              <a:rPr lang="ru-RU" dirty="0"/>
              <a:t>как лучше  использовать персонал в соответствии с его способностями, умениями и внутренней мотивацией;</a:t>
            </a:r>
          </a:p>
          <a:p>
            <a:pPr marL="285750" lvl="0" indent="-285750">
              <a:buFont typeface="Wingdings" pitchFamily="2" charset="2"/>
              <a:buChar char="Ø"/>
            </a:pPr>
            <a:r>
              <a:rPr lang="ru-RU" dirty="0"/>
              <a:t>каким образом обеспечить условия для развития персонала;</a:t>
            </a:r>
          </a:p>
          <a:p>
            <a:pPr marL="285750" lvl="0" indent="-285750">
              <a:buFont typeface="Wingdings" pitchFamily="2" charset="2"/>
              <a:buChar char="Ø"/>
            </a:pPr>
            <a:r>
              <a:rPr lang="ru-RU" dirty="0"/>
              <a:t>каких затрат потребуют запланированные мероприятия.</a:t>
            </a:r>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4970" y="3409999"/>
            <a:ext cx="4594059" cy="344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524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28800"/>
            <a:ext cx="9144000" cy="5078313"/>
          </a:xfrm>
          <a:prstGeom prst="rect">
            <a:avLst/>
          </a:prstGeom>
          <a:noFill/>
        </p:spPr>
        <p:txBody>
          <a:bodyPr wrap="square" rtlCol="0">
            <a:spAutoFit/>
          </a:bodyPr>
          <a:lstStyle/>
          <a:p>
            <a:pPr indent="457200" algn="ctr"/>
            <a:r>
              <a:rPr lang="ru-RU" dirty="0"/>
              <a:t>ОЦЕНКА ПОТРЕБНОСТИ ОРГАНИЗАЦИИ В ПЕРСОНАЛЕ:</a:t>
            </a:r>
          </a:p>
          <a:p>
            <a:pPr indent="457200"/>
            <a:r>
              <a:rPr lang="ru-RU" dirty="0"/>
              <a:t>Количественная оценка, призванная ответить на вопрос «сколько?», основывается на анализе предполагаемой организационной структуры (уровни управления, количество подразделений, распределение ответственности), требований технологии производства (форма организации совместной деятельности исполнителей), маркетингового плана (план ввода в строй предприятия, последовательность разворачивания производства), а также прогнозе изменения количественных характеристик персонала (например, с учетом изменения технологии).</a:t>
            </a:r>
          </a:p>
          <a:p>
            <a:pPr indent="457200"/>
            <a:r>
              <a:rPr lang="ru-RU" dirty="0"/>
              <a:t>Качественная оценка потребности в персонале - попытка ответить на вопрос «кого?». Это более сложный вид прогноза, поскольку вслед за анализом, аналогичным для целей количественной оценки, должны учитываться ценностные ориентации, уровень культуры и образования, профессиональные навыки и умения того персонала, который необходим организации.</a:t>
            </a:r>
          </a:p>
          <a:p>
            <a:pPr indent="457200"/>
            <a:r>
              <a:rPr lang="ru-RU" dirty="0"/>
              <a:t>Особую сложность представляет оценка </a:t>
            </a:r>
            <a:r>
              <a:rPr lang="ru-RU" b="1" dirty="0"/>
              <a:t>потребности </a:t>
            </a:r>
            <a:r>
              <a:rPr lang="ru-RU" dirty="0"/>
              <a:t>в управленческом персонале.</a:t>
            </a:r>
          </a:p>
          <a:p>
            <a:pPr indent="457200"/>
            <a:r>
              <a:rPr lang="ru-RU" dirty="0"/>
              <a:t>Важный момент - разработка организационного и финансового планов укомплектования, которые включают:</a:t>
            </a:r>
          </a:p>
          <a:p>
            <a:pPr marL="285750" lvl="0" indent="457200">
              <a:buFont typeface="Arial" pitchFamily="34" charset="0"/>
              <a:buChar char="•"/>
            </a:pPr>
            <a:r>
              <a:rPr lang="ru-RU" dirty="0"/>
              <a:t>разработку программы мероприятий по привлечению персонала;</a:t>
            </a:r>
          </a:p>
          <a:p>
            <a:pPr marL="285750" lvl="0" indent="457200">
              <a:buFont typeface="Arial" pitchFamily="34" charset="0"/>
              <a:buChar char="•"/>
            </a:pPr>
            <a:r>
              <a:rPr lang="ru-RU" dirty="0"/>
              <a:t>разработку программ развития персонала (и другие)</a:t>
            </a:r>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2123728" cy="159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05419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28800"/>
            <a:ext cx="9144000" cy="4801314"/>
          </a:xfrm>
          <a:prstGeom prst="rect">
            <a:avLst/>
          </a:prstGeom>
          <a:noFill/>
        </p:spPr>
        <p:txBody>
          <a:bodyPr wrap="square" rtlCol="0">
            <a:spAutoFit/>
          </a:bodyPr>
          <a:lstStyle/>
          <a:p>
            <a:pPr indent="457200"/>
            <a:r>
              <a:rPr lang="ru-RU" dirty="0"/>
              <a:t>Определить необходимую численность, например, рабочих и их профессиональный и квалификационный состав позволяют: производственная программа, нормы выработки, планируемый рост повышения производительности труда и структура работ.</a:t>
            </a:r>
          </a:p>
          <a:p>
            <a:pPr indent="457200"/>
            <a:r>
              <a:rPr lang="ru-RU" dirty="0"/>
              <a:t>Расчет численности персонала может быть текущим или оперативным и долговременным или перспективным.</a:t>
            </a:r>
          </a:p>
          <a:p>
            <a:pPr indent="457200"/>
            <a:r>
              <a:rPr lang="ru-RU" dirty="0"/>
              <a:t>Текущая потребность в персонале.</a:t>
            </a:r>
          </a:p>
          <a:p>
            <a:pPr indent="457200"/>
            <a:r>
              <a:rPr lang="ru-RU" u="sng" dirty="0"/>
              <a:t>Общая потребность</a:t>
            </a:r>
            <a:r>
              <a:rPr lang="ru-RU" dirty="0"/>
              <a:t> организации в кадрах А определяется как сумма А = Ч + ДП,</a:t>
            </a:r>
          </a:p>
          <a:p>
            <a:pPr indent="457200"/>
            <a:r>
              <a:rPr lang="ru-RU" dirty="0"/>
              <a:t>где Ч - базовая потребность в кадрах, определяемая объемом производства; ДП - дополнительная потребность в кадрах - это различие между общей потребностью и наличием персонала на начало расчетного года.</a:t>
            </a:r>
          </a:p>
          <a:p>
            <a:pPr indent="457200"/>
            <a:r>
              <a:rPr lang="ru-RU" u="sng" dirty="0"/>
              <a:t>Базовая потребность </a:t>
            </a:r>
            <a:r>
              <a:rPr lang="ru-RU" dirty="0"/>
              <a:t>предприятия в кадрах Ч определяется по формуле Ч = ОП / В,</a:t>
            </a:r>
          </a:p>
          <a:p>
            <a:pPr indent="457200"/>
            <a:r>
              <a:rPr lang="ru-RU" dirty="0"/>
              <a:t>ОП - объем производства, В - выработка на одного работающего; </a:t>
            </a:r>
          </a:p>
          <a:p>
            <a:pPr indent="457200"/>
            <a:r>
              <a:rPr lang="ru-RU" u="sng" dirty="0"/>
              <a:t>Долговременная потребность </a:t>
            </a:r>
            <a:r>
              <a:rPr lang="ru-RU" dirty="0"/>
              <a:t>А = </a:t>
            </a:r>
            <a:r>
              <a:rPr lang="ru-RU" dirty="0" err="1"/>
              <a:t>Чср</a:t>
            </a:r>
            <a:r>
              <a:rPr lang="ru-RU" dirty="0"/>
              <a:t> * </a:t>
            </a:r>
            <a:r>
              <a:rPr lang="ru-RU" dirty="0" err="1"/>
              <a:t>Кн</a:t>
            </a:r>
            <a:r>
              <a:rPr lang="ru-RU" dirty="0"/>
              <a:t>, (на период более 3 лет), где </a:t>
            </a:r>
            <a:r>
              <a:rPr lang="ru-RU" dirty="0" err="1"/>
              <a:t>Чср</a:t>
            </a:r>
            <a:r>
              <a:rPr lang="ru-RU" dirty="0"/>
              <a:t> - среднесписочная численность работающих; </a:t>
            </a:r>
            <a:r>
              <a:rPr lang="ru-RU" dirty="0" err="1"/>
              <a:t>Кн</a:t>
            </a:r>
            <a:r>
              <a:rPr lang="ru-RU" dirty="0"/>
              <a:t> - нормативный коэффициент насыщенности специалистами (отношение числа специалистов к объему производства).</a:t>
            </a:r>
          </a:p>
          <a:p>
            <a:pPr indent="457200"/>
            <a:endParaRPr lang="ru-RU" dirty="0"/>
          </a:p>
          <a:p>
            <a:endParaRPr lang="ru-RU" dirty="0"/>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56" y="0"/>
            <a:ext cx="2096282" cy="156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8475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70" y="989933"/>
            <a:ext cx="9036496" cy="5909310"/>
          </a:xfrm>
          <a:prstGeom prst="rect">
            <a:avLst/>
          </a:prstGeom>
          <a:noFill/>
        </p:spPr>
        <p:txBody>
          <a:bodyPr wrap="square" rtlCol="0">
            <a:spAutoFit/>
          </a:bodyPr>
          <a:lstStyle/>
          <a:p>
            <a:pPr indent="457200"/>
            <a:r>
              <a:rPr lang="ru-RU" b="1" i="1" u="sng" dirty="0"/>
              <a:t>2 этап формирования трудовых ресурсов. Набор персонала. </a:t>
            </a:r>
          </a:p>
          <a:p>
            <a:pPr indent="457200"/>
            <a:r>
              <a:rPr lang="ru-RU" dirty="0"/>
              <a:t>Как известно, цель набора персонала состоит в создании резерва</a:t>
            </a:r>
            <a:br>
              <a:rPr lang="ru-RU" dirty="0"/>
            </a:br>
            <a:r>
              <a:rPr lang="ru-RU" dirty="0"/>
              <a:t>кандидатов на все рабочие места с учетом, в том числе и будущих организационных и кадровых</a:t>
            </a:r>
            <a:br>
              <a:rPr lang="ru-RU" dirty="0"/>
            </a:br>
            <a:r>
              <a:rPr lang="ru-RU" dirty="0"/>
              <a:t>изменений, увольнений, перемещений, уходов на пенсию, окончаний сроков контрактов, изменений</a:t>
            </a:r>
            <a:br>
              <a:rPr lang="ru-RU" dirty="0"/>
            </a:br>
            <a:r>
              <a:rPr lang="ru-RU" dirty="0"/>
              <a:t>направлений и характера производственной деятельности.</a:t>
            </a:r>
          </a:p>
          <a:p>
            <a:pPr indent="457200"/>
            <a:r>
              <a:rPr lang="ru-RU" dirty="0"/>
              <a:t>Осуществлять набор необходимо из определения оптимальной численности персонала. Не должно быть как недостатка в работниках, так и избытка. Последствием первого могут быть срывы производственных программ, травматизм, конфликтные ситуации, а второго - увеличение денежных затрат по фонду зарплаты, отток квалифицированных работников.</a:t>
            </a:r>
          </a:p>
          <a:p>
            <a:pPr indent="457200"/>
            <a:r>
              <a:rPr lang="ru-RU" dirty="0"/>
              <a:t>Набор обычно ведут из внешних и внутренних источников. Внутренние источники - это люди, работающие в организации. Методы набора из внутренних источников: внутренний конкурс, совмещение профессий, ротация (перемещение руководителей). К внешним источникам - центры занятости, агентства по найму, самостоятельный поиск через СМИ.</a:t>
            </a:r>
          </a:p>
          <a:p>
            <a:pPr indent="457200"/>
            <a:r>
              <a:rPr lang="ru-RU" dirty="0"/>
              <a:t>Альтернативы найму: сверхурочная работа, повышение интенсивности труда; структурная реорганизация или использование новых схем производства; временный наем; привлечение специализированных фирм для осуществления некоторых видов работ.</a:t>
            </a:r>
          </a:p>
        </p:txBody>
      </p:sp>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77" y="54123"/>
            <a:ext cx="1362869"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38515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7403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r>
              <a:rPr lang="ru-RU" b="1" i="1" u="sng" dirty="0"/>
              <a:t>3 этап формирования трудовых ресурсов организации. Отбор. </a:t>
            </a:r>
            <a:r>
              <a:rPr lang="ru-RU" dirty="0"/>
              <a:t>Необходимо отобрать такого работника, который в состоянии достичь ожидаемого</a:t>
            </a:r>
            <a:br>
              <a:rPr lang="ru-RU" dirty="0"/>
            </a:br>
            <a:r>
              <a:rPr lang="ru-RU" dirty="0"/>
              <a:t>организацией результата. Фактически оценка при приеме - это одна из форм предварительного</a:t>
            </a:r>
            <a:br>
              <a:rPr lang="ru-RU" dirty="0"/>
            </a:br>
            <a:r>
              <a:rPr lang="ru-RU" dirty="0"/>
              <a:t>контроля качества человеческих ресурсов организации. Существующие подходы к оценке страдают</a:t>
            </a:r>
            <a:br>
              <a:rPr lang="ru-RU" dirty="0"/>
            </a:br>
            <a:r>
              <a:rPr lang="ru-RU" dirty="0"/>
              <a:t>общим недостатком - субъективностью, т.е. решение во многом зависит от того, кто использует</a:t>
            </a:r>
            <a:br>
              <a:rPr lang="ru-RU" dirty="0"/>
            </a:br>
            <a:r>
              <a:rPr lang="ru-RU" dirty="0"/>
              <a:t>метод, или от того, кого он привлекает в качестве эксперта.</a:t>
            </a:r>
          </a:p>
          <a:p>
            <a:pPr indent="457200"/>
            <a:r>
              <a:rPr lang="ru-RU" dirty="0"/>
              <a:t>Как правило, до принятия организацией решения о приеме на работу, кандидат должен пройти несколько ступеней отбора:</a:t>
            </a:r>
          </a:p>
          <a:p>
            <a:pPr indent="457200">
              <a:buFont typeface="+mj-lt"/>
              <a:buAutoNum type="arabicPeriod"/>
            </a:pPr>
            <a:r>
              <a:rPr lang="ru-RU" dirty="0"/>
              <a:t>предварительная отборочная беседа - оценка уровня образования претендента, его</a:t>
            </a:r>
            <a:br>
              <a:rPr lang="ru-RU" dirty="0"/>
            </a:br>
            <a:r>
              <a:rPr lang="ru-RU" dirty="0"/>
              <a:t>внешнего вида и личностных качеств;</a:t>
            </a:r>
          </a:p>
          <a:p>
            <a:pPr lvl="0" indent="457200">
              <a:buFont typeface="+mj-lt"/>
              <a:buAutoNum type="arabicPeriod"/>
            </a:pPr>
            <a:r>
              <a:rPr lang="ru-RU" dirty="0"/>
              <a:t>заполнение бланка заявления - информация о прошлой работе, складе ума, ситуациях, с которыми сталкивался кандидат;</a:t>
            </a:r>
          </a:p>
          <a:p>
            <a:pPr lvl="0" indent="457200">
              <a:buFont typeface="+mj-lt"/>
              <a:buAutoNum type="arabicPeriod"/>
            </a:pPr>
            <a:r>
              <a:rPr lang="ru-RU" dirty="0"/>
              <a:t>беседа по найму (интервью) - может быть по схеме, не по схеме и по заранее подготовленным вопросам;</a:t>
            </a:r>
          </a:p>
          <a:p>
            <a:pPr indent="457200">
              <a:buFont typeface="+mj-lt"/>
              <a:buAutoNum type="arabicPeriod"/>
            </a:pPr>
            <a:r>
              <a:rPr lang="ru-RU" dirty="0"/>
              <a:t> тестирование - сведения о профессиональных способностях и умениях кандидата;</a:t>
            </a:r>
          </a:p>
          <a:p>
            <a:pPr lvl="0" indent="457200">
              <a:buFont typeface="+mj-lt"/>
              <a:buAutoNum type="arabicPeriod"/>
            </a:pPr>
            <a:r>
              <a:rPr lang="ru-RU" dirty="0"/>
              <a:t>проверка рекомендаций и послужного списка - документы, характеристики, рекомендации;</a:t>
            </a:r>
          </a:p>
          <a:p>
            <a:pPr lvl="0" indent="457200">
              <a:buFont typeface="+mj-lt"/>
              <a:buAutoNum type="arabicPeriod"/>
            </a:pPr>
            <a:r>
              <a:rPr lang="ru-RU" dirty="0"/>
              <a:t>медицинский осмотр - при особых требованиях здоровью кандидата;</a:t>
            </a:r>
          </a:p>
          <a:p>
            <a:pPr indent="457200">
              <a:buFont typeface="+mj-lt"/>
              <a:buAutoNum type="arabicPeriod"/>
            </a:pPr>
            <a:r>
              <a:rPr lang="ru-RU" dirty="0"/>
              <a:t>принятие решения - сравнение кандидатов, представление результатов руководству, и принятие и исполнение решения.</a:t>
            </a:r>
          </a:p>
          <a:p>
            <a:pPr indent="457200"/>
            <a:endParaRPr lang="ru-RU" dirty="0"/>
          </a:p>
        </p:txBody>
      </p:sp>
    </p:spTree>
    <p:extLst>
      <p:ext uri="{BB962C8B-B14F-4D97-AF65-F5344CB8AC3E}">
        <p14:creationId xmlns:p14="http://schemas.microsoft.com/office/powerpoint/2010/main" val="401712062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56010"/>
            <a:ext cx="9144000" cy="4801314"/>
          </a:xfrm>
          <a:prstGeom prst="rect">
            <a:avLst/>
          </a:prstGeom>
          <a:noFill/>
        </p:spPr>
        <p:txBody>
          <a:bodyPr wrap="square" rtlCol="0">
            <a:spAutoFit/>
          </a:bodyPr>
          <a:lstStyle/>
          <a:p>
            <a:pPr indent="457200"/>
            <a:r>
              <a:rPr lang="ru-RU" b="1" i="1" u="sng" dirty="0"/>
              <a:t>4 этап формирования трудовых ресурсов. Определение заработной платы и льгот. </a:t>
            </a:r>
            <a:r>
              <a:rPr lang="ru-RU" dirty="0"/>
              <a:t>Структура заработной платы - это базовые ставки,</a:t>
            </a:r>
            <a:br>
              <a:rPr lang="ru-RU" dirty="0"/>
            </a:br>
            <a:r>
              <a:rPr lang="ru-RU" dirty="0"/>
              <a:t>премиальные выплаты, социальные программы.</a:t>
            </a:r>
          </a:p>
          <a:p>
            <a:pPr indent="457200"/>
            <a:r>
              <a:rPr lang="ru-RU" dirty="0"/>
              <a:t>Базовая ставка - должна быть достаточной, чтобы привлечь в организацию работников нужной квалификации и подготовки. Она не должна превышать 70-80% общего дохода, получаемого работником. Увеличение размера базовой ставки должно производиться строго в соответствии с повышением производительности на уровне группы работников или предприятия в целом. Достижение определенного уровня жизни не может рассматриваться в качестве основы для определения базового уровня заработной платы. Размер базовой ставки должен быть связан с уровнем ответственности работника и его эффективностью. Ступенчатый характер: минимум -базовая ставка - максимум.</a:t>
            </a:r>
          </a:p>
          <a:p>
            <a:pPr indent="457200"/>
            <a:r>
              <a:rPr lang="ru-RU" dirty="0"/>
              <a:t>Дополнительные выплаты - если заложены в программу стимулирования труда (стимулирование инноваций, оплата за квалификацию).</a:t>
            </a:r>
          </a:p>
          <a:p>
            <a:pPr indent="457200"/>
            <a:r>
              <a:rPr lang="ru-RU" dirty="0"/>
              <a:t>Социальные программы - оплаченные праздничные дни, отпуска, дни временной нетрудоспособности, время перерыва на отдых, обед, медицинское страхование на предприятии, дополнительное пенсионное страхование и т.д.</a:t>
            </a:r>
          </a:p>
        </p:txBody>
      </p:sp>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536577" cy="169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3517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ru-RU" u="sng" dirty="0"/>
              <a:t>РАЗВИТИЕ ТРУДОВЫХ РЕСУРСОВ</a:t>
            </a:r>
          </a:p>
        </p:txBody>
      </p:sp>
      <p:graphicFrame>
        <p:nvGraphicFramePr>
          <p:cNvPr id="3" name="Схема 2"/>
          <p:cNvGraphicFramePr/>
          <p:nvPr>
            <p:extLst>
              <p:ext uri="{D42A27DB-BD31-4B8C-83A1-F6EECF244321}">
                <p14:modId xmlns:p14="http://schemas.microsoft.com/office/powerpoint/2010/main" val="3016603441"/>
              </p:ext>
            </p:extLst>
          </p:nvPr>
        </p:nvGraphicFramePr>
        <p:xfrm>
          <a:off x="0" y="332656"/>
          <a:ext cx="9144000" cy="6525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07504" y="4822341"/>
            <a:ext cx="2016224" cy="461665"/>
          </a:xfrm>
          <a:prstGeom prst="rect">
            <a:avLst/>
          </a:prstGeom>
          <a:noFill/>
        </p:spPr>
        <p:txBody>
          <a:bodyPr wrap="square" rtlCol="0">
            <a:spAutoFit/>
          </a:bodyPr>
          <a:lstStyle/>
          <a:p>
            <a:r>
              <a:rPr lang="ru-RU" sz="1200" dirty="0"/>
              <a:t>1.Оценка уровня подготовленности новичка</a:t>
            </a:r>
          </a:p>
        </p:txBody>
      </p:sp>
      <p:sp>
        <p:nvSpPr>
          <p:cNvPr id="5" name="TextBox 4"/>
          <p:cNvSpPr txBox="1"/>
          <p:nvPr/>
        </p:nvSpPr>
        <p:spPr>
          <a:xfrm>
            <a:off x="84808" y="5284006"/>
            <a:ext cx="3384376" cy="461665"/>
          </a:xfrm>
          <a:prstGeom prst="rect">
            <a:avLst/>
          </a:prstGeom>
          <a:noFill/>
        </p:spPr>
        <p:txBody>
          <a:bodyPr wrap="square" rtlCol="0">
            <a:spAutoFit/>
          </a:bodyPr>
          <a:lstStyle/>
          <a:p>
            <a:r>
              <a:rPr lang="ru-RU" sz="1200" dirty="0"/>
              <a:t>2.Ориентация – </a:t>
            </a:r>
            <a:r>
              <a:rPr lang="ru-RU" sz="1200" dirty="0" err="1"/>
              <a:t>практ</a:t>
            </a:r>
            <a:r>
              <a:rPr lang="ru-RU" sz="1200" dirty="0"/>
              <a:t>. знакомство со своими обязанностями и требованиями</a:t>
            </a:r>
          </a:p>
        </p:txBody>
      </p:sp>
      <p:sp>
        <p:nvSpPr>
          <p:cNvPr id="6" name="TextBox 5"/>
          <p:cNvSpPr txBox="1"/>
          <p:nvPr/>
        </p:nvSpPr>
        <p:spPr>
          <a:xfrm>
            <a:off x="124756" y="5745671"/>
            <a:ext cx="1656184" cy="461665"/>
          </a:xfrm>
          <a:prstGeom prst="rect">
            <a:avLst/>
          </a:prstGeom>
          <a:noFill/>
        </p:spPr>
        <p:txBody>
          <a:bodyPr wrap="square" rtlCol="0">
            <a:spAutoFit/>
          </a:bodyPr>
          <a:lstStyle/>
          <a:p>
            <a:r>
              <a:rPr lang="ru-RU" sz="1200" dirty="0"/>
              <a:t>3.Действенная адаптация</a:t>
            </a:r>
          </a:p>
        </p:txBody>
      </p:sp>
      <p:sp>
        <p:nvSpPr>
          <p:cNvPr id="7" name="TextBox 6"/>
          <p:cNvSpPr txBox="1"/>
          <p:nvPr/>
        </p:nvSpPr>
        <p:spPr>
          <a:xfrm>
            <a:off x="84808" y="6205037"/>
            <a:ext cx="1800200" cy="276999"/>
          </a:xfrm>
          <a:prstGeom prst="rect">
            <a:avLst/>
          </a:prstGeom>
          <a:noFill/>
        </p:spPr>
        <p:txBody>
          <a:bodyPr wrap="square" rtlCol="0">
            <a:spAutoFit/>
          </a:bodyPr>
          <a:lstStyle/>
          <a:p>
            <a:r>
              <a:rPr lang="ru-RU" sz="1200" dirty="0"/>
              <a:t>4.Функционирование</a:t>
            </a:r>
          </a:p>
        </p:txBody>
      </p:sp>
      <p:sp>
        <p:nvSpPr>
          <p:cNvPr id="8" name="Стрелка вправо 7"/>
          <p:cNvSpPr/>
          <p:nvPr/>
        </p:nvSpPr>
        <p:spPr>
          <a:xfrm rot="5400000">
            <a:off x="-870467" y="5391373"/>
            <a:ext cx="1910548" cy="2707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017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11"/>
            <a:ext cx="1381101" cy="144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5271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1" y="1254718"/>
            <a:ext cx="9144000" cy="5632311"/>
          </a:xfrm>
          <a:prstGeom prst="rect">
            <a:avLst/>
          </a:prstGeom>
          <a:noFill/>
        </p:spPr>
        <p:txBody>
          <a:bodyPr wrap="square" rtlCol="0">
            <a:spAutoFit/>
          </a:bodyPr>
          <a:lstStyle/>
          <a:p>
            <a:pPr indent="457200"/>
            <a:r>
              <a:rPr lang="ru-RU" dirty="0"/>
              <a:t>Типы кадрового резерва различаются по виду деятельности, по времени назначения. </a:t>
            </a:r>
            <a:r>
              <a:rPr lang="ru-RU" u="sng" dirty="0"/>
              <a:t>По виду деятельности выделяют:</a:t>
            </a:r>
          </a:p>
          <a:p>
            <a:pPr lvl="0" indent="342900">
              <a:buFont typeface="+mj-lt"/>
              <a:buAutoNum type="arabicPeriod"/>
            </a:pPr>
            <a:r>
              <a:rPr lang="ru-RU" dirty="0"/>
              <a:t>резерв развития - группа специалистов и руководителей, готовящихся к работе в рамках новых направлений (выбирают профессиональную либо руководящую карьеру);</a:t>
            </a:r>
          </a:p>
          <a:p>
            <a:pPr lvl="0" indent="342900">
              <a:buFont typeface="+mj-lt"/>
              <a:buAutoNum type="arabicPeriod"/>
            </a:pPr>
            <a:r>
              <a:rPr lang="ru-RU" dirty="0"/>
              <a:t>резерв функционирования - группа специалистов и руководителей, которые должны в будущем обеспечить эффективное функционирование организации (ориентация на руководящую карьеру).</a:t>
            </a:r>
          </a:p>
          <a:p>
            <a:pPr indent="457200"/>
            <a:r>
              <a:rPr lang="ru-RU" u="sng" dirty="0"/>
              <a:t>По времени назначения формируется:</a:t>
            </a:r>
          </a:p>
          <a:p>
            <a:pPr indent="457200"/>
            <a:r>
              <a:rPr lang="ru-RU" dirty="0"/>
              <a:t>1)	группа А - кандидаты, которые могут быть выдвинуты на вышестоящие должности в</a:t>
            </a:r>
            <a:br>
              <a:rPr lang="ru-RU" dirty="0"/>
            </a:br>
            <a:r>
              <a:rPr lang="ru-RU" dirty="0"/>
              <a:t>настоящее время;</a:t>
            </a:r>
          </a:p>
          <a:p>
            <a:pPr indent="457200"/>
            <a:r>
              <a:rPr lang="ru-RU" dirty="0"/>
              <a:t>2)	группа В - кандидаты, выдвижение которых планируется в ближайшие 1-3 года.</a:t>
            </a:r>
            <a:br>
              <a:rPr lang="ru-RU" dirty="0"/>
            </a:br>
            <a:r>
              <a:rPr lang="ru-RU" dirty="0"/>
              <a:t>Источниками  резерва  кадров  на  руководящие  должности  могут  стать:   </a:t>
            </a:r>
            <a:r>
              <a:rPr lang="ru-RU" dirty="0" err="1"/>
              <a:t>руководящиеработники</a:t>
            </a:r>
            <a:r>
              <a:rPr lang="ru-RU" dirty="0"/>
              <a:t> аппарата, главные и ведущие специалисты, специалисты, имеющие соответствующее образование и положительно зарекомендовавшие себя в производственной деятельности, молодые специалисты, успешно прошедшие стажировку.</a:t>
            </a:r>
          </a:p>
          <a:p>
            <a:pPr indent="457200"/>
            <a:r>
              <a:rPr lang="ru-RU" dirty="0"/>
              <a:t>Первый уровень резерва кадров - все специалисты предприятия, следующий уровень -заместители руководителей различного ранга. Основной резерв составляют руководители различных рангов.</a:t>
            </a:r>
          </a:p>
        </p:txBody>
      </p:sp>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3617" y="89423"/>
            <a:ext cx="1370287" cy="103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131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92" y="476672"/>
            <a:ext cx="9144000" cy="1231106"/>
          </a:xfrm>
          <a:prstGeom prst="rect">
            <a:avLst/>
          </a:prstGeom>
          <a:noFill/>
        </p:spPr>
        <p:txBody>
          <a:bodyPr wrap="square" rtlCol="0">
            <a:spAutoFit/>
          </a:bodyPr>
          <a:lstStyle/>
          <a:p>
            <a:pPr algn="ctr"/>
            <a:r>
              <a:rPr lang="ru-RU" b="1" i="1" dirty="0"/>
              <a:t>Классификация управленческих решений, принимаемых в организации (или классификация проблем организации) проводится по различным критериям.</a:t>
            </a:r>
          </a:p>
          <a:p>
            <a:pPr algn="ctr"/>
            <a:r>
              <a:rPr lang="ru-RU" sz="2000" b="1" i="1" dirty="0"/>
              <a:t>ПО СТЕПЕНИ УНИКАЛЬНОСТИ ВЫДЕЛЯЮТ РЕШЕНИЯ:</a:t>
            </a:r>
          </a:p>
          <a:p>
            <a:pPr lvl="0"/>
            <a:endParaRPr lang="ru-RU" dirty="0"/>
          </a:p>
        </p:txBody>
      </p:sp>
      <p:graphicFrame>
        <p:nvGraphicFramePr>
          <p:cNvPr id="3" name="Схема 2"/>
          <p:cNvGraphicFramePr/>
          <p:nvPr>
            <p:extLst>
              <p:ext uri="{D42A27DB-BD31-4B8C-83A1-F6EECF244321}">
                <p14:modId xmlns:p14="http://schemas.microsoft.com/office/powerpoint/2010/main" val="2664437179"/>
              </p:ext>
            </p:extLst>
          </p:nvPr>
        </p:nvGraphicFramePr>
        <p:xfrm>
          <a:off x="0" y="1707778"/>
          <a:ext cx="9036496" cy="4866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062021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b="1" i="1" dirty="0"/>
              <a:t>ЭТАПЫ РАБОТЫ С РЕЗЕРВОМ.</a:t>
            </a:r>
          </a:p>
        </p:txBody>
      </p:sp>
      <p:graphicFrame>
        <p:nvGraphicFramePr>
          <p:cNvPr id="3" name="Схема 2"/>
          <p:cNvGraphicFramePr/>
          <p:nvPr>
            <p:extLst>
              <p:ext uri="{D42A27DB-BD31-4B8C-83A1-F6EECF244321}">
                <p14:modId xmlns:p14="http://schemas.microsoft.com/office/powerpoint/2010/main" val="567569721"/>
              </p:ext>
            </p:extLst>
          </p:nvPr>
        </p:nvGraphicFramePr>
        <p:xfrm>
          <a:off x="0" y="184666"/>
          <a:ext cx="9144000" cy="6673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22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3881" y="0"/>
            <a:ext cx="1150119" cy="115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44907"/>
            <a:ext cx="1013093" cy="101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6410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0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lgn="ctr"/>
            <a:r>
              <a:rPr lang="ru-RU" sz="3600" b="1" i="1" u="sng" dirty="0">
                <a:latin typeface="Monotype Corsiva" pitchFamily="66" charset="0"/>
              </a:rPr>
              <a:t>ГЛОССАРИЙ</a:t>
            </a:r>
          </a:p>
          <a:p>
            <a:pPr indent="457200"/>
            <a:r>
              <a:rPr lang="ru-RU" u="sng" dirty="0" err="1">
                <a:latin typeface="Monotype Corsiva" pitchFamily="66" charset="0"/>
              </a:rPr>
              <a:t>Абилитация</a:t>
            </a:r>
            <a:r>
              <a:rPr lang="ru-RU" u="sng" dirty="0">
                <a:latin typeface="Monotype Corsiva" pitchFamily="66" charset="0"/>
              </a:rPr>
              <a:t> </a:t>
            </a:r>
            <a:r>
              <a:rPr lang="ru-RU" dirty="0">
                <a:latin typeface="Monotype Corsiva" pitchFamily="66" charset="0"/>
              </a:rPr>
              <a:t>- способность, умение, ловкость, дарование, компетенция -</a:t>
            </a:r>
          </a:p>
          <a:p>
            <a:pPr indent="457200"/>
            <a:r>
              <a:rPr lang="ru-RU" u="sng" dirty="0">
                <a:latin typeface="Monotype Corsiva" pitchFamily="66" charset="0"/>
              </a:rPr>
              <a:t>Авторитарный руководитель</a:t>
            </a:r>
            <a:r>
              <a:rPr lang="ru-RU" dirty="0">
                <a:latin typeface="Monotype Corsiva" pitchFamily="66" charset="0"/>
              </a:rPr>
              <a:t> - руководитель, имеющий достаточный объем власти, чтобы навязать свою волю исполнителям.</a:t>
            </a:r>
          </a:p>
          <a:p>
            <a:pPr indent="457200"/>
            <a:r>
              <a:rPr lang="ru-RU" u="sng" dirty="0">
                <a:latin typeface="Monotype Corsiva" pitchFamily="66" charset="0"/>
              </a:rPr>
              <a:t>Адаптивная структура </a:t>
            </a:r>
            <a:r>
              <a:rPr lang="ru-RU" dirty="0">
                <a:latin typeface="Monotype Corsiva" pitchFamily="66" charset="0"/>
              </a:rPr>
              <a:t>- организационная структура, позволяющая гибко реагировать на изменения в окружающей среде, и, тем самым, принципиально отличающаяся от механической (или бюрократической) структуры. Называется также органической структурой.</a:t>
            </a:r>
          </a:p>
          <a:p>
            <a:pPr indent="457200"/>
            <a:r>
              <a:rPr lang="ru-RU" u="sng" dirty="0">
                <a:latin typeface="Monotype Corsiva" pitchFamily="66" charset="0"/>
              </a:rPr>
              <a:t>Адаптация сотрудников </a:t>
            </a:r>
            <a:r>
              <a:rPr lang="ru-RU" dirty="0">
                <a:latin typeface="Monotype Corsiva" pitchFamily="66" charset="0"/>
              </a:rPr>
              <a:t>- процесс включения новых сотрудников в организацию, предполагающий знакомство с правилами и нормами, закрепленными в </a:t>
            </a:r>
            <a:r>
              <a:rPr lang="ru-RU" i="1" dirty="0">
                <a:latin typeface="Monotype Corsiva" pitchFamily="66" charset="0"/>
              </a:rPr>
              <a:t>корпоративной культуре, </a:t>
            </a:r>
            <a:r>
              <a:rPr lang="ru-RU" dirty="0">
                <a:latin typeface="Monotype Corsiva" pitchFamily="66" charset="0"/>
              </a:rPr>
              <a:t>способами профессиональной деятельности, включением в системы неформальных связей.</a:t>
            </a:r>
          </a:p>
          <a:p>
            <a:pPr indent="457200"/>
            <a:r>
              <a:rPr lang="ru-RU" u="sng" dirty="0">
                <a:latin typeface="Monotype Corsiva" pitchFamily="66" charset="0"/>
              </a:rPr>
              <a:t>Аддитивный - (лат. прибавление)</a:t>
            </a:r>
            <a:r>
              <a:rPr lang="ru-RU" dirty="0">
                <a:latin typeface="Monotype Corsiva" pitchFamily="66" charset="0"/>
              </a:rPr>
              <a:t> - получаемый путем сложения.</a:t>
            </a:r>
          </a:p>
          <a:p>
            <a:pPr indent="457200"/>
            <a:r>
              <a:rPr lang="ru-RU" u="sng" dirty="0">
                <a:latin typeface="Monotype Corsiva" pitchFamily="66" charset="0"/>
              </a:rPr>
              <a:t>Анализ внешней среды </a:t>
            </a:r>
            <a:r>
              <a:rPr lang="ru-RU" dirty="0">
                <a:latin typeface="Monotype Corsiva" pitchFamily="66" charset="0"/>
              </a:rPr>
              <a:t>- процесс стратегического планирования, предназначенный для контроля факторов, внешних по отношению к организации, с целью определения возможностей и опасностей.</a:t>
            </a:r>
          </a:p>
          <a:p>
            <a:pPr indent="457200"/>
            <a:r>
              <a:rPr lang="ru-RU" u="sng" dirty="0">
                <a:latin typeface="Monotype Corsiva" pitchFamily="66" charset="0"/>
              </a:rPr>
              <a:t>Бихевиоризм</a:t>
            </a:r>
            <a:r>
              <a:rPr lang="ru-RU" dirty="0">
                <a:latin typeface="Monotype Corsiva" pitchFamily="66" charset="0"/>
              </a:rPr>
              <a:t> - одно из направлений психологии; бихевиоризм считает предметом психологии поведение, под которым понимаются физиологические реакции на стимулы.</a:t>
            </a:r>
          </a:p>
          <a:p>
            <a:pPr indent="457200"/>
            <a:r>
              <a:rPr lang="ru-RU" u="sng" dirty="0">
                <a:latin typeface="Monotype Corsiva" pitchFamily="66" charset="0"/>
              </a:rPr>
              <a:t>Бюрократия </a:t>
            </a:r>
            <a:r>
              <a:rPr lang="ru-RU" dirty="0">
                <a:latin typeface="Monotype Corsiva" pitchFamily="66" charset="0"/>
              </a:rPr>
              <a:t>- тип организации, для которой характерно специализированное распределение труда, четкая управленческая иерархия, правила и стандарты, показатели оценки работы, принципы найма, основывающиеся на компетенции работника.</a:t>
            </a:r>
          </a:p>
          <a:p>
            <a:pPr indent="457200"/>
            <a:r>
              <a:rPr lang="ru-RU" u="sng" dirty="0">
                <a:latin typeface="Monotype Corsiva" pitchFamily="66" charset="0"/>
              </a:rPr>
              <a:t>Вертикальное разделение </a:t>
            </a:r>
            <a:r>
              <a:rPr lang="ru-RU" dirty="0">
                <a:latin typeface="Monotype Corsiva" pitchFamily="66" charset="0"/>
              </a:rPr>
              <a:t>- разделение и координация усилий, и выполнения составляющих работу компонентов (управление и производство). Вертикальное разделение труда создает уровни управления.</a:t>
            </a:r>
          </a:p>
          <a:p>
            <a:pPr indent="457200"/>
            <a:r>
              <a:rPr lang="ru-RU" u="sng" dirty="0">
                <a:latin typeface="Monotype Corsiva" pitchFamily="66" charset="0"/>
              </a:rPr>
              <a:t>Власть </a:t>
            </a:r>
            <a:r>
              <a:rPr lang="ru-RU" dirty="0">
                <a:latin typeface="Monotype Corsiva" pitchFamily="66" charset="0"/>
              </a:rPr>
              <a:t>- возможность или способность воздействовать на ситуацию или поведение других</a:t>
            </a:r>
          </a:p>
          <a:p>
            <a:pPr indent="457200"/>
            <a:r>
              <a:rPr lang="ru-RU" dirty="0">
                <a:latin typeface="Monotype Corsiva" pitchFamily="66" charset="0"/>
              </a:rPr>
              <a:t>людей.</a:t>
            </a:r>
            <a:endParaRPr lang="ru-RU" b="1" i="1" u="sng" dirty="0">
              <a:latin typeface="Monotype Corsiva" pitchFamily="66" charset="0"/>
            </a:endParaRPr>
          </a:p>
        </p:txBody>
      </p:sp>
    </p:spTree>
    <p:extLst>
      <p:ext uri="{BB962C8B-B14F-4D97-AF65-F5344CB8AC3E}">
        <p14:creationId xmlns:p14="http://schemas.microsoft.com/office/powerpoint/2010/main" val="178136386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0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lgn="ctr"/>
            <a:r>
              <a:rPr lang="ru-RU" sz="4000" b="1" i="1" u="sng" dirty="0">
                <a:latin typeface="Monotype Corsiva" pitchFamily="66" charset="0"/>
              </a:rPr>
              <a:t>ГЛОССАРИЙ</a:t>
            </a:r>
          </a:p>
          <a:p>
            <a:pPr indent="457200"/>
            <a:r>
              <a:rPr lang="ru-RU" u="sng" dirty="0">
                <a:latin typeface="Monotype Corsiva" pitchFamily="66" charset="0"/>
              </a:rPr>
              <a:t>Власть в организации </a:t>
            </a:r>
            <a:r>
              <a:rPr lang="ru-RU" dirty="0">
                <a:latin typeface="Monotype Corsiva" pitchFamily="66" charset="0"/>
              </a:rPr>
              <a:t>- ограниченное право использовать ресурсы организации и направлять усилия части людей в организации на выполнение заданий.</a:t>
            </a:r>
          </a:p>
          <a:p>
            <a:pPr indent="457200"/>
            <a:r>
              <a:rPr lang="ru-RU" u="sng" dirty="0">
                <a:latin typeface="Monotype Corsiva" pitchFamily="66" charset="0"/>
              </a:rPr>
              <a:t>Внешние поощрения </a:t>
            </a:r>
            <a:r>
              <a:rPr lang="ru-RU" dirty="0">
                <a:latin typeface="Monotype Corsiva" pitchFamily="66" charset="0"/>
              </a:rPr>
              <a:t>- относится все, что в рамках мотивации имеет какую-либо ценность для сотрудников организации и может быть предложено им в качестве стимула к работе. Это заработная плата, социальные блага, престижное помещение для работы и т. п.</a:t>
            </a:r>
          </a:p>
          <a:p>
            <a:pPr indent="457200"/>
            <a:r>
              <a:rPr lang="ru-RU" u="sng" dirty="0">
                <a:latin typeface="Monotype Corsiva" pitchFamily="66" charset="0"/>
              </a:rPr>
              <a:t>Внутренние вознаграждения </a:t>
            </a:r>
            <a:r>
              <a:rPr lang="ru-RU" dirty="0">
                <a:latin typeface="Monotype Corsiva" pitchFamily="66" charset="0"/>
              </a:rPr>
              <a:t>- ценности, приписываемые человеком процессу совершения работы, например, удовлетворение от достижения поставленных целей. Внутренние вознаграждения удовлетворяют потребности высшего порядка.</a:t>
            </a:r>
          </a:p>
          <a:p>
            <a:pPr indent="457200"/>
            <a:r>
              <a:rPr lang="ru-RU" u="sng" dirty="0">
                <a:latin typeface="Monotype Corsiva" pitchFamily="66" charset="0"/>
              </a:rPr>
              <a:t>Вторичные потребности </a:t>
            </a:r>
            <a:r>
              <a:rPr lang="ru-RU" dirty="0">
                <a:latin typeface="Monotype Corsiva" pitchFamily="66" charset="0"/>
              </a:rPr>
              <a:t>- потребности, имеющие психосоциальную природу, такие, как оценка, привязанность и власть.</a:t>
            </a:r>
          </a:p>
          <a:p>
            <a:pPr indent="457200"/>
            <a:r>
              <a:rPr lang="ru-RU" u="sng" dirty="0">
                <a:latin typeface="Monotype Corsiva" pitchFamily="66" charset="0"/>
              </a:rPr>
              <a:t>Гигиенические факторы </a:t>
            </a:r>
            <a:r>
              <a:rPr lang="ru-RU" dirty="0">
                <a:latin typeface="Monotype Corsiva" pitchFamily="66" charset="0"/>
              </a:rPr>
              <a:t>- согласно двухфакторной теории </a:t>
            </a:r>
            <a:r>
              <a:rPr lang="ru-RU" dirty="0" err="1">
                <a:latin typeface="Monotype Corsiva" pitchFamily="66" charset="0"/>
              </a:rPr>
              <a:t>Герцберга</a:t>
            </a:r>
            <a:r>
              <a:rPr lang="ru-RU" dirty="0">
                <a:latin typeface="Monotype Corsiva" pitchFamily="66" charset="0"/>
              </a:rPr>
              <a:t> - это факторы, лежащие в среде, окружающей сферу деятельности человека. Их отсутствие может вызвать неудовлетворенность, но не может активно мотивировать поведение.</a:t>
            </a:r>
          </a:p>
          <a:p>
            <a:pPr indent="457200"/>
            <a:r>
              <a:rPr lang="ru-RU" u="sng" dirty="0">
                <a:latin typeface="Monotype Corsiva" pitchFamily="66" charset="0"/>
              </a:rPr>
              <a:t>Группа руководителя </a:t>
            </a:r>
            <a:r>
              <a:rPr lang="ru-RU" dirty="0">
                <a:latin typeface="Monotype Corsiva" pitchFamily="66" charset="0"/>
              </a:rPr>
              <a:t>- группа, состоящая из руководителя и подчиненных, находящихся в зоне его контроля.</a:t>
            </a:r>
          </a:p>
          <a:p>
            <a:pPr indent="457200"/>
            <a:r>
              <a:rPr lang="ru-RU" u="sng" dirty="0">
                <a:latin typeface="Monotype Corsiva" pitchFamily="66" charset="0"/>
              </a:rPr>
              <a:t>Делегирование</a:t>
            </a:r>
            <a:r>
              <a:rPr lang="ru-RU" dirty="0">
                <a:latin typeface="Monotype Corsiva" pitchFamily="66" charset="0"/>
              </a:rPr>
              <a:t> - передача задач и прав получателю, который принимает на себя ответственность.</a:t>
            </a:r>
          </a:p>
          <a:p>
            <a:pPr indent="457200"/>
            <a:r>
              <a:rPr lang="ru-RU" u="sng" dirty="0">
                <a:latin typeface="Monotype Corsiva" pitchFamily="66" charset="0"/>
              </a:rPr>
              <a:t>Демократический руководитель </a:t>
            </a:r>
            <a:r>
              <a:rPr lang="ru-RU" dirty="0">
                <a:latin typeface="Monotype Corsiva" pitchFamily="66" charset="0"/>
              </a:rPr>
              <a:t>- руководитель, который старается не навязывать свою волю подчиненным и исходит из предпосылки, что люди мотивированы потребностями высшего уровня. Сам он мотивирует своих подчиненных, создавая климат, где люди мотивируют себя сами.</a:t>
            </a:r>
          </a:p>
          <a:p>
            <a:pPr indent="457200"/>
            <a:endParaRPr lang="ru-RU" b="1" i="1" u="sng" dirty="0">
              <a:latin typeface="Monotype Corsiva" pitchFamily="66" charset="0"/>
            </a:endParaRPr>
          </a:p>
        </p:txBody>
      </p:sp>
    </p:spTree>
    <p:extLst>
      <p:ext uri="{BB962C8B-B14F-4D97-AF65-F5344CB8AC3E}">
        <p14:creationId xmlns:p14="http://schemas.microsoft.com/office/powerpoint/2010/main" val="13063410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07886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lgn="ctr"/>
            <a:r>
              <a:rPr lang="ru-RU" sz="3200" b="1" i="1" u="sng" dirty="0">
                <a:latin typeface="Monotype Corsiva" pitchFamily="66" charset="0"/>
              </a:rPr>
              <a:t>ГЛОССАРИЙ</a:t>
            </a:r>
          </a:p>
          <a:p>
            <a:pPr indent="457200"/>
            <a:r>
              <a:rPr lang="ru-RU" u="sng" dirty="0">
                <a:latin typeface="Monotype Corsiva" pitchFamily="66" charset="0"/>
              </a:rPr>
              <a:t>Децентрализованная организация </a:t>
            </a:r>
            <a:r>
              <a:rPr lang="ru-RU" dirty="0">
                <a:latin typeface="Monotype Corsiva" pitchFamily="66" charset="0"/>
              </a:rPr>
              <a:t>- организационная структура, в рамках которой право принимать решения распределяется вплоть до нижестоящих управленческих уровней.</a:t>
            </a:r>
          </a:p>
          <a:p>
            <a:pPr indent="457200"/>
            <a:r>
              <a:rPr lang="ru-RU" u="sng" dirty="0" err="1">
                <a:latin typeface="Monotype Corsiva" pitchFamily="66" charset="0"/>
              </a:rPr>
              <a:t>Дивизиональная</a:t>
            </a:r>
            <a:r>
              <a:rPr lang="ru-RU" u="sng" dirty="0">
                <a:latin typeface="Monotype Corsiva" pitchFamily="66" charset="0"/>
              </a:rPr>
              <a:t> организационная структура </a:t>
            </a:r>
            <a:r>
              <a:rPr lang="ru-RU" dirty="0">
                <a:latin typeface="Monotype Corsiva" pitchFamily="66" charset="0"/>
              </a:rPr>
              <a:t>- тип организационной структуры, разработанный в интересах больших организаций, для которых функциональные структуры уже перестают быть эффективными. Основными типами являются региональные и продуктовые структуры, а также, ориентированные на покупателя.</a:t>
            </a:r>
          </a:p>
          <a:p>
            <a:pPr indent="457200"/>
            <a:r>
              <a:rPr lang="ru-RU" u="sng" dirty="0">
                <a:latin typeface="Monotype Corsiva" pitchFamily="66" charset="0"/>
              </a:rPr>
              <a:t>Должностная инструкция </a:t>
            </a:r>
            <a:r>
              <a:rPr lang="ru-RU" dirty="0">
                <a:latin typeface="Monotype Corsiva" pitchFamily="66" charset="0"/>
              </a:rPr>
              <a:t>- краткое изложение основных задач, требующихся навыков и полномочий различных должностей в организации.</a:t>
            </a:r>
          </a:p>
          <a:p>
            <a:pPr indent="457200"/>
            <a:r>
              <a:rPr lang="ru-RU" u="sng" dirty="0">
                <a:latin typeface="Monotype Corsiva" pitchFamily="66" charset="0"/>
              </a:rPr>
              <a:t>Единоначалие </a:t>
            </a:r>
            <a:r>
              <a:rPr lang="ru-RU" dirty="0">
                <a:latin typeface="Monotype Corsiva" pitchFamily="66" charset="0"/>
              </a:rPr>
              <a:t>- принцип построения организации, согласно которому подчиненный должен принимать полномочия только от одного начальника и быть ответственным только перед ним.</a:t>
            </a:r>
          </a:p>
          <a:p>
            <a:pPr indent="457200"/>
            <a:r>
              <a:rPr lang="ru-RU" u="sng" dirty="0">
                <a:latin typeface="Monotype Corsiva" pitchFamily="66" charset="0"/>
              </a:rPr>
              <a:t>Иерархическая структура </a:t>
            </a:r>
            <a:r>
              <a:rPr lang="ru-RU" dirty="0">
                <a:latin typeface="Monotype Corsiva" pitchFamily="66" charset="0"/>
              </a:rPr>
              <a:t>- организационная структура, характеризующаяся многоуровневым управлением и незначительным объемом управления на каждом уровне.</a:t>
            </a:r>
          </a:p>
          <a:p>
            <a:pPr indent="457200"/>
            <a:r>
              <a:rPr lang="ru-RU" u="sng" dirty="0">
                <a:latin typeface="Monotype Corsiva" pitchFamily="66" charset="0"/>
              </a:rPr>
              <a:t>Иерархия потребностей </a:t>
            </a:r>
            <a:r>
              <a:rPr lang="ru-RU" u="sng" dirty="0" err="1">
                <a:latin typeface="Monotype Corsiva" pitchFamily="66" charset="0"/>
              </a:rPr>
              <a:t>Маслоу</a:t>
            </a:r>
            <a:r>
              <a:rPr lang="ru-RU" u="sng" dirty="0">
                <a:latin typeface="Monotype Corsiva" pitchFamily="66" charset="0"/>
              </a:rPr>
              <a:t> </a:t>
            </a:r>
            <a:r>
              <a:rPr lang="ru-RU" dirty="0">
                <a:latin typeface="Monotype Corsiva" pitchFamily="66" charset="0"/>
              </a:rPr>
              <a:t>- подразделение всех потребностей людей на пять групп: физиологические, безопасности, социальные, уважения и самовыражения.</a:t>
            </a:r>
          </a:p>
          <a:p>
            <a:pPr indent="457200"/>
            <a:r>
              <a:rPr lang="ru-RU" u="sng" dirty="0">
                <a:latin typeface="Monotype Corsiva" pitchFamily="66" charset="0"/>
              </a:rPr>
              <a:t>Интерпретация </a:t>
            </a:r>
            <a:r>
              <a:rPr lang="ru-RU" dirty="0">
                <a:latin typeface="Monotype Corsiva" pitchFamily="66" charset="0"/>
              </a:rPr>
              <a:t>- истолкование, разъяснение смысла, значения чего-либо.</a:t>
            </a:r>
          </a:p>
          <a:p>
            <a:pPr indent="457200"/>
            <a:r>
              <a:rPr lang="ru-RU" u="sng" dirty="0">
                <a:latin typeface="Monotype Corsiva" pitchFamily="66" charset="0"/>
              </a:rPr>
              <a:t>Кадровый резерв </a:t>
            </a:r>
            <a:r>
              <a:rPr lang="ru-RU" dirty="0">
                <a:latin typeface="Monotype Corsiva" pitchFamily="66" charset="0"/>
              </a:rPr>
              <a:t>- группа руководителей и специалистов, обладающих способностью к управленческой деятельности, отвечающих требованиям, предъявляемым должностью того или иного ранга, подвергшихся отбору и прошедших систематическую целевую квалификационную подготовку.</a:t>
            </a:r>
          </a:p>
          <a:p>
            <a:pPr indent="457200"/>
            <a:r>
              <a:rPr lang="ru-RU" u="sng" dirty="0">
                <a:latin typeface="Monotype Corsiva" pitchFamily="66" charset="0"/>
              </a:rPr>
              <a:t>Клиент социальной службы </a:t>
            </a:r>
            <a:r>
              <a:rPr lang="ru-RU" dirty="0">
                <a:latin typeface="Monotype Corsiva" pitchFamily="66" charset="0"/>
              </a:rPr>
              <a:t>- гражданин России, иностранного государства или лицо без гражданства, находящийся в трудной жизненной ситуации, которому в связи с этим предоставляются социальные услуги.</a:t>
            </a:r>
          </a:p>
          <a:p>
            <a:pPr indent="457200"/>
            <a:r>
              <a:rPr lang="ru-RU" u="sng" dirty="0">
                <a:latin typeface="Monotype Corsiva" pitchFamily="66" charset="0"/>
              </a:rPr>
              <a:t>Компенсация</a:t>
            </a:r>
            <a:r>
              <a:rPr lang="ru-RU" dirty="0">
                <a:latin typeface="Monotype Corsiva" pitchFamily="66" charset="0"/>
              </a:rPr>
              <a:t> - денежное вознаграждение, выплачиваемое организацией своим сотрудникам за выполненную ими работу.</a:t>
            </a:r>
            <a:endParaRPr lang="ru-RU" b="1" i="1" dirty="0">
              <a:latin typeface="Monotype Corsiva" pitchFamily="66" charset="0"/>
            </a:endParaRPr>
          </a:p>
        </p:txBody>
      </p:sp>
    </p:spTree>
    <p:extLst>
      <p:ext uri="{BB962C8B-B14F-4D97-AF65-F5344CB8AC3E}">
        <p14:creationId xmlns:p14="http://schemas.microsoft.com/office/powerpoint/2010/main" val="124263350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40175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lgn="ctr"/>
            <a:r>
              <a:rPr lang="ru-RU" sz="3200" b="1" i="1" u="sng" dirty="0">
                <a:latin typeface="Monotype Corsiva" pitchFamily="66" charset="0"/>
              </a:rPr>
              <a:t>ГЛОССАРИЙ</a:t>
            </a:r>
          </a:p>
          <a:p>
            <a:pPr indent="457200"/>
            <a:r>
              <a:rPr lang="ru-RU" u="sng" dirty="0">
                <a:latin typeface="Monotype Corsiva" pitchFamily="66" charset="0"/>
              </a:rPr>
              <a:t>Концепция </a:t>
            </a:r>
            <a:r>
              <a:rPr lang="ru-RU" dirty="0">
                <a:latin typeface="Monotype Corsiva" pitchFamily="66" charset="0"/>
              </a:rPr>
              <a:t>- система взглядов, то или иное понимание явлений, процессов; единый, определяющий замысел, ведущая мысль научного труда и т.д.</a:t>
            </a:r>
          </a:p>
          <a:p>
            <a:pPr indent="457200"/>
            <a:r>
              <a:rPr lang="ru-RU" u="sng" dirty="0">
                <a:latin typeface="Monotype Corsiva" pitchFamily="66" charset="0"/>
              </a:rPr>
              <a:t>Конфликт</a:t>
            </a:r>
            <a:r>
              <a:rPr lang="ru-RU" dirty="0">
                <a:latin typeface="Monotype Corsiva" pitchFamily="66" charset="0"/>
              </a:rPr>
              <a:t> - несогласие между двумя или более сторонами (лицами или группами), когда каждая сторона старается сделать так, чтобы были приняты именно ее взгляды или цели и помешать другой стороне сделать то же самое.</a:t>
            </a:r>
          </a:p>
          <a:p>
            <a:pPr indent="457200"/>
            <a:r>
              <a:rPr lang="ru-RU" u="sng" dirty="0">
                <a:latin typeface="Monotype Corsiva" pitchFamily="66" charset="0"/>
              </a:rPr>
              <a:t>Конфронтация</a:t>
            </a:r>
            <a:r>
              <a:rPr lang="ru-RU" dirty="0">
                <a:latin typeface="Monotype Corsiva" pitchFamily="66" charset="0"/>
              </a:rPr>
              <a:t> - противопоставление, противоборство, столкновение.</a:t>
            </a:r>
          </a:p>
          <a:p>
            <a:pPr indent="457200"/>
            <a:r>
              <a:rPr lang="ru-RU" u="sng" dirty="0">
                <a:latin typeface="Monotype Corsiva" pitchFamily="66" charset="0"/>
              </a:rPr>
              <a:t>Корреляция</a:t>
            </a:r>
            <a:r>
              <a:rPr lang="ru-RU" dirty="0">
                <a:latin typeface="Monotype Corsiva" pitchFamily="66" charset="0"/>
              </a:rPr>
              <a:t> - соотношение, взаимосвязь, взаимозависимость, предметов, явлений или понятий.</a:t>
            </a:r>
          </a:p>
          <a:p>
            <a:pPr indent="457200"/>
            <a:r>
              <a:rPr lang="ru-RU" u="sng" dirty="0">
                <a:latin typeface="Monotype Corsiva" pitchFamily="66" charset="0"/>
              </a:rPr>
              <a:t>Корпоративная культура </a:t>
            </a:r>
            <a:r>
              <a:rPr lang="ru-RU" dirty="0">
                <a:latin typeface="Monotype Corsiva" pitchFamily="66" charset="0"/>
              </a:rPr>
              <a:t>- сложный комплекс предположений, бездоказательно принимаемых всеми членами конкретной организации. Проявляется в философии и идеологии управления, ценностных ориентациях, верованиях, ожиданиях, нормах поведения. Регламентирует поведение человека и дает возможность прогнозировать его реакции в критических ситуациях.</a:t>
            </a:r>
          </a:p>
          <a:p>
            <a:pPr indent="457200"/>
            <a:r>
              <a:rPr lang="ru-RU" u="sng" dirty="0">
                <a:latin typeface="Monotype Corsiva" pitchFamily="66" charset="0"/>
              </a:rPr>
              <a:t>Критерии для принятия решения </a:t>
            </a:r>
            <a:r>
              <a:rPr lang="ru-RU" dirty="0">
                <a:latin typeface="Monotype Corsiva" pitchFamily="66" charset="0"/>
              </a:rPr>
              <a:t>- нормы, с которыми можно соотнести альтернативные варианты решения.</a:t>
            </a:r>
          </a:p>
          <a:p>
            <a:pPr indent="457200"/>
            <a:r>
              <a:rPr lang="ru-RU" u="sng" dirty="0">
                <a:latin typeface="Monotype Corsiva" pitchFamily="66" charset="0"/>
              </a:rPr>
              <a:t>Либеральный руководитель</a:t>
            </a:r>
            <a:r>
              <a:rPr lang="ru-RU" dirty="0">
                <a:latin typeface="Monotype Corsiva" pitchFamily="66" charset="0"/>
              </a:rPr>
              <a:t> - руководитель, который дает своим подчиненным почти полную свободу в выборе рабочих задач и контроле своей работы.</a:t>
            </a:r>
          </a:p>
          <a:p>
            <a:pPr indent="457200"/>
            <a:r>
              <a:rPr lang="ru-RU" u="sng" dirty="0">
                <a:latin typeface="Monotype Corsiva" pitchFamily="66" charset="0"/>
              </a:rPr>
              <a:t>Лобби, лоббизм </a:t>
            </a:r>
            <a:r>
              <a:rPr lang="ru-RU" dirty="0">
                <a:latin typeface="Monotype Corsiva" pitchFamily="66" charset="0"/>
              </a:rPr>
              <a:t>- представители законодательных органов, оказывающих в интересах монополий воздействие на законодателей и государственных служащих в пользу того или иного решения при принятии законов, размещении правительственных заказов и т.п.</a:t>
            </a:r>
          </a:p>
          <a:p>
            <a:pPr indent="457200"/>
            <a:r>
              <a:rPr lang="ru-RU" u="sng" dirty="0">
                <a:latin typeface="Monotype Corsiva" pitchFamily="66" charset="0"/>
              </a:rPr>
              <a:t>Матричная организация</a:t>
            </a:r>
            <a:r>
              <a:rPr lang="ru-RU" dirty="0">
                <a:latin typeface="Monotype Corsiva" pitchFamily="66" charset="0"/>
              </a:rPr>
              <a:t> - тип адаптивной структуры, в которой члены сформированной группы несут ответственность за свою деятельность и перед руководителем данного конкретного проекта, и где работают постоянно.</a:t>
            </a:r>
          </a:p>
        </p:txBody>
      </p:sp>
    </p:spTree>
    <p:extLst>
      <p:ext uri="{BB962C8B-B14F-4D97-AF65-F5344CB8AC3E}">
        <p14:creationId xmlns:p14="http://schemas.microsoft.com/office/powerpoint/2010/main" val="177384899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1247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lgn="ctr"/>
            <a:r>
              <a:rPr lang="ru-RU" sz="3200" b="1" i="1" u="sng" dirty="0">
                <a:latin typeface="Monotype Corsiva" pitchFamily="66" charset="0"/>
              </a:rPr>
              <a:t>ГЛОССАРИЙ</a:t>
            </a:r>
          </a:p>
          <a:p>
            <a:pPr indent="457200"/>
            <a:r>
              <a:rPr lang="ru-RU" u="sng" dirty="0">
                <a:latin typeface="Monotype Corsiva" pitchFamily="66" charset="0"/>
              </a:rPr>
              <a:t>Методология</a:t>
            </a:r>
            <a:r>
              <a:rPr lang="ru-RU" dirty="0">
                <a:latin typeface="Monotype Corsiva" pitchFamily="66" charset="0"/>
              </a:rPr>
              <a:t> - учение о научном методе познания; совокупность методов, применяемых в какой-либо науке.</a:t>
            </a:r>
          </a:p>
          <a:p>
            <a:pPr indent="457200"/>
            <a:r>
              <a:rPr lang="ru-RU" u="sng" dirty="0">
                <a:latin typeface="Monotype Corsiva" pitchFamily="66" charset="0"/>
              </a:rPr>
              <a:t>Миссия</a:t>
            </a:r>
            <a:r>
              <a:rPr lang="ru-RU" dirty="0">
                <a:latin typeface="Monotype Corsiva" pitchFamily="66" charset="0"/>
              </a:rPr>
              <a:t> - в планировании основная общая цель или задача организации.</a:t>
            </a:r>
          </a:p>
          <a:p>
            <a:pPr indent="457200"/>
            <a:r>
              <a:rPr lang="ru-RU" u="sng" dirty="0">
                <a:latin typeface="Monotype Corsiva" pitchFamily="66" charset="0"/>
              </a:rPr>
              <a:t>Модель </a:t>
            </a:r>
            <a:r>
              <a:rPr lang="ru-RU" u="sng" dirty="0" err="1">
                <a:latin typeface="Monotype Corsiva" pitchFamily="66" charset="0"/>
              </a:rPr>
              <a:t>Хоманса</a:t>
            </a:r>
            <a:r>
              <a:rPr lang="ru-RU" u="sng" dirty="0">
                <a:latin typeface="Monotype Corsiva" pitchFamily="66" charset="0"/>
              </a:rPr>
              <a:t> </a:t>
            </a:r>
            <a:r>
              <a:rPr lang="ru-RU" dirty="0">
                <a:latin typeface="Monotype Corsiva" pitchFamily="66" charset="0"/>
              </a:rPr>
              <a:t>- теория группового поведения, помогающая объяснить, как в рабочей обстановке образуются неформальные группы, которые влияют на поведение людей во время работы. Ее элементами являются взаимодействие, чувства и действия.</a:t>
            </a:r>
          </a:p>
          <a:p>
            <a:pPr indent="457200"/>
            <a:r>
              <a:rPr lang="ru-RU" u="sng" dirty="0">
                <a:latin typeface="Monotype Corsiva" pitchFamily="66" charset="0"/>
              </a:rPr>
              <a:t>Незапрограммированное решение </a:t>
            </a:r>
            <a:r>
              <a:rPr lang="ru-RU" dirty="0">
                <a:latin typeface="Monotype Corsiva" pitchFamily="66" charset="0"/>
              </a:rPr>
              <a:t>- выбор, который приходится делать в новой или неопределенной ситуации, или в ситуации с неизвестными факторами воздействия.</a:t>
            </a:r>
          </a:p>
          <a:p>
            <a:pPr indent="457200"/>
            <a:r>
              <a:rPr lang="ru-RU" u="sng" dirty="0">
                <a:latin typeface="Monotype Corsiva" pitchFamily="66" charset="0"/>
              </a:rPr>
              <a:t>Неформальные группы </a:t>
            </a:r>
            <a:r>
              <a:rPr lang="ru-RU" dirty="0">
                <a:latin typeface="Monotype Corsiva" pitchFamily="66" charset="0"/>
              </a:rPr>
              <a:t>- спонтанно возникающие группы людей, которые регулярно вступают во взаимодействие для достижения определенной цели.</a:t>
            </a:r>
          </a:p>
          <a:p>
            <a:pPr indent="457200"/>
            <a:r>
              <a:rPr lang="ru-RU" u="sng" dirty="0">
                <a:latin typeface="Monotype Corsiva" pitchFamily="66" charset="0"/>
              </a:rPr>
              <a:t>Норма </a:t>
            </a:r>
            <a:r>
              <a:rPr lang="ru-RU" dirty="0">
                <a:latin typeface="Monotype Corsiva" pitchFamily="66" charset="0"/>
              </a:rPr>
              <a:t>- установленная мера, средняя величина чего-либо, например, норма обслуживания, норма выработки.</a:t>
            </a:r>
          </a:p>
          <a:p>
            <a:pPr indent="457200"/>
            <a:r>
              <a:rPr lang="ru-RU" u="sng" dirty="0">
                <a:latin typeface="Monotype Corsiva" pitchFamily="66" charset="0"/>
              </a:rPr>
              <a:t>Норматив - </a:t>
            </a:r>
            <a:r>
              <a:rPr lang="ru-RU" dirty="0">
                <a:latin typeface="Monotype Corsiva" pitchFamily="66" charset="0"/>
              </a:rPr>
              <a:t>экономический, технический и т. д. показатель норм, в соответствии с которыми производится какая-либо работа, выполняется какая-либо программа.</a:t>
            </a:r>
          </a:p>
          <a:p>
            <a:pPr indent="457200"/>
            <a:r>
              <a:rPr lang="ru-RU" u="sng" dirty="0">
                <a:latin typeface="Monotype Corsiva" pitchFamily="66" charset="0"/>
              </a:rPr>
              <a:t>Обратная связь </a:t>
            </a:r>
            <a:r>
              <a:rPr lang="ru-RU" dirty="0">
                <a:latin typeface="Monotype Corsiva" pitchFamily="66" charset="0"/>
              </a:rPr>
              <a:t>- реакция на сообщение, которая помогает отправителю, источнику информации определить, воспринята ли отправленная им информация.</a:t>
            </a:r>
          </a:p>
          <a:p>
            <a:pPr indent="457200"/>
            <a:r>
              <a:rPr lang="ru-RU" u="sng" dirty="0">
                <a:latin typeface="Monotype Corsiva" pitchFamily="66" charset="0"/>
              </a:rPr>
              <a:t>Обязательные согласования </a:t>
            </a:r>
            <a:r>
              <a:rPr lang="ru-RU" dirty="0">
                <a:latin typeface="Monotype Corsiva" pitchFamily="66" charset="0"/>
              </a:rPr>
              <a:t>- форма административных полномочий, при которой линейные руководители обязаны обсуждать соответствующие вопросы с обслуживающим персоналом, прежде чем предпринять действия или представить предложение высшему руководству.</a:t>
            </a:r>
          </a:p>
          <a:p>
            <a:pPr indent="457200"/>
            <a:endParaRPr lang="ru-RU" dirty="0">
              <a:latin typeface="Monotype Corsiva" pitchFamily="66" charset="0"/>
            </a:endParaRPr>
          </a:p>
        </p:txBody>
      </p:sp>
    </p:spTree>
    <p:extLst>
      <p:ext uri="{BB962C8B-B14F-4D97-AF65-F5344CB8AC3E}">
        <p14:creationId xmlns:p14="http://schemas.microsoft.com/office/powerpoint/2010/main" val="182073239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67875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lgn="ctr"/>
            <a:r>
              <a:rPr lang="ru-RU" sz="3200" b="1" i="1" u="sng" dirty="0">
                <a:latin typeface="Monotype Corsiva" pitchFamily="66" charset="0"/>
              </a:rPr>
              <a:t>ГЛОССАРИЙ</a:t>
            </a:r>
          </a:p>
          <a:p>
            <a:pPr indent="457200"/>
            <a:r>
              <a:rPr lang="ru-RU" u="sng" dirty="0">
                <a:latin typeface="Monotype Corsiva" pitchFamily="66" charset="0"/>
              </a:rPr>
              <a:t>Оптимизация </a:t>
            </a:r>
            <a:r>
              <a:rPr lang="ru-RU" dirty="0">
                <a:latin typeface="Monotype Corsiva" pitchFamily="66" charset="0"/>
              </a:rPr>
              <a:t>- нахождение наибольшего или наименьшего значения какой-либо функции или выбор наилучшего (оптимального) варианта из множества возможных.</a:t>
            </a:r>
          </a:p>
          <a:p>
            <a:pPr indent="457200"/>
            <a:r>
              <a:rPr lang="ru-RU" u="sng" dirty="0">
                <a:latin typeface="Monotype Corsiva" pitchFamily="66" charset="0"/>
              </a:rPr>
              <a:t>Парадигма</a:t>
            </a:r>
            <a:r>
              <a:rPr lang="ru-RU" dirty="0">
                <a:latin typeface="Monotype Corsiva" pitchFamily="66" charset="0"/>
              </a:rPr>
              <a:t> - система форм одного и того же слова, в частности, представленная в виде таблицы.</a:t>
            </a:r>
          </a:p>
          <a:p>
            <a:pPr indent="457200"/>
            <a:r>
              <a:rPr lang="ru-RU" u="sng" dirty="0">
                <a:latin typeface="Monotype Corsiva" pitchFamily="66" charset="0"/>
              </a:rPr>
              <a:t>Параллельные полномочия </a:t>
            </a:r>
            <a:r>
              <a:rPr lang="ru-RU" dirty="0">
                <a:latin typeface="Monotype Corsiva" pitchFamily="66" charset="0"/>
              </a:rPr>
              <a:t>- форма административных полномочий, при которой персонал имеет право наложить вето на решения линейного руководителя.</a:t>
            </a:r>
          </a:p>
          <a:p>
            <a:pPr indent="457200"/>
            <a:r>
              <a:rPr lang="ru-RU" u="sng" dirty="0">
                <a:latin typeface="Monotype Corsiva" pitchFamily="66" charset="0"/>
              </a:rPr>
              <a:t>Планирование</a:t>
            </a:r>
            <a:r>
              <a:rPr lang="ru-RU" dirty="0">
                <a:latin typeface="Monotype Corsiva" pitchFamily="66" charset="0"/>
              </a:rPr>
              <a:t> - процесс выбора целей и решений, необходимых для их достижения.</a:t>
            </a:r>
          </a:p>
          <a:p>
            <a:pPr indent="457200"/>
            <a:r>
              <a:rPr lang="ru-RU" u="sng" dirty="0">
                <a:latin typeface="Monotype Corsiva" pitchFamily="66" charset="0"/>
              </a:rPr>
              <a:t>Планирование потребности в персонале </a:t>
            </a:r>
            <a:r>
              <a:rPr lang="ru-RU" dirty="0">
                <a:latin typeface="Monotype Corsiva" pitchFamily="66" charset="0"/>
              </a:rPr>
              <a:t>- кадровая программа, направленная на оценку как количественной, так и качественной потребности в персонале, отвечающая на вопросы: сколько, когда и какого персонала потребуется организации.</a:t>
            </a:r>
          </a:p>
          <a:p>
            <a:pPr indent="457200"/>
            <a:r>
              <a:rPr lang="ru-RU" u="sng" dirty="0">
                <a:latin typeface="Monotype Corsiva" pitchFamily="66" charset="0"/>
              </a:rPr>
              <a:t>Плоская структура </a:t>
            </a:r>
            <a:r>
              <a:rPr lang="ru-RU" dirty="0">
                <a:latin typeface="Monotype Corsiva" pitchFamily="66" charset="0"/>
              </a:rPr>
              <a:t>- структура организации, характеризуемая малым числом уровней управления и широким объемом управления.</a:t>
            </a:r>
          </a:p>
          <a:p>
            <a:pPr indent="457200"/>
            <a:r>
              <a:rPr lang="ru-RU" u="sng" dirty="0">
                <a:latin typeface="Monotype Corsiva" pitchFamily="66" charset="0"/>
              </a:rPr>
              <a:t>Потребность</a:t>
            </a:r>
            <a:r>
              <a:rPr lang="ru-RU" dirty="0">
                <a:latin typeface="Monotype Corsiva" pitchFamily="66" charset="0"/>
              </a:rPr>
              <a:t> - объективная нужда субъекта (человека, организации, социальной группы, социума) в чем-либо необходимом для поддержания его жизнедеятельности. Потребности выступают источником его активности.</a:t>
            </a:r>
          </a:p>
          <a:p>
            <a:pPr indent="457200"/>
            <a:r>
              <a:rPr lang="ru-RU" u="sng" dirty="0">
                <a:latin typeface="Monotype Corsiva" pitchFamily="66" charset="0"/>
              </a:rPr>
              <a:t>Принцип соответствия </a:t>
            </a:r>
            <a:r>
              <a:rPr lang="ru-RU" dirty="0">
                <a:latin typeface="Monotype Corsiva" pitchFamily="66" charset="0"/>
              </a:rPr>
              <a:t>- принцип, согласно которому руководство должно делегировать индивиду достаточно полномочий, чтобы он был в состоянии выполнять те задачи, за которые несет ответственность.</a:t>
            </a:r>
          </a:p>
          <a:p>
            <a:pPr indent="457200"/>
            <a:r>
              <a:rPr lang="ru-RU" u="sng" dirty="0">
                <a:latin typeface="Monotype Corsiva" pitchFamily="66" charset="0"/>
              </a:rPr>
              <a:t>Прогнозирование </a:t>
            </a:r>
            <a:r>
              <a:rPr lang="ru-RU" dirty="0">
                <a:latin typeface="Monotype Corsiva" pitchFamily="66" charset="0"/>
              </a:rPr>
              <a:t>- метод планирования, в котором предсказание будущего опирается на накопленный опыт и текущие предложения относительно будущего.</a:t>
            </a:r>
          </a:p>
          <a:p>
            <a:pPr indent="457200"/>
            <a:r>
              <a:rPr lang="ru-RU" u="sng" dirty="0">
                <a:latin typeface="Monotype Corsiva" pitchFamily="66" charset="0"/>
              </a:rPr>
              <a:t>Процессный подход к управлению </a:t>
            </a:r>
            <a:r>
              <a:rPr lang="ru-RU" dirty="0">
                <a:latin typeface="Monotype Corsiva" pitchFamily="66" charset="0"/>
              </a:rPr>
              <a:t>- подход к управленческой теории, основывающийся на концепции, согласно которой управление есть непрерывная серия взаимосвязанных действий или функций.</a:t>
            </a:r>
          </a:p>
        </p:txBody>
      </p:sp>
    </p:spTree>
    <p:extLst>
      <p:ext uri="{BB962C8B-B14F-4D97-AF65-F5344CB8AC3E}">
        <p14:creationId xmlns:p14="http://schemas.microsoft.com/office/powerpoint/2010/main" val="4995193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76" y="12778"/>
            <a:ext cx="9144000" cy="695575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lgn="ctr"/>
            <a:r>
              <a:rPr lang="ru-RU" sz="3200" b="1" i="1" u="sng" dirty="0">
                <a:latin typeface="Monotype Corsiva" pitchFamily="66" charset="0"/>
              </a:rPr>
              <a:t>ГЛОССАРИЙ</a:t>
            </a:r>
          </a:p>
          <a:p>
            <a:pPr indent="457200"/>
            <a:r>
              <a:rPr lang="ru-RU" u="sng" dirty="0">
                <a:latin typeface="Monotype Corsiva" pitchFamily="66" charset="0"/>
              </a:rPr>
              <a:t>Ранжирование -</a:t>
            </a:r>
            <a:r>
              <a:rPr lang="ru-RU" dirty="0">
                <a:latin typeface="Monotype Corsiva" pitchFamily="66" charset="0"/>
              </a:rPr>
              <a:t> ставить в ряд по степени важности, значительности; по росту, по размеру.</a:t>
            </a:r>
          </a:p>
          <a:p>
            <a:pPr indent="457200"/>
            <a:r>
              <a:rPr lang="ru-RU" u="sng" dirty="0" err="1">
                <a:latin typeface="Monotype Corsiva" pitchFamily="66" charset="0"/>
              </a:rPr>
              <a:t>Рестрикционизм</a:t>
            </a:r>
            <a:r>
              <a:rPr lang="ru-RU" u="sng" dirty="0">
                <a:latin typeface="Monotype Corsiva" pitchFamily="66" charset="0"/>
              </a:rPr>
              <a:t> -</a:t>
            </a:r>
            <a:r>
              <a:rPr lang="ru-RU" dirty="0">
                <a:latin typeface="Monotype Corsiva" pitchFamily="66" charset="0"/>
              </a:rPr>
              <a:t> сознательно ограничение нормы выработки (работа с прохладцей).</a:t>
            </a:r>
          </a:p>
          <a:p>
            <a:pPr indent="457200"/>
            <a:r>
              <a:rPr lang="ru-RU" u="sng" dirty="0">
                <a:latin typeface="Monotype Corsiva" pitchFamily="66" charset="0"/>
              </a:rPr>
              <a:t>Руководство организации </a:t>
            </a:r>
            <a:r>
              <a:rPr lang="ru-RU" dirty="0">
                <a:latin typeface="Monotype Corsiva" pitchFamily="66" charset="0"/>
              </a:rPr>
              <a:t>- способность оказывать влияние на лиц и группы, побуждая их работать на достижение целей организации.</a:t>
            </a:r>
          </a:p>
          <a:p>
            <a:pPr indent="457200"/>
            <a:r>
              <a:rPr lang="ru-RU" u="sng" dirty="0">
                <a:latin typeface="Monotype Corsiva" pitchFamily="66" charset="0"/>
              </a:rPr>
              <a:t>Система</a:t>
            </a:r>
            <a:r>
              <a:rPr lang="ru-RU" dirty="0">
                <a:latin typeface="Monotype Corsiva" pitchFamily="66" charset="0"/>
              </a:rPr>
              <a:t> - единство, состоящее из взаимозависимых частей, каждая из которых привносит что-то конкретное в уникальные характеристики целого. Организации считаются открытыми системами, потому что они динамично взаимодействуют с внешней средой.</a:t>
            </a:r>
          </a:p>
          <a:p>
            <a:pPr indent="457200"/>
            <a:r>
              <a:rPr lang="ru-RU" u="sng" dirty="0">
                <a:latin typeface="Monotype Corsiva" pitchFamily="66" charset="0"/>
              </a:rPr>
              <a:t>Социальное обслуживание </a:t>
            </a:r>
            <a:r>
              <a:rPr lang="ru-RU" dirty="0">
                <a:latin typeface="Monotype Corsiva" pitchFamily="66" charset="0"/>
              </a:rPr>
              <a:t>- деятельность социальных служб по социальной поддержке, оказанию социально-бытовых, социально-медицинских, психолого-педагогических, социально-правовых услуг и материальной помощи, проведение социальной адаптации, </a:t>
            </a:r>
            <a:r>
              <a:rPr lang="ru-RU" dirty="0" err="1">
                <a:latin typeface="Monotype Corsiva" pitchFamily="66" charset="0"/>
              </a:rPr>
              <a:t>абилитации</a:t>
            </a:r>
            <a:r>
              <a:rPr lang="ru-RU" dirty="0">
                <a:latin typeface="Monotype Corsiva" pitchFamily="66" charset="0"/>
              </a:rPr>
              <a:t> и реабилитации граждан, находящихся в трудной жизненной ситуации.</a:t>
            </a:r>
          </a:p>
          <a:p>
            <a:pPr indent="457200"/>
            <a:r>
              <a:rPr lang="ru-RU" u="sng" dirty="0">
                <a:latin typeface="Monotype Corsiva" pitchFamily="66" charset="0"/>
              </a:rPr>
              <a:t>Социальная работа </a:t>
            </a:r>
            <a:r>
              <a:rPr lang="ru-RU" dirty="0">
                <a:latin typeface="Monotype Corsiva" pitchFamily="66" charset="0"/>
              </a:rPr>
              <a:t>- профессиональная деятельность, имеющая целью содействие людям, социальным группам в преодолении личностных и социальных трудностей.</a:t>
            </a:r>
          </a:p>
          <a:p>
            <a:pPr indent="457200"/>
            <a:r>
              <a:rPr lang="ru-RU" u="sng" dirty="0">
                <a:latin typeface="Monotype Corsiva" pitchFamily="66" charset="0"/>
              </a:rPr>
              <a:t>Социальная служба </a:t>
            </a:r>
            <a:r>
              <a:rPr lang="ru-RU" dirty="0">
                <a:latin typeface="Monotype Corsiva" pitchFamily="66" charset="0"/>
              </a:rPr>
              <a:t>- предприятия и учреждения независимо от форм собственности, предоставляющие социальные услуги, а также граждан, занимающихся предпринимательской деятельностью по социальному обслуживанию населения без образования юридического лица.</a:t>
            </a:r>
          </a:p>
          <a:p>
            <a:pPr indent="457200"/>
            <a:r>
              <a:rPr lang="ru-RU" u="sng" dirty="0">
                <a:latin typeface="Monotype Corsiva" pitchFamily="66" charset="0"/>
              </a:rPr>
              <a:t>Специализация </a:t>
            </a:r>
            <a:r>
              <a:rPr lang="ru-RU" dirty="0">
                <a:latin typeface="Monotype Corsiva" pitchFamily="66" charset="0"/>
              </a:rPr>
              <a:t>- с точки зрения технологии, это ситуация, при которой лица, как лучшим образом справляющиеся с данной работой, выполняют ее для всей организации. Термин относится к горизонтальному разделению труда.</a:t>
            </a:r>
          </a:p>
          <a:p>
            <a:pPr indent="457200"/>
            <a:r>
              <a:rPr lang="ru-RU" u="sng" dirty="0">
                <a:latin typeface="Monotype Corsiva" pitchFamily="66" charset="0"/>
              </a:rPr>
              <a:t>Стандартизация</a:t>
            </a:r>
            <a:r>
              <a:rPr lang="ru-RU" dirty="0">
                <a:latin typeface="Monotype Corsiva" pitchFamily="66" charset="0"/>
              </a:rPr>
              <a:t> - установление в государственном масштабе единых норм и требований, предъявляемых к материалам, производственным процессам, готовым изделиям и т.д.</a:t>
            </a:r>
          </a:p>
          <a:p>
            <a:pPr indent="457200"/>
            <a:r>
              <a:rPr lang="ru-RU" u="sng" dirty="0">
                <a:latin typeface="Monotype Corsiva" pitchFamily="66" charset="0"/>
              </a:rPr>
              <a:t>Стиль руководства </a:t>
            </a:r>
            <a:r>
              <a:rPr lang="ru-RU" dirty="0">
                <a:latin typeface="Monotype Corsiva" pitchFamily="66" charset="0"/>
              </a:rPr>
              <a:t>- обобщенные виды поведения руководителя в отношениях с подчиненными в процессе достижения поставленных целей.</a:t>
            </a:r>
          </a:p>
        </p:txBody>
      </p:sp>
    </p:spTree>
    <p:extLst>
      <p:ext uri="{BB962C8B-B14F-4D97-AF65-F5344CB8AC3E}">
        <p14:creationId xmlns:p14="http://schemas.microsoft.com/office/powerpoint/2010/main" val="91959443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76" y="12778"/>
            <a:ext cx="9144000" cy="473975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lgn="ctr"/>
            <a:r>
              <a:rPr lang="ru-RU" sz="3200" b="1" i="1" u="sng" dirty="0">
                <a:latin typeface="Monotype Corsiva" pitchFamily="66" charset="0"/>
              </a:rPr>
              <a:t>ГЛОССАРИЙ</a:t>
            </a:r>
          </a:p>
          <a:p>
            <a:pPr indent="457200"/>
            <a:r>
              <a:rPr lang="ru-RU" u="sng" dirty="0">
                <a:latin typeface="Monotype Corsiva" pitchFamily="66" charset="0"/>
              </a:rPr>
              <a:t>Трудная жизненная ситуация </a:t>
            </a:r>
            <a:r>
              <a:rPr lang="ru-RU" dirty="0">
                <a:latin typeface="Monotype Corsiva" pitchFamily="66" charset="0"/>
              </a:rPr>
              <a:t>- положение, объективно нарушающее жизнедеятельность гражданина (инвалидность, преклонный возраст, болезнь, сиротство, безнадзорность, </a:t>
            </a:r>
            <a:r>
              <a:rPr lang="ru-RU" dirty="0" err="1">
                <a:latin typeface="Monotype Corsiva" pitchFamily="66" charset="0"/>
              </a:rPr>
              <a:t>малообеспеченность</a:t>
            </a:r>
            <a:r>
              <a:rPr lang="ru-RU" dirty="0">
                <a:latin typeface="Monotype Corsiva" pitchFamily="66" charset="0"/>
              </a:rPr>
              <a:t>, безработица и т.п.), которое он не может преодолеть самостоятельно, в связи, с чем ему необходима поддержка и помощь социальных служб.</a:t>
            </a:r>
          </a:p>
          <a:p>
            <a:pPr indent="457200"/>
            <a:r>
              <a:rPr lang="ru-RU" u="sng" dirty="0">
                <a:latin typeface="Monotype Corsiva" pitchFamily="66" charset="0"/>
              </a:rPr>
              <a:t>Убеждение</a:t>
            </a:r>
            <a:r>
              <a:rPr lang="ru-RU" dirty="0">
                <a:latin typeface="Monotype Corsiva" pitchFamily="66" charset="0"/>
              </a:rPr>
              <a:t> - приемы эффективного сообщения точки зрения одного человека другим.</a:t>
            </a:r>
          </a:p>
          <a:p>
            <a:pPr indent="457200"/>
            <a:r>
              <a:rPr lang="ru-RU" u="sng" dirty="0">
                <a:latin typeface="Monotype Corsiva" pitchFamily="66" charset="0"/>
              </a:rPr>
              <a:t>Унификация </a:t>
            </a:r>
            <a:r>
              <a:rPr lang="ru-RU" dirty="0">
                <a:latin typeface="Monotype Corsiva" pitchFamily="66" charset="0"/>
              </a:rPr>
              <a:t>- приведение чего-либо к единой системе, форме, к единообразию.</a:t>
            </a:r>
          </a:p>
          <a:p>
            <a:pPr indent="457200"/>
            <a:r>
              <a:rPr lang="ru-RU" u="sng" dirty="0">
                <a:latin typeface="Monotype Corsiva" pitchFamily="66" charset="0"/>
              </a:rPr>
              <a:t>Фильтрация </a:t>
            </a:r>
            <a:r>
              <a:rPr lang="ru-RU" dirty="0">
                <a:latin typeface="Monotype Corsiva" pitchFamily="66" charset="0"/>
              </a:rPr>
              <a:t>- тенденция искажения сообщений по мере их движения вверх, вниз или на каком-либо уровне в пределах организации.</a:t>
            </a:r>
          </a:p>
          <a:p>
            <a:pPr indent="457200"/>
            <a:r>
              <a:rPr lang="ru-RU" u="sng" dirty="0">
                <a:latin typeface="Monotype Corsiva" pitchFamily="66" charset="0"/>
              </a:rPr>
              <a:t>Формальная организация </a:t>
            </a:r>
            <a:r>
              <a:rPr lang="ru-RU" dirty="0">
                <a:latin typeface="Monotype Corsiva" pitchFamily="66" charset="0"/>
              </a:rPr>
              <a:t>- группа, специально сформированная руководством посредством организационного процесса. Ее целью обычно является выполнение какого-либо конкретного задания.</a:t>
            </a:r>
          </a:p>
          <a:p>
            <a:pPr indent="457200"/>
            <a:r>
              <a:rPr lang="ru-RU" u="sng" dirty="0">
                <a:latin typeface="Monotype Corsiva" pitchFamily="66" charset="0"/>
              </a:rPr>
              <a:t>Централизаци</a:t>
            </a:r>
            <a:r>
              <a:rPr lang="ru-RU" dirty="0">
                <a:latin typeface="Monotype Corsiva" pitchFamily="66" charset="0"/>
              </a:rPr>
              <a:t>я - условие, при котором право принимать наиболее важные решения остается за высшими уровнями управления.</a:t>
            </a:r>
          </a:p>
          <a:p>
            <a:pPr indent="457200"/>
            <a:r>
              <a:rPr lang="ru-RU" u="sng" dirty="0">
                <a:latin typeface="Monotype Corsiva" pitchFamily="66" charset="0"/>
              </a:rPr>
              <a:t>Этика -</a:t>
            </a:r>
            <a:r>
              <a:rPr lang="ru-RU" dirty="0">
                <a:latin typeface="Monotype Corsiva" pitchFamily="66" charset="0"/>
              </a:rPr>
              <a:t> принципы, отделяющие правильное поведение от неправильного.</a:t>
            </a:r>
          </a:p>
          <a:p>
            <a:pPr indent="457200"/>
            <a:r>
              <a:rPr lang="ru-RU" u="sng" dirty="0">
                <a:latin typeface="Monotype Corsiva" pitchFamily="66" charset="0"/>
              </a:rPr>
              <a:t>Этические нормы </a:t>
            </a:r>
            <a:r>
              <a:rPr lang="ru-RU" dirty="0">
                <a:latin typeface="Monotype Corsiva" pitchFamily="66" charset="0"/>
              </a:rPr>
              <a:t>- система общих ценностей и правил этики, соблюдение которых организация требует от своих сотрудников.</a:t>
            </a:r>
          </a:p>
        </p:txBody>
      </p:sp>
    </p:spTree>
    <p:extLst>
      <p:ext uri="{BB962C8B-B14F-4D97-AF65-F5344CB8AC3E}">
        <p14:creationId xmlns:p14="http://schemas.microsoft.com/office/powerpoint/2010/main" val="327987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6632"/>
            <a:ext cx="9036496" cy="1231106"/>
          </a:xfrm>
          <a:prstGeom prst="rect">
            <a:avLst/>
          </a:prstGeom>
          <a:noFill/>
        </p:spPr>
        <p:txBody>
          <a:bodyPr wrap="square" rtlCol="0">
            <a:spAutoFit/>
          </a:bodyPr>
          <a:lstStyle/>
          <a:p>
            <a:pPr algn="ctr"/>
            <a:r>
              <a:rPr lang="ru-RU" b="1" i="1" dirty="0"/>
              <a:t>Классификация управленческих решений, принимаемых в организации (или классификация проблем организации) проводится по различным критериям.</a:t>
            </a:r>
          </a:p>
          <a:p>
            <a:pPr algn="ctr"/>
            <a:r>
              <a:rPr lang="ru-RU" sz="2000" b="1" i="1" dirty="0"/>
              <a:t>ПО СТЕПЕНИ ПРОЯВЛЕНИЯ ТВОРЧЕСТВА ВЫДЕЛЯЮТ СЛЕДУЮЩИЕ РЕШЕНИЯ:</a:t>
            </a:r>
          </a:p>
          <a:p>
            <a:pPr lvl="0"/>
            <a:endParaRPr lang="ru-RU" dirty="0"/>
          </a:p>
        </p:txBody>
      </p:sp>
      <p:graphicFrame>
        <p:nvGraphicFramePr>
          <p:cNvPr id="3" name="Схема 2"/>
          <p:cNvGraphicFramePr/>
          <p:nvPr>
            <p:extLst>
              <p:ext uri="{D42A27DB-BD31-4B8C-83A1-F6EECF244321}">
                <p14:modId xmlns:p14="http://schemas.microsoft.com/office/powerpoint/2010/main" val="953311933"/>
              </p:ext>
            </p:extLst>
          </p:nvPr>
        </p:nvGraphicFramePr>
        <p:xfrm>
          <a:off x="107504" y="1397000"/>
          <a:ext cx="9036496"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6466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95" y="1408361"/>
            <a:ext cx="9144000" cy="954107"/>
          </a:xfrm>
          <a:prstGeom prst="rect">
            <a:avLst/>
          </a:prstGeom>
          <a:noFill/>
        </p:spPr>
        <p:txBody>
          <a:bodyPr wrap="square" rtlCol="0">
            <a:spAutoFit/>
          </a:bodyPr>
          <a:lstStyle/>
          <a:p>
            <a:pPr algn="ctr"/>
            <a:r>
              <a:rPr lang="ru-RU" b="1" i="1" dirty="0"/>
              <a:t>Классификация управленческих решений</a:t>
            </a:r>
          </a:p>
          <a:p>
            <a:pPr algn="ctr"/>
            <a:r>
              <a:rPr lang="ru-RU" sz="2000" b="1" i="1" dirty="0"/>
              <a:t>ПО СТЕПЕНИ СЛОЖНОСТИ РЕШЕНИЯ :</a:t>
            </a:r>
          </a:p>
          <a:p>
            <a:endParaRPr lang="ru-RU" dirty="0"/>
          </a:p>
        </p:txBody>
      </p:sp>
      <p:graphicFrame>
        <p:nvGraphicFramePr>
          <p:cNvPr id="3" name="Схема 2"/>
          <p:cNvGraphicFramePr/>
          <p:nvPr>
            <p:extLst>
              <p:ext uri="{D42A27DB-BD31-4B8C-83A1-F6EECF244321}">
                <p14:modId xmlns:p14="http://schemas.microsoft.com/office/powerpoint/2010/main" val="3012900683"/>
              </p:ext>
            </p:extLst>
          </p:nvPr>
        </p:nvGraphicFramePr>
        <p:xfrm>
          <a:off x="107504" y="2564904"/>
          <a:ext cx="902454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5024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340768"/>
            <a:ext cx="8927976" cy="984885"/>
          </a:xfrm>
          <a:prstGeom prst="rect">
            <a:avLst/>
          </a:prstGeom>
          <a:noFill/>
        </p:spPr>
        <p:txBody>
          <a:bodyPr wrap="square" rtlCol="0">
            <a:spAutoFit/>
          </a:bodyPr>
          <a:lstStyle/>
          <a:p>
            <a:pPr algn="ctr"/>
            <a:r>
              <a:rPr lang="ru-RU" b="1" i="1" dirty="0"/>
              <a:t>Классификация управленческих решений</a:t>
            </a:r>
          </a:p>
          <a:p>
            <a:pPr algn="ctr"/>
            <a:r>
              <a:rPr lang="ru-RU" sz="2000" b="1" dirty="0"/>
              <a:t>ПО СТЕПЕНИ ОХВАТА ОБЪЕКТА УПРАВЛЕНИЯ, ОТНОСИТЕЛЬНО КОТОРОГО ОНИ ПРИНИМАЮТСЯ:</a:t>
            </a:r>
          </a:p>
        </p:txBody>
      </p:sp>
      <p:graphicFrame>
        <p:nvGraphicFramePr>
          <p:cNvPr id="3" name="Схема 2"/>
          <p:cNvGraphicFramePr/>
          <p:nvPr>
            <p:extLst>
              <p:ext uri="{D42A27DB-BD31-4B8C-83A1-F6EECF244321}">
                <p14:modId xmlns:p14="http://schemas.microsoft.com/office/powerpoint/2010/main" val="1778889788"/>
              </p:ext>
            </p:extLst>
          </p:nvPr>
        </p:nvGraphicFramePr>
        <p:xfrm>
          <a:off x="107504" y="2564904"/>
          <a:ext cx="9036496" cy="4293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4550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56792"/>
            <a:ext cx="9144000" cy="1477328"/>
          </a:xfrm>
          <a:prstGeom prst="rect">
            <a:avLst/>
          </a:prstGeom>
          <a:noFill/>
        </p:spPr>
        <p:txBody>
          <a:bodyPr wrap="square" rtlCol="0">
            <a:spAutoFit/>
          </a:bodyPr>
          <a:lstStyle/>
          <a:p>
            <a:r>
              <a:rPr lang="ru-RU" dirty="0"/>
              <a:t>Менеджмент в социальной работе - это система гибкого предприимчивого управления в обществе, направленная на эффективное регулирование социального положения всех участников общественной жизни, на обеспечение их развития как субъектов всех видов общественных отношений, достойного существования. Данное понятие менеджмента в социальной работе имеет несколько значений.</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3538" y="3311118"/>
            <a:ext cx="3335337" cy="3140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1364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2291062499"/>
              </p:ext>
            </p:extLst>
          </p:nvPr>
        </p:nvGraphicFramePr>
        <p:xfrm>
          <a:off x="12054" y="17760"/>
          <a:ext cx="9131945" cy="684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0286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473"/>
            <a:ext cx="9144000" cy="7294305"/>
          </a:xfrm>
          <a:prstGeom prst="rect">
            <a:avLst/>
          </a:prstGeom>
          <a:solidFill>
            <a:schemeClr val="accent6">
              <a:lumMod val="20000"/>
              <a:lumOff val="80000"/>
            </a:schemeClr>
          </a:solidFill>
        </p:spPr>
        <p:txBody>
          <a:bodyPr wrap="square" rtlCol="0">
            <a:spAutoFit/>
          </a:bodyPr>
          <a:lstStyle/>
          <a:p>
            <a:pPr algn="ctr"/>
            <a:r>
              <a:rPr lang="ru-RU" sz="2400" b="1" dirty="0">
                <a:solidFill>
                  <a:srgbClr val="FF0000"/>
                </a:solidFill>
                <a:latin typeface="Monotype Corsiva" pitchFamily="66" charset="0"/>
              </a:rPr>
              <a:t>Основные требования, предъявляемые к управленческому решению</a:t>
            </a:r>
          </a:p>
          <a:p>
            <a:pPr algn="just"/>
            <a:r>
              <a:rPr lang="ru-RU" b="1" i="1" u="sng" dirty="0">
                <a:latin typeface="Monotype Corsiva" pitchFamily="66" charset="0"/>
              </a:rPr>
              <a:t>Целевая направленность</a:t>
            </a:r>
            <a:r>
              <a:rPr lang="ru-RU" b="1" i="1" dirty="0">
                <a:latin typeface="Monotype Corsiva" pitchFamily="66" charset="0"/>
              </a:rPr>
              <a:t>,</a:t>
            </a:r>
            <a:r>
              <a:rPr lang="ru-RU" i="1" dirty="0">
                <a:latin typeface="Monotype Corsiva" pitchFamily="66" charset="0"/>
              </a:rPr>
              <a:t> </a:t>
            </a:r>
            <a:r>
              <a:rPr lang="ru-RU" dirty="0">
                <a:latin typeface="Monotype Corsiva" pitchFamily="66" charset="0"/>
              </a:rPr>
              <a:t>т.е. решение должно преследовать достижение определенной цели.</a:t>
            </a:r>
          </a:p>
          <a:p>
            <a:pPr algn="just"/>
            <a:r>
              <a:rPr lang="ru-RU" i="1" dirty="0">
                <a:latin typeface="Monotype Corsiva" pitchFamily="66" charset="0"/>
              </a:rPr>
              <a:t>Обоснованность, </a:t>
            </a:r>
            <a:r>
              <a:rPr lang="ru-RU" dirty="0">
                <a:latin typeface="Monotype Corsiva" pitchFamily="66" charset="0"/>
              </a:rPr>
              <a:t>т.е. принимаемое решение должно обосновывать объективные закономерности развития организации и системы управления ею.</a:t>
            </a:r>
          </a:p>
          <a:p>
            <a:pPr algn="just"/>
            <a:r>
              <a:rPr lang="ru-RU" b="1" i="1" u="sng" dirty="0" err="1">
                <a:latin typeface="Monotype Corsiva" pitchFamily="66" charset="0"/>
              </a:rPr>
              <a:t>Компромиссность</a:t>
            </a:r>
            <a:r>
              <a:rPr lang="ru-RU" b="1" i="1" u="sng" dirty="0">
                <a:latin typeface="Monotype Corsiva" pitchFamily="66" charset="0"/>
              </a:rPr>
              <a:t>.</a:t>
            </a:r>
            <a:r>
              <a:rPr lang="ru-RU" i="1" dirty="0">
                <a:latin typeface="Monotype Corsiva" pitchFamily="66" charset="0"/>
              </a:rPr>
              <a:t> </a:t>
            </a:r>
            <a:r>
              <a:rPr lang="ru-RU" dirty="0">
                <a:latin typeface="Monotype Corsiva" pitchFamily="66" charset="0"/>
              </a:rPr>
              <a:t>Управленческие решения почти всегда имеют негативные последствия, т. е. невозможно принять решение, полностью удовлетворяющее организацию, руководителя и всех работников. С этой точки зрения важно иметь в виду перспективную эффективность принимаемого решения. Эффективные руководители понимают, что принятие неэффективного решения лучше, чем непринятие решения вообще. Вместе с тем бывают ситуации, когда из-за недостатка информации непринятие решения становится единственно верным способом поведения. В этом случае руководитель возлагает больше надежды на </a:t>
            </a:r>
            <a:r>
              <a:rPr lang="ru-RU" dirty="0" err="1">
                <a:latin typeface="Monotype Corsiva" pitchFamily="66" charset="0"/>
              </a:rPr>
              <a:t>саморегуляцию</a:t>
            </a:r>
            <a:r>
              <a:rPr lang="ru-RU" dirty="0">
                <a:latin typeface="Monotype Corsiva" pitchFamily="66" charset="0"/>
              </a:rPr>
              <a:t> в организации, чем на собственную инициативу.</a:t>
            </a:r>
          </a:p>
          <a:p>
            <a:pPr algn="just"/>
            <a:r>
              <a:rPr lang="ru-RU" b="1" i="1" u="sng" dirty="0">
                <a:latin typeface="Monotype Corsiva" pitchFamily="66" charset="0"/>
              </a:rPr>
              <a:t>Своевременность.</a:t>
            </a:r>
            <a:r>
              <a:rPr lang="ru-RU" i="1" u="sng" dirty="0">
                <a:latin typeface="Monotype Corsiva" pitchFamily="66" charset="0"/>
              </a:rPr>
              <a:t> </a:t>
            </a:r>
            <a:r>
              <a:rPr lang="ru-RU" dirty="0">
                <a:latin typeface="Monotype Corsiva" pitchFamily="66" charset="0"/>
              </a:rPr>
              <a:t>Это означает, что с момента возникновения проблемной ситуации до момента принятия решения в организации не должно произойти необратимых изменений, делающих решение не нужным.</a:t>
            </a:r>
          </a:p>
          <a:p>
            <a:pPr algn="just"/>
            <a:r>
              <a:rPr lang="ru-RU" b="1" i="1" u="sng" dirty="0">
                <a:latin typeface="Monotype Corsiva" pitchFamily="66" charset="0"/>
              </a:rPr>
              <a:t>Соответствие полномочиям лица, принимающего решение. </a:t>
            </a:r>
            <a:r>
              <a:rPr lang="ru-RU" dirty="0">
                <a:latin typeface="Monotype Corsiva" pitchFamily="66" charset="0"/>
              </a:rPr>
              <a:t>Это важно потому, что, принимая решение, руководитель берет на себя ответственность за его последствия. Превышение полномочий создает предпосылку невыполнения решения. При этом руководитель не должен принимать решение, входящее в компетенцию нижестоящих руководителей, так как это приводит к снижению инициативности подчиненных.</a:t>
            </a:r>
          </a:p>
          <a:p>
            <a:pPr algn="just"/>
            <a:r>
              <a:rPr lang="ru-RU" b="1" i="1" u="sng" dirty="0">
                <a:latin typeface="Monotype Corsiva" pitchFamily="66" charset="0"/>
              </a:rPr>
              <a:t>Решения не должны быть противоречивыми и должны быть согласованы </a:t>
            </a:r>
            <a:r>
              <a:rPr lang="ru-RU" b="1" u="sng" dirty="0">
                <a:latin typeface="Monotype Corsiva" pitchFamily="66" charset="0"/>
              </a:rPr>
              <a:t>с ранее принятыми решениями.</a:t>
            </a:r>
            <a:r>
              <a:rPr lang="ru-RU" b="1" dirty="0">
                <a:latin typeface="Monotype Corsiva" pitchFamily="66" charset="0"/>
              </a:rPr>
              <a:t> </a:t>
            </a:r>
            <a:r>
              <a:rPr lang="ru-RU" dirty="0">
                <a:latin typeface="Monotype Corsiva" pitchFamily="66" charset="0"/>
              </a:rPr>
              <a:t>Поскольку ни одно решение не реализуется изолированно, а дополняет другие решения.</a:t>
            </a:r>
          </a:p>
          <a:p>
            <a:pPr algn="just"/>
            <a:r>
              <a:rPr lang="ru-RU" b="1" i="1" u="sng" dirty="0">
                <a:latin typeface="Monotype Corsiva" pitchFamily="66" charset="0"/>
              </a:rPr>
              <a:t>Экономичность и эффективность. </a:t>
            </a:r>
            <a:r>
              <a:rPr lang="ru-RU" dirty="0">
                <a:latin typeface="Monotype Corsiva" pitchFamily="66" charset="0"/>
              </a:rPr>
              <a:t>Требование эффективности заключается в обеспечении достижения намеченных целей. При этом важно, чтобы цель была достигнута при минимальных затратах, что делает решение экономичным.</a:t>
            </a:r>
          </a:p>
        </p:txBody>
      </p:sp>
    </p:spTree>
    <p:extLst>
      <p:ext uri="{BB962C8B-B14F-4D97-AF65-F5344CB8AC3E}">
        <p14:creationId xmlns:p14="http://schemas.microsoft.com/office/powerpoint/2010/main" val="3419701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1754"/>
            <a:ext cx="9143999" cy="677108"/>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sz="2000" b="1" i="1" dirty="0"/>
              <a:t>ПОДХОДЫ К ПРИНЯТИЮ РЕШЕНИЙ. </a:t>
            </a:r>
            <a:r>
              <a:rPr lang="ru-RU" dirty="0"/>
              <a:t>Рассматривая решения как процесс, можно выделить:</a:t>
            </a:r>
          </a:p>
        </p:txBody>
      </p:sp>
      <p:graphicFrame>
        <p:nvGraphicFramePr>
          <p:cNvPr id="3" name="Схема 2"/>
          <p:cNvGraphicFramePr/>
          <p:nvPr>
            <p:extLst>
              <p:ext uri="{D42A27DB-BD31-4B8C-83A1-F6EECF244321}">
                <p14:modId xmlns:p14="http://schemas.microsoft.com/office/powerpoint/2010/main" val="434406187"/>
              </p:ext>
            </p:extLst>
          </p:nvPr>
        </p:nvGraphicFramePr>
        <p:xfrm>
          <a:off x="0" y="332656"/>
          <a:ext cx="9144001"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3943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47732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2400" b="1" i="1" dirty="0"/>
              <a:t>Решение проблем представляет собой процесс последовательных взаимосвязанных шагов. Процесс решения проблемы имеет 6 этапов.</a:t>
            </a:r>
          </a:p>
          <a:p>
            <a:endParaRPr lang="ru-RU" dirty="0"/>
          </a:p>
        </p:txBody>
      </p:sp>
      <p:graphicFrame>
        <p:nvGraphicFramePr>
          <p:cNvPr id="3" name="Схема 2"/>
          <p:cNvGraphicFramePr/>
          <p:nvPr>
            <p:extLst>
              <p:ext uri="{D42A27DB-BD31-4B8C-83A1-F6EECF244321}">
                <p14:modId xmlns:p14="http://schemas.microsoft.com/office/powerpoint/2010/main" val="3288471194"/>
              </p:ext>
            </p:extLst>
          </p:nvPr>
        </p:nvGraphicFramePr>
        <p:xfrm>
          <a:off x="4042" y="1196752"/>
          <a:ext cx="9139957" cy="566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9978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01730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ru-RU" b="1" i="1" dirty="0"/>
              <a:t>ПЕРВЫЙ ЭТАП - ВЫЯВЛЕНИЕ СУЩНОСТИ ПРОБЛЕМЫ. </a:t>
            </a:r>
            <a:r>
              <a:rPr lang="ru-RU" b="1" dirty="0"/>
              <a:t>НА ПЕРВОМ ЭТАПЕ ВЫПОЛНЯЮТСЯ СЛЕДУЮЩИЕ ОПЕРАЦИИ:</a:t>
            </a:r>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a:p>
            <a:pPr algn="ctr"/>
            <a:endParaRPr lang="ru-RU" b="1" dirty="0"/>
          </a:p>
        </p:txBody>
      </p:sp>
      <p:graphicFrame>
        <p:nvGraphicFramePr>
          <p:cNvPr id="3" name="Схема 2"/>
          <p:cNvGraphicFramePr/>
          <p:nvPr>
            <p:extLst>
              <p:ext uri="{D42A27DB-BD31-4B8C-83A1-F6EECF244321}">
                <p14:modId xmlns:p14="http://schemas.microsoft.com/office/powerpoint/2010/main" val="2751481712"/>
              </p:ext>
            </p:extLst>
          </p:nvPr>
        </p:nvGraphicFramePr>
        <p:xfrm>
          <a:off x="0" y="323165"/>
          <a:ext cx="9144000" cy="6534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7487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01730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ru-RU" b="1" i="1" dirty="0"/>
              <a:t>4 ЭТАП - ОЦЕНКА АЛЬТЕРНАТИВ.</a:t>
            </a:r>
            <a:r>
              <a:rPr lang="ru-RU" i="1" dirty="0"/>
              <a:t> </a:t>
            </a:r>
            <a:r>
              <a:rPr lang="ru-RU" dirty="0"/>
              <a:t>Определяются достоинства и недостатки каждой идеи по заданным критериям принятия решения.</a:t>
            </a:r>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p:txBody>
      </p:sp>
      <p:graphicFrame>
        <p:nvGraphicFramePr>
          <p:cNvPr id="3" name="Схема 2"/>
          <p:cNvGraphicFramePr/>
          <p:nvPr>
            <p:extLst>
              <p:ext uri="{D42A27DB-BD31-4B8C-83A1-F6EECF244321}">
                <p14:modId xmlns:p14="http://schemas.microsoft.com/office/powerpoint/2010/main" val="4149696466"/>
              </p:ext>
            </p:extLst>
          </p:nvPr>
        </p:nvGraphicFramePr>
        <p:xfrm>
          <a:off x="107504" y="764704"/>
          <a:ext cx="9036496" cy="6093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2528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196752"/>
            <a:ext cx="8640960" cy="4093428"/>
          </a:xfrm>
          <a:prstGeom prst="rect">
            <a:avLst/>
          </a:prstGeom>
          <a:noFill/>
        </p:spPr>
        <p:txBody>
          <a:bodyPr wrap="square" rtlCol="0">
            <a:spAutoFit/>
          </a:bodyPr>
          <a:lstStyle/>
          <a:p>
            <a:pPr algn="ctr"/>
            <a:r>
              <a:rPr lang="ru-RU" sz="2000" b="1" i="1" dirty="0"/>
              <a:t>2 ЭТАП.</a:t>
            </a:r>
          </a:p>
          <a:p>
            <a:pPr algn="ctr"/>
            <a:r>
              <a:rPr lang="ru-RU" sz="2000" b="1" i="1" dirty="0"/>
              <a:t> ФОРМУЛИРОВАНИЕ ОГРАНИЧЕНИЙ И КРИТЕРИЕВ ПРИНЯТИЯ РЕШЕНИЯ. </a:t>
            </a:r>
          </a:p>
          <a:p>
            <a:r>
              <a:rPr lang="ru-RU" sz="2000" i="1" dirty="0"/>
              <a:t>	</a:t>
            </a:r>
            <a:r>
              <a:rPr lang="ru-RU" sz="2000" dirty="0"/>
              <a:t>В действительности руководитель сталкивается с ограничениями. Например, для реализации любого решения необходимы ресурсы, которых у организации может и не быть, или внешняя среда уменьшает количество возможных альтернатив посредством законов или принятых норм обращения с персоналом. Вырабатываемые альтернативы должны быть реалистичны, т.е. удовлетворять существующим ограничениям. Кроме этого, руководитель должен определить стандарты, по которым он в дальнейшем будет их оценивать. Эти стандарты называются критериями принятия решения или показателями эффективности. Желательно, чтобы некоторые </a:t>
            </a:r>
            <a:r>
              <a:rPr lang="ru-RU" sz="2000" b="1" dirty="0"/>
              <a:t>критерии принятия решения </a:t>
            </a:r>
            <a:r>
              <a:rPr lang="ru-RU" sz="2000" dirty="0"/>
              <a:t>имели численное выражение в той форме, в которой сформулирована конечная цель.</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4912" y="5029200"/>
            <a:ext cx="28590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280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745406093"/>
              </p:ext>
            </p:extLst>
          </p:nvPr>
        </p:nvGraphicFramePr>
        <p:xfrm>
          <a:off x="-27434" y="1"/>
          <a:ext cx="9144000"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4606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12776"/>
            <a:ext cx="9144000" cy="3139321"/>
          </a:xfrm>
          <a:prstGeom prst="rect">
            <a:avLst/>
          </a:prstGeom>
          <a:noFill/>
        </p:spPr>
        <p:txBody>
          <a:bodyPr wrap="square" rtlCol="0">
            <a:spAutoFit/>
          </a:bodyPr>
          <a:lstStyle/>
          <a:p>
            <a:pPr algn="ctr"/>
            <a:r>
              <a:rPr lang="ru-RU" sz="2000" b="1" i="1" dirty="0"/>
              <a:t>5 ЭТАП. ВЫБОР ЕДИНСТВЕННОЙ АЛЬТЕРНАТИВЫ. </a:t>
            </a:r>
          </a:p>
          <a:p>
            <a:r>
              <a:rPr lang="ru-RU" sz="2000" dirty="0"/>
              <a:t>	По своей сути является непосредственным принятием решения. Если проблема правильно определена и хорошо структурирована, а альтернативные решения тщательно оценены, то принятие решения не представляет каких-либо трудностей.</a:t>
            </a:r>
          </a:p>
          <a:p>
            <a:r>
              <a:rPr lang="ru-RU" sz="2000" dirty="0"/>
              <a:t>	Однако, если проблема сложна и информация в большой мере субъективна, то возрастает роль здравого смысла, опыта и смелости руководителя.</a:t>
            </a:r>
          </a:p>
          <a:p>
            <a:r>
              <a:rPr lang="ru-RU" sz="2000" dirty="0"/>
              <a:t>	Процесс решения проблемы не заканчивается выбором альтернативы.</a:t>
            </a:r>
          </a:p>
          <a:p>
            <a:endParaRPr lang="ru-RU"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4725144"/>
            <a:ext cx="2088995" cy="171197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2920940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40768"/>
            <a:ext cx="9144000" cy="2339102"/>
          </a:xfrm>
          <a:prstGeom prst="rect">
            <a:avLst/>
          </a:prstGeom>
          <a:noFill/>
        </p:spPr>
        <p:txBody>
          <a:bodyPr wrap="square" rtlCol="0">
            <a:spAutoFit/>
          </a:bodyPr>
          <a:lstStyle/>
          <a:p>
            <a:pPr algn="ctr"/>
            <a:r>
              <a:rPr lang="ru-RU" sz="2000" b="1" i="1" dirty="0"/>
              <a:t>6 ЭТАП.  РЕАЛИЗАЦИЯ РЕШЕНИЯ. </a:t>
            </a:r>
          </a:p>
          <a:p>
            <a:r>
              <a:rPr lang="ru-RU" dirty="0"/>
              <a:t>	Во-первых, необходимо организовать исполнение решения, т.е. своевременно обнаружить и нейтрализовать помехи, возникающие под воздействием внешней среды и из-за несогласованности действий исполнителей. </a:t>
            </a:r>
          </a:p>
          <a:p>
            <a:r>
              <a:rPr lang="ru-RU" dirty="0"/>
              <a:t>	Во-вторых, скорректировать решения, если в ходе его реализации возникают непредвиденные обстоятельства.</a:t>
            </a:r>
          </a:p>
          <a:p>
            <a:pPr algn="ctr"/>
            <a:r>
              <a:rPr lang="ru-RU" b="1" u="sng" dirty="0"/>
              <a:t>Согласованность деятельности участников исполнения решения определяется рядом факторов:</a:t>
            </a:r>
          </a:p>
        </p:txBody>
      </p:sp>
      <p:graphicFrame>
        <p:nvGraphicFramePr>
          <p:cNvPr id="3" name="Схема 2"/>
          <p:cNvGraphicFramePr/>
          <p:nvPr>
            <p:extLst>
              <p:ext uri="{D42A27DB-BD31-4B8C-83A1-F6EECF244321}">
                <p14:modId xmlns:p14="http://schemas.microsoft.com/office/powerpoint/2010/main" val="1562547479"/>
              </p:ext>
            </p:extLst>
          </p:nvPr>
        </p:nvGraphicFramePr>
        <p:xfrm>
          <a:off x="125760" y="3679870"/>
          <a:ext cx="8892480" cy="2917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1115616" cy="148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552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96752"/>
            <a:ext cx="9144000" cy="5355312"/>
          </a:xfrm>
          <a:prstGeom prst="rect">
            <a:avLst/>
          </a:prstGeom>
          <a:noFill/>
        </p:spPr>
        <p:txBody>
          <a:bodyPr wrap="square" rtlCol="0">
            <a:spAutoFit/>
          </a:bodyPr>
          <a:lstStyle/>
          <a:p>
            <a:pPr indent="288000"/>
            <a:r>
              <a:rPr lang="ru-RU" dirty="0"/>
              <a:t>Управление социальной работой является необходимым условием для функционирования любой социальной организации. Социальное управление имеет свои специфические особенности, трудности, возможности, не свойственные управлению техническими системами. Руководители, специалисты, хорошо владеющие искусством управления - ценное общественное достояние. В общем виде социальное управление выступает как сознательное, планомерно организованное систематическое взаимодействие субъекта и объекта управления.</a:t>
            </a:r>
          </a:p>
          <a:p>
            <a:pPr indent="288000"/>
            <a:r>
              <a:rPr lang="ru-RU" i="1" u="sng" dirty="0"/>
              <a:t>Субъектами управления в социальной работе </a:t>
            </a:r>
            <a:r>
              <a:rPr lang="ru-RU" dirty="0"/>
              <a:t>являются руководящий состав служб и учреждений социальной защиты и формируемые органы управления, наделенные управленческими функциями.</a:t>
            </a:r>
          </a:p>
          <a:p>
            <a:pPr indent="288000"/>
            <a:r>
              <a:rPr lang="ru-RU" i="1" u="sng" dirty="0"/>
              <a:t>Объектами управления в социальной работе </a:t>
            </a:r>
            <a:r>
              <a:rPr lang="ru-RU" dirty="0"/>
              <a:t>выступают социальные работники, сотрудники служб, а также вся система взаимоотношений, складывающихся между людьми при оказании социальной помощи населению.</a:t>
            </a:r>
          </a:p>
          <a:p>
            <a:pPr indent="288000"/>
            <a:r>
              <a:rPr lang="ru-RU" dirty="0"/>
              <a:t>Субъект, объект управления и существующие между ними разнообразные связи составляют систему управления социальной работой, являющейся составной частью социального управления.</a:t>
            </a:r>
          </a:p>
          <a:p>
            <a:pPr indent="288000"/>
            <a:r>
              <a:rPr lang="ru-RU" i="1" u="sng" dirty="0"/>
              <a:t>Управление социальной работой </a:t>
            </a:r>
            <a:r>
              <a:rPr lang="ru-RU" dirty="0"/>
              <a:t>- процесс постановки целей, задач и организация практической деятельности людей для их достижения.</a:t>
            </a:r>
          </a:p>
          <a:p>
            <a:pPr indent="288000"/>
            <a:endParaRPr lang="ru-RU"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171796"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397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92" y="1196752"/>
            <a:ext cx="9252520" cy="5632311"/>
          </a:xfrm>
          <a:prstGeom prst="rect">
            <a:avLst/>
          </a:prstGeom>
          <a:noFill/>
        </p:spPr>
        <p:txBody>
          <a:bodyPr wrap="square" rtlCol="0">
            <a:spAutoFit/>
          </a:bodyPr>
          <a:lstStyle/>
          <a:p>
            <a:pPr indent="288000"/>
            <a:r>
              <a:rPr lang="ru-RU" sz="2400" i="1" dirty="0"/>
              <a:t>Необходимость контроля исполнения решения обусловлена не столько безответственностью исполнителей при отсутствии контроля, сколько тем, что в процессе реализации решения могут возникнуть новые проблемы, требующие новых решений.</a:t>
            </a:r>
          </a:p>
          <a:p>
            <a:pPr indent="288000"/>
            <a:r>
              <a:rPr lang="ru-RU" sz="2400" i="1" dirty="0"/>
              <a:t>Анализ выполнения заключается в оценке его последствий, в сравнении результатов с теми, которые руководитель хотел получить. То есть, необходима обратная связь. При этом анализу должны быть подвергнуты все этапы подготовки, формирования, реализации проблемы. Анализ исполнения решения завершает управленческий цикл, вместе с тем он служит началом нового цикла, поскольку разрешение одной проблемы ведет к возникновению другой.</a:t>
            </a:r>
          </a:p>
          <a:p>
            <a:pPr indent="288000"/>
            <a:r>
              <a:rPr lang="ru-RU" sz="2400" i="1" dirty="0"/>
              <a:t>Принятие решений является связующим процессом функций управления, так как руководитель принимает решения, выполняя каждую из функций.</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664"/>
            <a:ext cx="1544960" cy="115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616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196753"/>
            <a:ext cx="7920880" cy="2031325"/>
          </a:xfrm>
          <a:prstGeom prst="rect">
            <a:avLst/>
          </a:prstGeom>
        </p:spPr>
        <p:txBody>
          <a:bodyPr wrap="square">
            <a:spAutoFit/>
          </a:bodyPr>
          <a:lstStyle/>
          <a:p>
            <a:pPr algn="ctr"/>
            <a:r>
              <a:rPr lang="ru-RU" b="1" dirty="0"/>
              <a:t>ВОПРОСЫ ДЛЯ КОНТРОЛЯ И САМОПОДГОТОВКИ</a:t>
            </a:r>
          </a:p>
          <a:p>
            <a:pPr marL="342900" indent="-342900">
              <a:buFont typeface="+mj-lt"/>
              <a:buAutoNum type="arabicPeriod"/>
            </a:pPr>
            <a:r>
              <a:rPr lang="ru-RU" dirty="0"/>
              <a:t>В чем суть управленческого решения? </a:t>
            </a:r>
          </a:p>
          <a:p>
            <a:pPr marL="342900" indent="-342900">
              <a:buFont typeface="+mj-lt"/>
              <a:buAutoNum type="arabicPeriod"/>
            </a:pPr>
            <a:r>
              <a:rPr lang="ru-RU" dirty="0"/>
              <a:t>Перечислите факторы, ограничивающие возможности руководителя принять эффективное управленческое решение. Охарактеризуйте основные требования к эффективному решению.</a:t>
            </a:r>
          </a:p>
          <a:p>
            <a:pPr marL="342900" indent="-342900">
              <a:buFont typeface="+mj-lt"/>
              <a:buAutoNum type="arabicPeriod"/>
            </a:pPr>
            <a:r>
              <a:rPr lang="ru-RU" dirty="0"/>
              <a:t>Дайте характеристику основных типов руководителей по критерию различия в принятии решений.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indent="288000" algn="ctr"/>
            <a:r>
              <a:rPr lang="ru-RU" sz="1600" b="1" i="1" dirty="0"/>
              <a:t>ПЛАНИРОВАНИЕ КАК ФУНКЦИЯ УПРАВЛЕНИЯ. Сущность функции планирования</a:t>
            </a:r>
            <a:endParaRPr lang="ru-RU" sz="1600" dirty="0"/>
          </a:p>
          <a:p>
            <a:pPr indent="288000"/>
            <a:r>
              <a:rPr lang="ru-RU" sz="1600" dirty="0"/>
              <a:t> Функции управления - это виды деятельности органов управления и должностных лиц, с помощью которых они воздействуют на управляемый объект. Объектами управления являются социальные работники, сотрудники служб и учреждений социальной защиты, взаимоотношения между людьми при оказании социальной помощи. Функция планирования является функцией предварительного управления наряду с прогнозированием.</a:t>
            </a:r>
          </a:p>
          <a:p>
            <a:pPr indent="288000"/>
            <a:r>
              <a:rPr lang="ru-RU" sz="1600" i="1" u="sng" dirty="0"/>
              <a:t>Социальное планирование </a:t>
            </a:r>
            <a:r>
              <a:rPr lang="ru-RU" sz="1600" dirty="0"/>
              <a:t>- метод социального управления, суть которого состоит в определении и обосновании целей, задач и темпов развития социальных процессов и в разработке основных средств их реализации. В настоящее время социальное планирование сосредоточилось на территориальном уровне, где объектами являются город, область, регион. Социальное планирование имеет характер социальных прогнозов и ориентировано на решение специфических задач, тесно связанных с территорией социальных и экономических проблем - занятости населения, социальной защиты населения, охраны его здоровья, развития сферы социально-культурного обслуживания, экологии и др.</a:t>
            </a:r>
          </a:p>
          <a:p>
            <a:pPr indent="288000"/>
            <a:r>
              <a:rPr lang="ru-RU" sz="1600" i="1" u="sng" dirty="0"/>
              <a:t>Планирование </a:t>
            </a:r>
            <a:r>
              <a:rPr lang="ru-RU" sz="1600" dirty="0"/>
              <a:t>представляет собой заблаговременное принятие решений о том, что следует делать и что для этого необходимо, когда делать, кто будет делать, кто будет отвечать за полученный результат.</a:t>
            </a:r>
          </a:p>
          <a:p>
            <a:pPr indent="288000"/>
            <a:r>
              <a:rPr lang="ru-RU" sz="1600" dirty="0"/>
              <a:t>Стратегической целью социальной работы является наиболее полное удовлетворение потребностей всех слоев населения в социальной защите.</a:t>
            </a:r>
          </a:p>
          <a:p>
            <a:pPr indent="288000"/>
            <a:r>
              <a:rPr lang="ru-RU" sz="1600" i="1" u="sng" dirty="0"/>
              <a:t>Стратегия</a:t>
            </a:r>
            <a:r>
              <a:rPr lang="ru-RU" sz="1600" i="1" dirty="0"/>
              <a:t> </a:t>
            </a:r>
            <a:r>
              <a:rPr lang="ru-RU" sz="1600" dirty="0"/>
              <a:t>- детальный всесторонний комплексный план, предназначенный для того, чтобы обеспечить осуществление миссии организации и достижение ее целей.</a:t>
            </a:r>
          </a:p>
          <a:p>
            <a:pPr indent="288000"/>
            <a:r>
              <a:rPr lang="ru-RU" sz="1600" dirty="0"/>
              <a:t>Необходимо помнить, что само по себе стратегическое планирование не гарантирует успеха. Это подтверждает то, что все функции управления взаимосвязаны.</a:t>
            </a:r>
          </a:p>
          <a:p>
            <a:pPr indent="288000"/>
            <a:r>
              <a:rPr lang="ru-RU" sz="1600" dirty="0"/>
              <a:t>Стратегическое планирование обеспечивает руководству средство создания плана на длительный срок; дает основу для принятия решения; способствует снижению риска для принятия решения, помогает уточнить наиболее подходящие пути действий, а также создает единство общей цели внутри организации.</a:t>
            </a:r>
            <a:endParaRPr lang="ru-RU" sz="1600" b="1" i="1" dirty="0"/>
          </a:p>
        </p:txBody>
      </p:sp>
    </p:spTree>
    <p:extLst>
      <p:ext uri="{BB962C8B-B14F-4D97-AF65-F5344CB8AC3E}">
        <p14:creationId xmlns:p14="http://schemas.microsoft.com/office/powerpoint/2010/main" val="1103911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8"/>
          <p:cNvSpPr>
            <a:spLocks noChangeArrowheads="1"/>
          </p:cNvSpPr>
          <p:nvPr/>
        </p:nvSpPr>
        <p:spPr bwMode="auto">
          <a:xfrm>
            <a:off x="-1" y="858199"/>
            <a:ext cx="9143999"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7200" fontAlgn="base">
              <a:spcBef>
                <a:spcPct val="0"/>
              </a:spcBef>
              <a:spcAft>
                <a:spcPct val="0"/>
              </a:spcAft>
              <a:tabLst>
                <a:tab pos="457200" algn="l"/>
              </a:tabLst>
            </a:pPr>
            <a:r>
              <a:rPr lang="ru-RU" sz="1600" b="1" i="1" dirty="0">
                <a:latin typeface="Times New Roman" pitchFamily="18" charset="0"/>
                <a:ea typeface="Times New Roman" pitchFamily="18" charset="0"/>
                <a:cs typeface="Times New Roman" pitchFamily="18" charset="0"/>
              </a:rPr>
              <a:t>		Этапы стратегического планирования</a:t>
            </a:r>
            <a:endParaRPr lang="ru-RU" sz="2000" dirty="0">
              <a:latin typeface="Arial" pitchFamily="34" charset="0"/>
            </a:endParaRPr>
          </a:p>
          <a:p>
            <a:pPr lvl="0" indent="457200" eaLnBrk="0" fontAlgn="base" hangingPunct="0">
              <a:spcBef>
                <a:spcPct val="0"/>
              </a:spcBef>
              <a:spcAft>
                <a:spcPct val="0"/>
              </a:spcAft>
              <a:tabLst>
                <a:tab pos="457200" algn="l"/>
              </a:tabLst>
            </a:pPr>
            <a:r>
              <a:rPr lang="ru-RU" dirty="0">
                <a:latin typeface="Times New Roman" pitchFamily="18" charset="0"/>
                <a:ea typeface="Times New Roman" pitchFamily="18" charset="0"/>
                <a:cs typeface="Times New Roman" pitchFamily="18" charset="0"/>
              </a:rPr>
              <a:t>1. На первом этапе планирования существенным решением является выбор целей организации.</a:t>
            </a:r>
            <a:endParaRPr lang="ru-RU" sz="2400" dirty="0">
              <a:latin typeface="Arial" pitchFamily="34" charset="0"/>
            </a:endParaRPr>
          </a:p>
          <a:p>
            <a:pPr lvl="0" indent="457200" eaLnBrk="0" fontAlgn="base" hangingPunct="0">
              <a:spcBef>
                <a:spcPct val="0"/>
              </a:spcBef>
              <a:spcAft>
                <a:spcPct val="0"/>
              </a:spcAft>
              <a:tabLst>
                <a:tab pos="457200" algn="l"/>
              </a:tabLst>
            </a:pPr>
            <a:r>
              <a:rPr lang="ru-RU" sz="1600" dirty="0">
                <a:latin typeface="Times New Roman" pitchFamily="18" charset="0"/>
                <a:ea typeface="Times New Roman" pitchFamily="18" charset="0"/>
                <a:cs typeface="Times New Roman" pitchFamily="18" charset="0"/>
              </a:rPr>
              <a:t>Основная общая цель организации, т.е. четко выраженная причина ее существования, обозначается как ее </a:t>
            </a:r>
            <a:r>
              <a:rPr lang="ru-RU" sz="1600" i="1" dirty="0">
                <a:latin typeface="Times New Roman" pitchFamily="18" charset="0"/>
                <a:ea typeface="Times New Roman" pitchFamily="18" charset="0"/>
                <a:cs typeface="Times New Roman" pitchFamily="18" charset="0"/>
              </a:rPr>
              <a:t>миссия </a:t>
            </a:r>
            <a:r>
              <a:rPr lang="ru-RU" sz="1600" dirty="0">
                <a:latin typeface="Times New Roman" pitchFamily="18" charset="0"/>
                <a:ea typeface="Times New Roman" pitchFamily="18" charset="0"/>
                <a:cs typeface="Times New Roman" pitchFamily="18" charset="0"/>
              </a:rPr>
              <a:t>(ответственное задание, роль, поручение). Цели вырабатываются для осуществления этой миссии.</a:t>
            </a:r>
            <a:endParaRPr lang="ru-RU" sz="2000" dirty="0">
              <a:latin typeface="Arial" pitchFamily="34" charset="0"/>
            </a:endParaRPr>
          </a:p>
          <a:p>
            <a:pPr lvl="0" indent="457200" eaLnBrk="0" fontAlgn="base" hangingPunct="0">
              <a:spcBef>
                <a:spcPct val="0"/>
              </a:spcBef>
              <a:spcAft>
                <a:spcPct val="0"/>
              </a:spcAft>
              <a:tabLst>
                <a:tab pos="457200" algn="l"/>
              </a:tabLst>
            </a:pPr>
            <a:r>
              <a:rPr lang="ru-RU" sz="1600" b="1" dirty="0">
                <a:latin typeface="Times New Roman" pitchFamily="18" charset="0"/>
                <a:ea typeface="Times New Roman" pitchFamily="18" charset="0"/>
                <a:cs typeface="Times New Roman" pitchFamily="18" charset="0"/>
              </a:rPr>
              <a:t>Миссия </a:t>
            </a:r>
            <a:r>
              <a:rPr lang="ru-RU" sz="1600" dirty="0">
                <a:latin typeface="Times New Roman" pitchFamily="18" charset="0"/>
                <a:ea typeface="Times New Roman" pitchFamily="18" charset="0"/>
                <a:cs typeface="Times New Roman" pitchFamily="18" charset="0"/>
              </a:rPr>
              <a:t>детализирует статус организации и обеспечивает направление и ориентиры для определения целей и стратегий на различных организационных уровнях.</a:t>
            </a:r>
            <a:endParaRPr lang="ru-RU" sz="2000" dirty="0">
              <a:latin typeface="Arial" pitchFamily="34" charset="0"/>
            </a:endParaRPr>
          </a:p>
          <a:p>
            <a:pPr lvl="0" indent="457200" eaLnBrk="0" fontAlgn="base" hangingPunct="0">
              <a:spcBef>
                <a:spcPct val="0"/>
              </a:spcBef>
              <a:spcAft>
                <a:spcPct val="0"/>
              </a:spcAft>
              <a:tabLst>
                <a:tab pos="457200" algn="l"/>
              </a:tabLst>
            </a:pPr>
            <a:r>
              <a:rPr lang="ru-RU" sz="1600" dirty="0">
                <a:latin typeface="Times New Roman" pitchFamily="18" charset="0"/>
                <a:ea typeface="Times New Roman" pitchFamily="18" charset="0"/>
                <a:cs typeface="Times New Roman" pitchFamily="18" charset="0"/>
              </a:rPr>
              <a:t>Формулировка миссии должна содержать:</a:t>
            </a:r>
            <a:endParaRPr lang="ru-RU" sz="2000" dirty="0">
              <a:latin typeface="Arial" pitchFamily="34" charset="0"/>
            </a:endParaRPr>
          </a:p>
          <a:p>
            <a:pPr lvl="0" indent="457200" eaLnBrk="0" fontAlgn="base" hangingPunct="0">
              <a:spcBef>
                <a:spcPct val="0"/>
              </a:spcBef>
              <a:spcAft>
                <a:spcPct val="0"/>
              </a:spcAft>
              <a:buFontTx/>
              <a:buChar char="•"/>
              <a:tabLst>
                <a:tab pos="457200" algn="l"/>
              </a:tabLst>
            </a:pPr>
            <a:r>
              <a:rPr lang="ru-RU" sz="1600" dirty="0">
                <a:latin typeface="Times New Roman" pitchFamily="18" charset="0"/>
                <a:ea typeface="Times New Roman" pitchFamily="18" charset="0"/>
                <a:cs typeface="Times New Roman" pitchFamily="18" charset="0"/>
              </a:rPr>
              <a:t>задачу организации с точки зрения ее основных услуг, ее основных потребителей, основных технологий - т.е. какой деятельностью занимается организация;</a:t>
            </a:r>
            <a:endParaRPr lang="ru-RU" sz="2000" dirty="0">
              <a:latin typeface="Arial" pitchFamily="34" charset="0"/>
            </a:endParaRPr>
          </a:p>
          <a:p>
            <a:pPr lvl="0" indent="457200" eaLnBrk="0" fontAlgn="base" hangingPunct="0">
              <a:spcBef>
                <a:spcPct val="0"/>
              </a:spcBef>
              <a:spcAft>
                <a:spcPct val="0"/>
              </a:spcAft>
              <a:buFontTx/>
              <a:buChar char="•"/>
              <a:tabLst>
                <a:tab pos="457200" algn="l"/>
              </a:tabLst>
            </a:pPr>
            <a:r>
              <a:rPr lang="ru-RU" sz="1600" dirty="0">
                <a:latin typeface="Times New Roman" pitchFamily="18" charset="0"/>
                <a:ea typeface="Times New Roman" pitchFamily="18" charset="0"/>
                <a:cs typeface="Times New Roman" pitchFamily="18" charset="0"/>
              </a:rPr>
              <a:t>факторы внешней среды по отношению к организации;</a:t>
            </a:r>
            <a:endParaRPr lang="ru-RU" sz="2000" dirty="0">
              <a:latin typeface="Arial" pitchFamily="34" charset="0"/>
            </a:endParaRPr>
          </a:p>
          <a:p>
            <a:pPr lvl="0" indent="457200" eaLnBrk="0" fontAlgn="base" hangingPunct="0">
              <a:spcBef>
                <a:spcPct val="0"/>
              </a:spcBef>
              <a:spcAft>
                <a:spcPct val="0"/>
              </a:spcAft>
              <a:buFontTx/>
              <a:buChar char="•"/>
              <a:tabLst>
                <a:tab pos="457200" algn="l"/>
              </a:tabLst>
            </a:pPr>
            <a:r>
              <a:rPr lang="ru-RU" sz="1600" dirty="0">
                <a:latin typeface="Times New Roman" pitchFamily="18" charset="0"/>
                <a:ea typeface="Times New Roman" pitchFamily="18" charset="0"/>
                <a:cs typeface="Times New Roman" pitchFamily="18" charset="0"/>
              </a:rPr>
              <a:t>культуру организации - какого типа рабочий климат существует в организации, каких людей привлекает этот климат.</a:t>
            </a:r>
            <a:endParaRPr lang="ru-RU" sz="2000" dirty="0">
              <a:latin typeface="Arial" pitchFamily="34" charset="0"/>
            </a:endParaRPr>
          </a:p>
          <a:p>
            <a:pPr lvl="0" indent="457200" eaLnBrk="0" fontAlgn="base" hangingPunct="0">
              <a:spcBef>
                <a:spcPct val="0"/>
              </a:spcBef>
              <a:spcAft>
                <a:spcPct val="0"/>
              </a:spcAft>
              <a:tabLst>
                <a:tab pos="457200" algn="l"/>
              </a:tabLst>
            </a:pPr>
            <a:r>
              <a:rPr lang="ru-RU" sz="1600" dirty="0">
                <a:latin typeface="Times New Roman" pitchFamily="18" charset="0"/>
                <a:ea typeface="Times New Roman" pitchFamily="18" charset="0"/>
                <a:cs typeface="Times New Roman" pitchFamily="18" charset="0"/>
              </a:rPr>
              <a:t>Например, миссия управления социальной защиты - удовлетворение социальных потребностей населения. Миссией центра социальной помощи семье и детям является оказание комплексной помощи и поддержки семьи и детей.</a:t>
            </a:r>
            <a:endParaRPr lang="ru-RU" sz="2000" dirty="0">
              <a:latin typeface="Arial" pitchFamily="34" charset="0"/>
            </a:endParaRPr>
          </a:p>
          <a:p>
            <a:pPr lvl="0" indent="457200" eaLnBrk="0" fontAlgn="base" hangingPunct="0">
              <a:spcBef>
                <a:spcPct val="0"/>
              </a:spcBef>
              <a:spcAft>
                <a:spcPct val="0"/>
              </a:spcAft>
              <a:tabLst>
                <a:tab pos="457200" algn="l"/>
              </a:tabLst>
            </a:pPr>
            <a:r>
              <a:rPr lang="ru-RU" sz="1600" dirty="0">
                <a:latin typeface="Times New Roman" pitchFamily="18" charset="0"/>
                <a:ea typeface="Times New Roman" pitchFamily="18" charset="0"/>
                <a:cs typeface="Times New Roman" pitchFamily="18" charset="0"/>
              </a:rPr>
              <a:t>Некоторые руководители не придают значения выбору миссии. Особенно это относится к руководителям коммерческих организаций. Они считают, что миссия - получение прибыли.</a:t>
            </a:r>
            <a:endParaRPr lang="ru-RU" sz="3600" dirty="0">
              <a:latin typeface="Arial" pitchFamily="34" charset="0"/>
            </a:endParaRPr>
          </a:p>
          <a:p>
            <a:pPr lvl="0" indent="457200" eaLnBrk="0" fontAlgn="base" hangingPunct="0">
              <a:spcBef>
                <a:spcPct val="0"/>
              </a:spcBef>
              <a:spcAft>
                <a:spcPct val="0"/>
              </a:spcAft>
              <a:tabLst>
                <a:tab pos="457200" algn="l"/>
              </a:tabLst>
            </a:pP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Миссия представляет значение для организации, но и ценности и цели руководителей высших уровней влияют на организацию. Исследователи отмечают, что стратегическое поведение находится под влиянием ценностей (Игорь </a:t>
            </a:r>
            <a:r>
              <a:rPr kumimoji="0" lang="ru-RU"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Ансоф</a:t>
            </a: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Гут и </a:t>
            </a:r>
            <a:r>
              <a:rPr kumimoji="0" lang="ru-RU"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Тигири</a:t>
            </a:r>
            <a:r>
              <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установили 6 ценностных ориентаций, которые воздействуют на принятие управленческих решений, а также, что от них зависят выбранные цели</a:t>
            </a:r>
            <a:r>
              <a:rPr kumimoji="0" lang="ru-RU" sz="1600" b="0" i="0" u="none" strike="noStrike" cap="none" normalizeH="0" baseline="0" dirty="0">
                <a:ln>
                  <a:noFill/>
                </a:ln>
                <a:solidFill>
                  <a:schemeClr val="tx1"/>
                </a:solidFill>
                <a:effectLst/>
                <a:latin typeface="Times New Roman" pitchFamily="18" charset="0"/>
                <a:cs typeface="Times New Roman" pitchFamily="18" charset="0"/>
              </a:rPr>
              <a:t> </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911"/>
            <a:ext cx="1087384" cy="108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459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5248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324000"/>
            <a:r>
              <a:rPr lang="ru-RU" b="1" i="1" dirty="0">
                <a:latin typeface="Times New Roman" pitchFamily="18" charset="0"/>
                <a:cs typeface="Times New Roman" pitchFamily="18" charset="0"/>
              </a:rPr>
              <a:t>Этапы стратегического планирования.</a:t>
            </a:r>
          </a:p>
          <a:p>
            <a:pPr indent="324000"/>
            <a:r>
              <a:rPr lang="ru-RU" sz="2000" dirty="0">
                <a:latin typeface="Times New Roman" pitchFamily="18" charset="0"/>
                <a:cs typeface="Times New Roman" pitchFamily="18" charset="0"/>
              </a:rPr>
              <a:t>2. Второй этап. Цели организаций социальной защиты формируются и устанавливаются на основе миссии организации. </a:t>
            </a:r>
            <a:r>
              <a:rPr lang="ru-RU" i="1" dirty="0">
                <a:latin typeface="Times New Roman" pitchFamily="18" charset="0"/>
                <a:cs typeface="Times New Roman" pitchFamily="18" charset="0"/>
              </a:rPr>
              <a:t>Цели </a:t>
            </a:r>
            <a:r>
              <a:rPr lang="ru-RU" dirty="0">
                <a:latin typeface="Times New Roman" pitchFamily="18" charset="0"/>
                <a:cs typeface="Times New Roman" pitchFamily="18" charset="0"/>
              </a:rPr>
              <a:t>должны обладать некоторыми </a:t>
            </a:r>
            <a:r>
              <a:rPr lang="ru-RU" i="1" dirty="0">
                <a:latin typeface="Times New Roman" pitchFamily="18" charset="0"/>
                <a:cs typeface="Times New Roman" pitchFamily="18" charset="0"/>
              </a:rPr>
              <a:t>характеристиками:</a:t>
            </a:r>
            <a:endParaRPr lang="ru-RU" dirty="0">
              <a:latin typeface="Times New Roman" pitchFamily="18" charset="0"/>
              <a:cs typeface="Times New Roman" pitchFamily="18" charset="0"/>
            </a:endParaRPr>
          </a:p>
          <a:p>
            <a:pPr lvl="0" indent="324000"/>
            <a:r>
              <a:rPr lang="ru-RU" dirty="0">
                <a:latin typeface="Times New Roman" pitchFamily="18" charset="0"/>
                <a:cs typeface="Times New Roman" pitchFamily="18" charset="0"/>
              </a:rPr>
              <a:t>1. конкретные и измеримые цели - например, оказать поддержку многодетным семьям, зарегистрированным в отделе (абсолютное число), например, цель негосударственного вуза -обеспечить подготовку специалистов с меньшими издержками;</a:t>
            </a:r>
          </a:p>
          <a:p>
            <a:pPr lvl="0" indent="324000"/>
            <a:r>
              <a:rPr lang="ru-RU" dirty="0">
                <a:latin typeface="Times New Roman" pitchFamily="18" charset="0"/>
                <a:cs typeface="Times New Roman" pitchFamily="18" charset="0"/>
              </a:rPr>
              <a:t>2. ориентация во времени - когда должен быть достигнут результат (долгосрочные - 5 лет, среднесрочные 1-5 лет, краткосрочные до года);</a:t>
            </a:r>
          </a:p>
          <a:p>
            <a:pPr lvl="0" indent="324000"/>
            <a:r>
              <a:rPr lang="ru-RU" dirty="0">
                <a:latin typeface="Times New Roman" pitchFamily="18" charset="0"/>
                <a:cs typeface="Times New Roman" pitchFamily="18" charset="0"/>
              </a:rPr>
              <a:t>3. достижимые цели - чтобы служить повышению эффективности организации цели должны быть достижимыми. </a:t>
            </a:r>
          </a:p>
          <a:p>
            <a:pPr lvl="0" indent="324000"/>
            <a:r>
              <a:rPr lang="ru-RU" dirty="0">
                <a:latin typeface="Times New Roman" pitchFamily="18" charset="0"/>
                <a:cs typeface="Times New Roman" pitchFamily="18" charset="0"/>
              </a:rPr>
              <a:t>Цели должны быть взаимно поддерживающими - т.е. действия и решения, необходимые для достижения одной цели, не должны мешать достижению других целей организации. Если это условие не будет выполняться, то в организации может возникнуть конфликт между подразделениями.</a:t>
            </a:r>
          </a:p>
          <a:p>
            <a:pPr indent="324000"/>
            <a:r>
              <a:rPr lang="ru-RU" dirty="0">
                <a:latin typeface="Times New Roman" pitchFamily="18" charset="0"/>
                <a:cs typeface="Times New Roman" pitchFamily="18" charset="0"/>
              </a:rPr>
              <a:t>Например, целями деятельности центра социальной помощи семье и детям являются:</a:t>
            </a:r>
          </a:p>
          <a:p>
            <a:pPr lvl="0" indent="324000">
              <a:buFont typeface="Arial" pitchFamily="34" charset="0"/>
              <a:buChar char="•"/>
            </a:pPr>
            <a:r>
              <a:rPr lang="ru-RU" dirty="0">
                <a:latin typeface="Times New Roman" pitchFamily="18" charset="0"/>
                <a:cs typeface="Times New Roman" pitchFamily="18" charset="0"/>
              </a:rPr>
              <a:t>реализация права на защиту семьи и детей со стороны государства;</a:t>
            </a:r>
          </a:p>
          <a:p>
            <a:pPr lvl="0" indent="324000">
              <a:buFont typeface="Arial" pitchFamily="34" charset="0"/>
              <a:buChar char="•"/>
            </a:pPr>
            <a:r>
              <a:rPr lang="ru-RU" dirty="0">
                <a:latin typeface="Times New Roman" pitchFamily="18" charset="0"/>
                <a:cs typeface="Times New Roman" pitchFamily="18" charset="0"/>
              </a:rPr>
              <a:t>содействие развитию и укреплению семьи, как социального института;</a:t>
            </a:r>
          </a:p>
          <a:p>
            <a:pPr lvl="0" indent="324000">
              <a:buFont typeface="Arial" pitchFamily="34" charset="0"/>
              <a:buChar char="•"/>
            </a:pPr>
            <a:r>
              <a:rPr lang="ru-RU" dirty="0">
                <a:latin typeface="Times New Roman" pitchFamily="18" charset="0"/>
                <a:cs typeface="Times New Roman" pitchFamily="18" charset="0"/>
              </a:rPr>
              <a:t>улучшение социально-экономических условий жизни и благополучия семьи;</a:t>
            </a:r>
          </a:p>
          <a:p>
            <a:pPr lvl="0" indent="324000">
              <a:buFont typeface="Arial" pitchFamily="34" charset="0"/>
              <a:buChar char="•"/>
            </a:pPr>
            <a:r>
              <a:rPr lang="ru-RU" dirty="0" err="1">
                <a:latin typeface="Times New Roman" pitchFamily="18" charset="0"/>
                <a:cs typeface="Times New Roman" pitchFamily="18" charset="0"/>
              </a:rPr>
              <a:t>гуманизация</a:t>
            </a:r>
            <a:r>
              <a:rPr lang="ru-RU" dirty="0">
                <a:latin typeface="Times New Roman" pitchFamily="18" charset="0"/>
                <a:cs typeface="Times New Roman" pitchFamily="18" charset="0"/>
              </a:rPr>
              <a:t> связей семьи с обществом и государством;</a:t>
            </a:r>
          </a:p>
          <a:p>
            <a:pPr lvl="0" indent="324000">
              <a:buFont typeface="Arial" pitchFamily="34" charset="0"/>
              <a:buChar char="•"/>
            </a:pPr>
            <a:r>
              <a:rPr lang="ru-RU" dirty="0">
                <a:latin typeface="Times New Roman" pitchFamily="18" charset="0"/>
                <a:cs typeface="Times New Roman" pitchFamily="18" charset="0"/>
              </a:rPr>
              <a:t>установление гармоничных внутрисемейных отношений;</a:t>
            </a:r>
          </a:p>
          <a:p>
            <a:pPr lvl="0" indent="324000">
              <a:buFont typeface="Arial" pitchFamily="34" charset="0"/>
              <a:buChar char="•"/>
            </a:pPr>
            <a:r>
              <a:rPr lang="ru-RU" dirty="0">
                <a:latin typeface="Times New Roman" pitchFamily="18" charset="0"/>
                <a:cs typeface="Times New Roman" pitchFamily="18" charset="0"/>
              </a:rPr>
              <a:t>профилактика детской преступности и безнадзорности.</a:t>
            </a:r>
          </a:p>
          <a:p>
            <a:r>
              <a:rPr lang="ru-RU" dirty="0">
                <a:latin typeface="Times New Roman" pitchFamily="18" charset="0"/>
                <a:cs typeface="Times New Roman" pitchFamily="18" charset="0"/>
              </a:rPr>
              <a:t> </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408" y="5655541"/>
            <a:ext cx="899592" cy="89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27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88522654"/>
              </p:ext>
            </p:extLst>
          </p:nvPr>
        </p:nvGraphicFramePr>
        <p:xfrm>
          <a:off x="683568" y="1700808"/>
          <a:ext cx="7991873" cy="3108624"/>
        </p:xfrm>
        <a:graphic>
          <a:graphicData uri="http://schemas.openxmlformats.org/drawingml/2006/table">
            <a:tbl>
              <a:tblPr>
                <a:tableStyleId>{08FB837D-C827-4EFA-A057-4D05807E0F7C}</a:tableStyleId>
              </a:tblPr>
              <a:tblGrid>
                <a:gridCol w="2016224">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3095329">
                  <a:extLst>
                    <a:ext uri="{9D8B030D-6E8A-4147-A177-3AD203B41FA5}">
                      <a16:colId xmlns:a16="http://schemas.microsoft.com/office/drawing/2014/main" val="20002"/>
                    </a:ext>
                  </a:extLst>
                </a:gridCol>
              </a:tblGrid>
              <a:tr h="567069">
                <a:tc>
                  <a:txBody>
                    <a:bodyPr/>
                    <a:lstStyle/>
                    <a:p>
                      <a:pPr marL="243840" algn="ctr">
                        <a:lnSpc>
                          <a:spcPts val="1225"/>
                        </a:lnSpc>
                        <a:spcAft>
                          <a:spcPts val="0"/>
                        </a:spcAft>
                      </a:pPr>
                      <a:endParaRPr lang="ru-RU" sz="1600" dirty="0">
                        <a:effectLst/>
                      </a:endParaRPr>
                    </a:p>
                    <a:p>
                      <a:pPr marL="243840" algn="ctr">
                        <a:lnSpc>
                          <a:spcPts val="1225"/>
                        </a:lnSpc>
                        <a:spcAft>
                          <a:spcPts val="0"/>
                        </a:spcAft>
                      </a:pPr>
                      <a:r>
                        <a:rPr lang="ru-RU" sz="1600" dirty="0">
                          <a:effectLst/>
                        </a:rPr>
                        <a:t>ЦЕННОСТНЫЕ</a:t>
                      </a:r>
                    </a:p>
                    <a:p>
                      <a:pPr marL="243840" algn="ctr">
                        <a:lnSpc>
                          <a:spcPts val="1225"/>
                        </a:lnSpc>
                        <a:spcAft>
                          <a:spcPts val="0"/>
                        </a:spcAft>
                      </a:pPr>
                      <a:endParaRPr lang="ru-RU" sz="1600" dirty="0">
                        <a:effectLst/>
                      </a:endParaRPr>
                    </a:p>
                    <a:p>
                      <a:pPr marL="243840" algn="ctr">
                        <a:lnSpc>
                          <a:spcPts val="1225"/>
                        </a:lnSpc>
                        <a:spcAft>
                          <a:spcPts val="0"/>
                        </a:spcAft>
                      </a:pPr>
                      <a:r>
                        <a:rPr lang="ru-RU" sz="1600" dirty="0">
                          <a:effectLst/>
                        </a:rPr>
                        <a:t>ОРИЕНТАЦИИ</a:t>
                      </a:r>
                      <a:endParaRPr lang="ru-RU" sz="2400" dirty="0">
                        <a:effectLst/>
                        <a:latin typeface="Times New Roman" pitchFamily="18" charset="0"/>
                        <a:ea typeface="Times New Roman"/>
                        <a:cs typeface="Times New Roman" pitchFamily="18" charset="0"/>
                      </a:endParaRPr>
                    </a:p>
                  </a:txBody>
                  <a:tcPr marL="25400" marR="25400" marT="0" marB="0" anchor="ctr"/>
                </a:tc>
                <a:tc>
                  <a:txBody>
                    <a:bodyPr/>
                    <a:lstStyle/>
                    <a:p>
                      <a:pPr algn="ctr">
                        <a:lnSpc>
                          <a:spcPct val="115000"/>
                        </a:lnSpc>
                        <a:spcAft>
                          <a:spcPts val="0"/>
                        </a:spcAft>
                      </a:pPr>
                      <a:r>
                        <a:rPr lang="ru-RU" sz="1600" dirty="0">
                          <a:effectLst/>
                        </a:rPr>
                        <a:t>КАТЕГОРИИ </a:t>
                      </a:r>
                    </a:p>
                    <a:p>
                      <a:pPr algn="ctr">
                        <a:lnSpc>
                          <a:spcPct val="115000"/>
                        </a:lnSpc>
                        <a:spcAft>
                          <a:spcPts val="0"/>
                        </a:spcAft>
                      </a:pPr>
                      <a:r>
                        <a:rPr lang="ru-RU" sz="1600" dirty="0">
                          <a:effectLst/>
                        </a:rPr>
                        <a:t>ЦЕННОСТЕЙ</a:t>
                      </a:r>
                      <a:endParaRPr lang="ru-RU" sz="2400" dirty="0">
                        <a:effectLst/>
                        <a:latin typeface="Times New Roman" pitchFamily="18" charset="0"/>
                        <a:ea typeface="Times New Roman"/>
                        <a:cs typeface="Times New Roman" pitchFamily="18" charset="0"/>
                      </a:endParaRPr>
                    </a:p>
                  </a:txBody>
                  <a:tcPr marL="25400" marR="25400" marT="0" marB="0" anchor="ctr"/>
                </a:tc>
                <a:tc>
                  <a:txBody>
                    <a:bodyPr/>
                    <a:lstStyle/>
                    <a:p>
                      <a:pPr algn="ctr">
                        <a:lnSpc>
                          <a:spcPct val="115000"/>
                        </a:lnSpc>
                        <a:spcAft>
                          <a:spcPts val="0"/>
                        </a:spcAft>
                      </a:pPr>
                      <a:r>
                        <a:rPr lang="ru-RU" sz="1600" dirty="0">
                          <a:effectLst/>
                        </a:rPr>
                        <a:t>ТИПЫ ПРЕДПОЧИТАЕМЫХ ЦЕЛЕЙ</a:t>
                      </a:r>
                      <a:endParaRPr lang="ru-RU" sz="2400" dirty="0">
                        <a:effectLst/>
                        <a:latin typeface="Times New Roman" pitchFamily="18" charset="0"/>
                        <a:ea typeface="Times New Roman"/>
                        <a:cs typeface="Times New Roman" pitchFamily="18" charset="0"/>
                      </a:endParaRPr>
                    </a:p>
                  </a:txBody>
                  <a:tcPr marL="25400" marR="25400" marT="0" marB="0" anchor="ctr"/>
                </a:tc>
                <a:extLst>
                  <a:ext uri="{0D108BD9-81ED-4DB2-BD59-A6C34878D82A}">
                    <a16:rowId xmlns:a16="http://schemas.microsoft.com/office/drawing/2014/main" val="10000"/>
                  </a:ext>
                </a:extLst>
              </a:tr>
              <a:tr h="453209">
                <a:tc>
                  <a:txBody>
                    <a:bodyPr/>
                    <a:lstStyle/>
                    <a:p>
                      <a:pPr algn="ctr">
                        <a:lnSpc>
                          <a:spcPct val="115000"/>
                        </a:lnSpc>
                        <a:spcAft>
                          <a:spcPts val="0"/>
                        </a:spcAft>
                      </a:pPr>
                      <a:r>
                        <a:rPr lang="ru-RU" sz="1600" dirty="0">
                          <a:effectLst/>
                        </a:rPr>
                        <a:t>1. Теоретические</a:t>
                      </a:r>
                      <a:endParaRPr lang="ru-RU" sz="2400" dirty="0">
                        <a:effectLst/>
                        <a:latin typeface="Times New Roman" pitchFamily="18" charset="0"/>
                        <a:ea typeface="Times New Roman"/>
                        <a:cs typeface="Times New Roman" pitchFamily="18" charset="0"/>
                      </a:endParaRPr>
                    </a:p>
                  </a:txBody>
                  <a:tcPr marL="25400" marR="25400" marT="0" marB="0" anchor="ctr"/>
                </a:tc>
                <a:tc>
                  <a:txBody>
                    <a:bodyPr/>
                    <a:lstStyle/>
                    <a:p>
                      <a:pPr algn="ctr">
                        <a:lnSpc>
                          <a:spcPts val="1270"/>
                        </a:lnSpc>
                        <a:spcAft>
                          <a:spcPts val="0"/>
                        </a:spcAft>
                      </a:pPr>
                      <a:r>
                        <a:rPr lang="ru-RU" sz="1600" dirty="0">
                          <a:effectLst/>
                        </a:rPr>
                        <a:t>Истина, знания, рациональное мышление</a:t>
                      </a:r>
                      <a:endParaRPr lang="ru-RU" sz="2400" dirty="0">
                        <a:effectLst/>
                        <a:latin typeface="Times New Roman" pitchFamily="18" charset="0"/>
                        <a:ea typeface="Times New Roman"/>
                        <a:cs typeface="Times New Roman" pitchFamily="18" charset="0"/>
                      </a:endParaRPr>
                    </a:p>
                  </a:txBody>
                  <a:tcPr marL="25400" marR="25400" marT="0" marB="0" anchor="ctr"/>
                </a:tc>
                <a:tc>
                  <a:txBody>
                    <a:bodyPr/>
                    <a:lstStyle/>
                    <a:p>
                      <a:pPr marL="289560" algn="ctr">
                        <a:lnSpc>
                          <a:spcPts val="1270"/>
                        </a:lnSpc>
                        <a:spcAft>
                          <a:spcPts val="0"/>
                        </a:spcAft>
                      </a:pPr>
                      <a:r>
                        <a:rPr lang="ru-RU" sz="1600" dirty="0">
                          <a:effectLst/>
                        </a:rPr>
                        <a:t>Долгосрочные исследования и разработки</a:t>
                      </a:r>
                      <a:endParaRPr lang="ru-RU" sz="2400" dirty="0">
                        <a:effectLst/>
                        <a:latin typeface="Times New Roman" pitchFamily="18" charset="0"/>
                        <a:ea typeface="Times New Roman"/>
                        <a:cs typeface="Times New Roman" pitchFamily="18" charset="0"/>
                      </a:endParaRPr>
                    </a:p>
                  </a:txBody>
                  <a:tcPr marL="25400" marR="25400" marT="0" marB="0" anchor="ctr"/>
                </a:tc>
                <a:extLst>
                  <a:ext uri="{0D108BD9-81ED-4DB2-BD59-A6C34878D82A}">
                    <a16:rowId xmlns:a16="http://schemas.microsoft.com/office/drawing/2014/main" val="10001"/>
                  </a:ext>
                </a:extLst>
              </a:tr>
              <a:tr h="455094">
                <a:tc>
                  <a:txBody>
                    <a:bodyPr/>
                    <a:lstStyle/>
                    <a:p>
                      <a:pPr algn="ctr">
                        <a:lnSpc>
                          <a:spcPct val="115000"/>
                        </a:lnSpc>
                        <a:spcAft>
                          <a:spcPts val="0"/>
                        </a:spcAft>
                      </a:pPr>
                      <a:r>
                        <a:rPr lang="ru-RU" sz="1600" dirty="0">
                          <a:effectLst/>
                        </a:rPr>
                        <a:t>2. Экономические</a:t>
                      </a:r>
                      <a:endParaRPr lang="ru-RU" sz="2400" dirty="0">
                        <a:effectLst/>
                        <a:latin typeface="Times New Roman" pitchFamily="18" charset="0"/>
                        <a:ea typeface="Times New Roman"/>
                        <a:cs typeface="Times New Roman" pitchFamily="18" charset="0"/>
                      </a:endParaRPr>
                    </a:p>
                  </a:txBody>
                  <a:tcPr marL="25400" marR="25400" marT="0" marB="0" anchor="ctr"/>
                </a:tc>
                <a:tc>
                  <a:txBody>
                    <a:bodyPr/>
                    <a:lstStyle/>
                    <a:p>
                      <a:pPr algn="ctr">
                        <a:lnSpc>
                          <a:spcPct val="115000"/>
                        </a:lnSpc>
                        <a:spcAft>
                          <a:spcPts val="0"/>
                        </a:spcAft>
                      </a:pPr>
                      <a:r>
                        <a:rPr lang="ru-RU" sz="1600" dirty="0">
                          <a:effectLst/>
                        </a:rPr>
                        <a:t>Практичность, полезность</a:t>
                      </a:r>
                      <a:endParaRPr lang="ru-RU" sz="2400" dirty="0">
                        <a:effectLst/>
                        <a:latin typeface="Times New Roman" pitchFamily="18" charset="0"/>
                        <a:ea typeface="Times New Roman"/>
                        <a:cs typeface="Times New Roman" pitchFamily="18" charset="0"/>
                      </a:endParaRPr>
                    </a:p>
                  </a:txBody>
                  <a:tcPr marL="25400" marR="25400" marT="0" marB="0" anchor="ctr"/>
                </a:tc>
                <a:tc>
                  <a:txBody>
                    <a:bodyPr/>
                    <a:lstStyle/>
                    <a:p>
                      <a:pPr algn="ctr">
                        <a:lnSpc>
                          <a:spcPct val="115000"/>
                        </a:lnSpc>
                        <a:spcAft>
                          <a:spcPts val="0"/>
                        </a:spcAft>
                      </a:pPr>
                      <a:r>
                        <a:rPr lang="ru-RU" sz="1600" dirty="0">
                          <a:effectLst/>
                        </a:rPr>
                        <a:t>Рост, прибыльность, результаты</a:t>
                      </a:r>
                      <a:endParaRPr lang="ru-RU" sz="2400" dirty="0">
                        <a:effectLst/>
                        <a:latin typeface="Times New Roman" pitchFamily="18" charset="0"/>
                        <a:ea typeface="Times New Roman"/>
                        <a:cs typeface="Times New Roman" pitchFamily="18" charset="0"/>
                      </a:endParaRPr>
                    </a:p>
                  </a:txBody>
                  <a:tcPr marL="25400" marR="25400" marT="0" marB="0" anchor="ctr"/>
                </a:tc>
                <a:extLst>
                  <a:ext uri="{0D108BD9-81ED-4DB2-BD59-A6C34878D82A}">
                    <a16:rowId xmlns:a16="http://schemas.microsoft.com/office/drawing/2014/main" val="10002"/>
                  </a:ext>
                </a:extLst>
              </a:tr>
              <a:tr h="455094">
                <a:tc>
                  <a:txBody>
                    <a:bodyPr/>
                    <a:lstStyle/>
                    <a:p>
                      <a:pPr algn="ctr">
                        <a:lnSpc>
                          <a:spcPct val="115000"/>
                        </a:lnSpc>
                        <a:spcAft>
                          <a:spcPts val="0"/>
                        </a:spcAft>
                      </a:pPr>
                      <a:r>
                        <a:rPr lang="ru-RU" sz="1600" dirty="0">
                          <a:effectLst/>
                        </a:rPr>
                        <a:t>3. Политические</a:t>
                      </a:r>
                      <a:endParaRPr lang="ru-RU" sz="2400" dirty="0">
                        <a:effectLst/>
                        <a:latin typeface="Times New Roman" pitchFamily="18" charset="0"/>
                        <a:ea typeface="Times New Roman"/>
                        <a:cs typeface="Times New Roman" pitchFamily="18" charset="0"/>
                      </a:endParaRPr>
                    </a:p>
                  </a:txBody>
                  <a:tcPr marL="25400" marR="25400" marT="0" marB="0" anchor="ctr"/>
                </a:tc>
                <a:tc>
                  <a:txBody>
                    <a:bodyPr/>
                    <a:lstStyle/>
                    <a:p>
                      <a:pPr algn="ctr">
                        <a:lnSpc>
                          <a:spcPct val="115000"/>
                        </a:lnSpc>
                        <a:spcAft>
                          <a:spcPts val="0"/>
                        </a:spcAft>
                      </a:pPr>
                      <a:r>
                        <a:rPr lang="ru-RU" sz="1600" dirty="0">
                          <a:effectLst/>
                        </a:rPr>
                        <a:t>Власть, признание</a:t>
                      </a:r>
                      <a:endParaRPr lang="ru-RU" sz="2400" dirty="0">
                        <a:effectLst/>
                        <a:latin typeface="Times New Roman" pitchFamily="18" charset="0"/>
                        <a:ea typeface="Times New Roman"/>
                        <a:cs typeface="Times New Roman" pitchFamily="18" charset="0"/>
                      </a:endParaRPr>
                    </a:p>
                  </a:txBody>
                  <a:tcPr marL="25400" marR="25400" marT="0" marB="0" anchor="ctr"/>
                </a:tc>
                <a:tc>
                  <a:txBody>
                    <a:bodyPr/>
                    <a:lstStyle/>
                    <a:p>
                      <a:pPr marL="231775" algn="ctr">
                        <a:lnSpc>
                          <a:spcPts val="1270"/>
                        </a:lnSpc>
                        <a:spcAft>
                          <a:spcPts val="0"/>
                        </a:spcAft>
                      </a:pPr>
                      <a:r>
                        <a:rPr lang="ru-RU" sz="1600" dirty="0">
                          <a:effectLst/>
                        </a:rPr>
                        <a:t>Общий объем капитала, продаж, количество работников</a:t>
                      </a:r>
                      <a:endParaRPr lang="ru-RU" sz="2400" dirty="0">
                        <a:effectLst/>
                        <a:latin typeface="Times New Roman" pitchFamily="18" charset="0"/>
                        <a:ea typeface="Times New Roman"/>
                        <a:cs typeface="Times New Roman" pitchFamily="18" charset="0"/>
                      </a:endParaRPr>
                    </a:p>
                  </a:txBody>
                  <a:tcPr marL="25400" marR="25400" marT="0" marB="0" anchor="ctr"/>
                </a:tc>
                <a:extLst>
                  <a:ext uri="{0D108BD9-81ED-4DB2-BD59-A6C34878D82A}">
                    <a16:rowId xmlns:a16="http://schemas.microsoft.com/office/drawing/2014/main" val="10003"/>
                  </a:ext>
                </a:extLst>
              </a:tr>
              <a:tr h="609765">
                <a:tc>
                  <a:txBody>
                    <a:bodyPr/>
                    <a:lstStyle/>
                    <a:p>
                      <a:pPr algn="ctr">
                        <a:lnSpc>
                          <a:spcPct val="115000"/>
                        </a:lnSpc>
                        <a:spcAft>
                          <a:spcPts val="0"/>
                        </a:spcAft>
                      </a:pPr>
                      <a:r>
                        <a:rPr lang="ru-RU" sz="1600" dirty="0">
                          <a:effectLst/>
                        </a:rPr>
                        <a:t>4. Социальные</a:t>
                      </a:r>
                      <a:endParaRPr lang="ru-RU" sz="2400" dirty="0">
                        <a:effectLst/>
                        <a:latin typeface="Times New Roman" pitchFamily="18" charset="0"/>
                        <a:ea typeface="Times New Roman"/>
                        <a:cs typeface="Times New Roman" pitchFamily="18" charset="0"/>
                      </a:endParaRPr>
                    </a:p>
                  </a:txBody>
                  <a:tcPr marL="25400" marR="25400" marT="0" marB="0" anchor="ctr"/>
                </a:tc>
                <a:tc>
                  <a:txBody>
                    <a:bodyPr/>
                    <a:lstStyle/>
                    <a:p>
                      <a:pPr marL="201295" algn="ctr">
                        <a:lnSpc>
                          <a:spcPts val="1270"/>
                        </a:lnSpc>
                        <a:spcAft>
                          <a:spcPts val="0"/>
                        </a:spcAft>
                      </a:pPr>
                      <a:endParaRPr lang="ru-RU" sz="1600" dirty="0">
                        <a:effectLst/>
                      </a:endParaRPr>
                    </a:p>
                    <a:p>
                      <a:pPr marL="201295" algn="ctr">
                        <a:lnSpc>
                          <a:spcPts val="1270"/>
                        </a:lnSpc>
                        <a:spcAft>
                          <a:spcPts val="0"/>
                        </a:spcAft>
                      </a:pPr>
                      <a:r>
                        <a:rPr lang="ru-RU" sz="1600" dirty="0">
                          <a:effectLst/>
                        </a:rPr>
                        <a:t>Хорошие человеческие отношения, привязанность, отсутствие конфликта</a:t>
                      </a:r>
                      <a:endParaRPr lang="ru-RU" sz="2400" dirty="0">
                        <a:effectLst/>
                        <a:latin typeface="Times New Roman" pitchFamily="18" charset="0"/>
                        <a:ea typeface="Times New Roman"/>
                        <a:cs typeface="Times New Roman" pitchFamily="18" charset="0"/>
                      </a:endParaRPr>
                    </a:p>
                  </a:txBody>
                  <a:tcPr marL="25400" marR="25400" marT="0" marB="0" anchor="ctr"/>
                </a:tc>
                <a:tc>
                  <a:txBody>
                    <a:bodyPr/>
                    <a:lstStyle/>
                    <a:p>
                      <a:pPr marL="326390" algn="ctr">
                        <a:lnSpc>
                          <a:spcPts val="1270"/>
                        </a:lnSpc>
                        <a:spcAft>
                          <a:spcPts val="0"/>
                        </a:spcAft>
                      </a:pPr>
                      <a:endParaRPr lang="ru-RU" sz="1600" dirty="0">
                        <a:effectLst/>
                      </a:endParaRPr>
                    </a:p>
                    <a:p>
                      <a:pPr marL="326390" algn="ctr">
                        <a:lnSpc>
                          <a:spcPts val="1270"/>
                        </a:lnSpc>
                        <a:spcAft>
                          <a:spcPts val="0"/>
                        </a:spcAft>
                      </a:pPr>
                      <a:r>
                        <a:rPr lang="ru-RU" sz="1600" dirty="0">
                          <a:effectLst/>
                        </a:rPr>
                        <a:t>Социальная ответственность, благоприятная атмосфера в организации</a:t>
                      </a:r>
                      <a:endParaRPr lang="ru-RU" sz="2400" dirty="0">
                        <a:effectLst/>
                        <a:latin typeface="Times New Roman" pitchFamily="18" charset="0"/>
                        <a:ea typeface="Times New Roman"/>
                        <a:cs typeface="Times New Roman" pitchFamily="18" charset="0"/>
                      </a:endParaRPr>
                    </a:p>
                  </a:txBody>
                  <a:tcPr marL="25400" marR="25400" marT="0" marB="0" anchor="ctr"/>
                </a:tc>
                <a:extLst>
                  <a:ext uri="{0D108BD9-81ED-4DB2-BD59-A6C34878D82A}">
                    <a16:rowId xmlns:a16="http://schemas.microsoft.com/office/drawing/2014/main" val="10004"/>
                  </a:ext>
                </a:extLst>
              </a:tr>
              <a:tr h="435021">
                <a:tc>
                  <a:txBody>
                    <a:bodyPr/>
                    <a:lstStyle/>
                    <a:p>
                      <a:pPr algn="ctr">
                        <a:lnSpc>
                          <a:spcPct val="115000"/>
                        </a:lnSpc>
                        <a:spcAft>
                          <a:spcPts val="0"/>
                        </a:spcAft>
                      </a:pPr>
                      <a:r>
                        <a:rPr lang="ru-RU" sz="1600" dirty="0">
                          <a:effectLst/>
                        </a:rPr>
                        <a:t>5. Эстетические</a:t>
                      </a:r>
                      <a:endParaRPr lang="ru-RU" sz="1600" dirty="0">
                        <a:effectLst/>
                        <a:latin typeface="Times New Roman" pitchFamily="18" charset="0"/>
                        <a:ea typeface="Times New Roman"/>
                        <a:cs typeface="Times New Roman" pitchFamily="18" charset="0"/>
                      </a:endParaRPr>
                    </a:p>
                  </a:txBody>
                  <a:tcPr marL="25400" marR="25400" marT="0" marB="0" anchor="ctr"/>
                </a:tc>
                <a:tc>
                  <a:txBody>
                    <a:bodyPr/>
                    <a:lstStyle/>
                    <a:p>
                      <a:pPr marL="201295" algn="ctr">
                        <a:lnSpc>
                          <a:spcPts val="1270"/>
                        </a:lnSpc>
                        <a:spcAft>
                          <a:spcPts val="0"/>
                        </a:spcAft>
                      </a:pPr>
                      <a:endParaRPr lang="ru-RU" sz="1600" dirty="0">
                        <a:effectLst/>
                      </a:endParaRPr>
                    </a:p>
                    <a:p>
                      <a:pPr marL="201295" algn="ctr">
                        <a:lnSpc>
                          <a:spcPts val="1270"/>
                        </a:lnSpc>
                        <a:spcAft>
                          <a:spcPts val="0"/>
                        </a:spcAft>
                      </a:pPr>
                      <a:r>
                        <a:rPr lang="ru-RU" sz="1600" dirty="0">
                          <a:effectLst/>
                        </a:rPr>
                        <a:t>Гармония, форма</a:t>
                      </a:r>
                      <a:endParaRPr lang="ru-RU" sz="1600" dirty="0">
                        <a:effectLst/>
                        <a:latin typeface="Times New Roman" pitchFamily="18" charset="0"/>
                        <a:ea typeface="Times New Roman"/>
                        <a:cs typeface="Times New Roman" pitchFamily="18" charset="0"/>
                      </a:endParaRPr>
                    </a:p>
                  </a:txBody>
                  <a:tcPr marL="25400" marR="25400" marT="0" marB="0" anchor="ctr"/>
                </a:tc>
                <a:tc>
                  <a:txBody>
                    <a:bodyPr/>
                    <a:lstStyle/>
                    <a:p>
                      <a:pPr marL="326390" algn="ctr">
                        <a:lnSpc>
                          <a:spcPts val="1270"/>
                        </a:lnSpc>
                        <a:spcAft>
                          <a:spcPts val="0"/>
                        </a:spcAft>
                      </a:pPr>
                      <a:endParaRPr lang="ru-RU" sz="1600" dirty="0">
                        <a:effectLst/>
                      </a:endParaRPr>
                    </a:p>
                    <a:p>
                      <a:pPr marL="326390" algn="ctr">
                        <a:lnSpc>
                          <a:spcPts val="1270"/>
                        </a:lnSpc>
                        <a:spcAft>
                          <a:spcPts val="0"/>
                        </a:spcAft>
                      </a:pPr>
                      <a:r>
                        <a:rPr lang="ru-RU" sz="1600" dirty="0">
                          <a:effectLst/>
                        </a:rPr>
                        <a:t>Дизайн изделия, качество</a:t>
                      </a:r>
                      <a:endParaRPr lang="ru-RU" sz="1600" dirty="0">
                        <a:effectLst/>
                        <a:latin typeface="Times New Roman" pitchFamily="18" charset="0"/>
                        <a:ea typeface="Times New Roman"/>
                        <a:cs typeface="Times New Roman" pitchFamily="18" charset="0"/>
                      </a:endParaRPr>
                    </a:p>
                  </a:txBody>
                  <a:tcPr marL="25400" marR="25400" marT="0" marB="0" anchor="ctr"/>
                </a:tc>
                <a:extLst>
                  <a:ext uri="{0D108BD9-81ED-4DB2-BD59-A6C34878D82A}">
                    <a16:rowId xmlns:a16="http://schemas.microsoft.com/office/drawing/2014/main" val="10005"/>
                  </a:ext>
                </a:extLst>
              </a:tr>
            </a:tbl>
          </a:graphicData>
        </a:graphic>
      </p:graphicFrame>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88" y="0"/>
            <a:ext cx="1516217"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347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96" y="72430"/>
            <a:ext cx="9144000" cy="406265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indent="324000"/>
            <a:r>
              <a:rPr lang="ru-RU" b="1" i="1" dirty="0">
                <a:latin typeface="Times New Roman" pitchFamily="18" charset="0"/>
                <a:cs typeface="Times New Roman" pitchFamily="18" charset="0"/>
              </a:rPr>
              <a:t>Этапы стратегического планирования.</a:t>
            </a:r>
          </a:p>
          <a:p>
            <a:pPr indent="324000"/>
            <a:r>
              <a:rPr lang="ru-RU" sz="2000" dirty="0"/>
              <a:t>3. На третьем этапе процесса стратегического планирования, после установления миссии и целей организации, изучается внешняя среда организации.</a:t>
            </a:r>
          </a:p>
          <a:p>
            <a:pPr indent="324000"/>
            <a:r>
              <a:rPr lang="ru-RU" dirty="0"/>
              <a:t>Оценивают внешнюю среду по трем параметрам:</a:t>
            </a:r>
          </a:p>
          <a:p>
            <a:pPr marL="285750" lvl="0" indent="-285750">
              <a:buFont typeface="Arial" pitchFamily="34" charset="0"/>
              <a:buChar char="•"/>
            </a:pPr>
            <a:r>
              <a:rPr lang="ru-RU" dirty="0"/>
              <a:t>изменения, которые воздействуют на разные аспекты текущей стратегии;</a:t>
            </a:r>
          </a:p>
          <a:p>
            <a:pPr marL="285750" lvl="0" indent="-285750">
              <a:buFont typeface="Arial" pitchFamily="34" charset="0"/>
              <a:buChar char="•"/>
            </a:pPr>
            <a:r>
              <a:rPr lang="ru-RU" dirty="0"/>
              <a:t>какие факторы представляют угрозу для стратегии;</a:t>
            </a:r>
          </a:p>
          <a:p>
            <a:pPr marL="285750" lvl="0" indent="-285750">
              <a:buFont typeface="Arial" pitchFamily="34" charset="0"/>
              <a:buChar char="•"/>
            </a:pPr>
            <a:r>
              <a:rPr lang="ru-RU" dirty="0"/>
              <a:t>какие факторы представляют больше возможностей для достижения цели путем корректировки плана.</a:t>
            </a:r>
          </a:p>
          <a:p>
            <a:pPr indent="324000"/>
            <a:r>
              <a:rPr lang="ru-RU" dirty="0"/>
              <a:t>В основном обращают внимание на такие факторы, как социальные, экономические, политические, развитие технологий, состояние рынка рабочей силы, инвестиций.</a:t>
            </a:r>
          </a:p>
          <a:p>
            <a:pPr indent="324000"/>
            <a:r>
              <a:rPr lang="ru-RU" i="1" u="sng" dirty="0"/>
              <a:t>Анализ внешней среды </a:t>
            </a:r>
            <a:r>
              <a:rPr lang="ru-RU" dirty="0"/>
              <a:t>- процесс, посредством которого разработчики стратегического плана контролируют внешние по отношению к организации факторы, чтобы определить возможности и угрозы для организации.</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9763" y="4250466"/>
            <a:ext cx="3472681" cy="260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452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6916"/>
            <a:ext cx="9144000" cy="677108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indent="324000"/>
            <a:r>
              <a:rPr lang="ru-RU" sz="1400" b="1" i="1" dirty="0">
                <a:latin typeface="Times New Roman" pitchFamily="18" charset="0"/>
                <a:cs typeface="Times New Roman" pitchFamily="18" charset="0"/>
              </a:rPr>
              <a:t>Этапы стратегического планирования.</a:t>
            </a:r>
          </a:p>
          <a:p>
            <a:pPr indent="324000"/>
            <a:r>
              <a:rPr lang="ru-RU" sz="1600" dirty="0">
                <a:latin typeface="Times New Roman" pitchFamily="18" charset="0"/>
                <a:cs typeface="Times New Roman" pitchFamily="18" charset="0"/>
              </a:rPr>
              <a:t>4.Четвертый этап. Управленческое обследование сильных внутренних и слабых сторон</a:t>
            </a:r>
            <a:br>
              <a:rPr lang="ru-RU" sz="1600" dirty="0">
                <a:latin typeface="Times New Roman" pitchFamily="18" charset="0"/>
                <a:cs typeface="Times New Roman" pitchFamily="18" charset="0"/>
              </a:rPr>
            </a:br>
            <a:r>
              <a:rPr lang="ru-RU" sz="1600" dirty="0">
                <a:latin typeface="Times New Roman" pitchFamily="18" charset="0"/>
                <a:cs typeface="Times New Roman" pitchFamily="18" charset="0"/>
              </a:rPr>
              <a:t>организации - </a:t>
            </a:r>
            <a:r>
              <a:rPr lang="ru-RU" sz="1600" i="1" dirty="0">
                <a:latin typeface="Times New Roman" pitchFamily="18" charset="0"/>
                <a:cs typeface="Times New Roman" pitchFamily="18" charset="0"/>
              </a:rPr>
              <a:t>методическая оценка функциональных зон </a:t>
            </a:r>
            <a:r>
              <a:rPr lang="ru-RU" sz="1600" dirty="0">
                <a:latin typeface="Times New Roman" pitchFamily="18" charset="0"/>
                <a:cs typeface="Times New Roman" pitchFamily="18" charset="0"/>
              </a:rPr>
              <a:t>организации, предназначенная для выявления ее стратегически сильных и слабых сторон.</a:t>
            </a:r>
          </a:p>
          <a:p>
            <a:pPr indent="324000"/>
            <a:r>
              <a:rPr lang="ru-RU" sz="1400" dirty="0">
                <a:latin typeface="Times New Roman" pitchFamily="18" charset="0"/>
                <a:cs typeface="Times New Roman" pitchFamily="18" charset="0"/>
              </a:rPr>
              <a:t>Обследование затрагивает изучение таких внутренних факторов: </a:t>
            </a:r>
            <a:r>
              <a:rPr lang="ru-RU" sz="1400" u="sng" dirty="0">
                <a:latin typeface="Times New Roman" pitchFamily="18" charset="0"/>
                <a:cs typeface="Times New Roman" pitchFamily="18" charset="0"/>
              </a:rPr>
              <a:t>маркетинг, финансовое состояние, производство, состояние персонала, культуру организации:</a:t>
            </a:r>
          </a:p>
          <a:p>
            <a:pPr marL="285750" lvl="0" indent="-285750">
              <a:buFont typeface="Arial" pitchFamily="34" charset="0"/>
              <a:buChar char="•"/>
            </a:pPr>
            <a:r>
              <a:rPr lang="ru-RU" sz="1400" u="sng" dirty="0">
                <a:latin typeface="Times New Roman" pitchFamily="18" charset="0"/>
                <a:cs typeface="Times New Roman" pitchFamily="18" charset="0"/>
              </a:rPr>
              <a:t>маркетинг</a:t>
            </a:r>
            <a:r>
              <a:rPr lang="ru-RU" sz="1400" dirty="0">
                <a:latin typeface="Times New Roman" pitchFamily="18" charset="0"/>
                <a:cs typeface="Times New Roman" pitchFamily="18" charset="0"/>
              </a:rPr>
              <a:t> - доля рынка и конкурентоспособность; предлагаемые товары или услуги; демографическая ситуация; возможность продвижение на рынок новых товаров или услуг; эффективность обслуживания клиентов; рекламные возможности; например, для негосударственного вуза важны два аспекта маркетинга: маркетинг образовательных услуг и специалистов.</a:t>
            </a:r>
          </a:p>
          <a:p>
            <a:pPr marL="285750" lvl="0" indent="-285750">
              <a:buFont typeface="Arial" pitchFamily="34" charset="0"/>
              <a:buChar char="•"/>
            </a:pPr>
            <a:r>
              <a:rPr lang="ru-RU" sz="1400" u="sng" dirty="0">
                <a:latin typeface="Times New Roman" pitchFamily="18" charset="0"/>
                <a:cs typeface="Times New Roman" pitchFamily="18" charset="0"/>
              </a:rPr>
              <a:t>текущее финансовое состояние организации</a:t>
            </a:r>
            <a:r>
              <a:rPr lang="ru-RU" sz="1400" dirty="0">
                <a:latin typeface="Times New Roman" pitchFamily="18" charset="0"/>
                <a:cs typeface="Times New Roman" pitchFamily="18" charset="0"/>
              </a:rPr>
              <a:t> необходимо учитывать при любом планировании, так как отсутствие финансовых резервов способно погубить любое начинание. При анализе финансового состояния основное внимание следует уделять возможности снижения себестоимости продукции, степени зависимости предприятия от поставщиков, степени физического и морального износа оборудования.</a:t>
            </a:r>
          </a:p>
          <a:p>
            <a:pPr marL="285750" lvl="0" indent="-285750">
              <a:buFont typeface="Arial" pitchFamily="34" charset="0"/>
              <a:buChar char="•"/>
            </a:pPr>
            <a:r>
              <a:rPr lang="ru-RU" sz="1400" dirty="0">
                <a:latin typeface="Times New Roman" pitchFamily="18" charset="0"/>
                <a:cs typeface="Times New Roman" pitchFamily="18" charset="0"/>
              </a:rPr>
              <a:t>Что касается организаций социальной сферы, то их финансовое состояние определяется их организационно-правовой формой. Источником финансирования для государственных учреждений (какими являются социальные службы в настоящее время) являются, прежде всего, бюджетные средства. При этом государство устанавливает определенные нормы бюджетного финансирования соответствующих затрат. Это значит, что управление финансами должно быть направлено на оптимизацию затрат (выбор наилучшего, оптимального варианта). Поэтому многие виды социальных услуг являются платными. Возможно так же использование дополнительных источников финансовых ресурсов;</a:t>
            </a:r>
          </a:p>
          <a:p>
            <a:pPr marL="285750" lvl="0" indent="-285750">
              <a:buFont typeface="Arial" pitchFamily="34" charset="0"/>
              <a:buChar char="•"/>
            </a:pPr>
            <a:r>
              <a:rPr lang="ru-RU" sz="1400" u="sng" dirty="0">
                <a:latin typeface="Times New Roman" pitchFamily="18" charset="0"/>
                <a:cs typeface="Times New Roman" pitchFamily="18" charset="0"/>
              </a:rPr>
              <a:t>производство </a:t>
            </a:r>
            <a:r>
              <a:rPr lang="ru-RU" sz="1400" dirty="0">
                <a:latin typeface="Times New Roman" pitchFamily="18" charset="0"/>
                <a:cs typeface="Times New Roman" pitchFamily="18" charset="0"/>
              </a:rPr>
              <a:t>- целенаправленная деятельность по созданию чего-либо полезного; может ли организация производить товары или услуги по более низкой цене, чем конкуренты; имеется ли доступ к новым материалам и технологиям; является ли оборудование современным; производство, т. е. предоставление социальных услуг, является целенаправленной деятельностью всех социальных служб;</a:t>
            </a:r>
          </a:p>
          <a:p>
            <a:pPr marL="285750" lvl="0" indent="-285750">
              <a:buFont typeface="Arial" pitchFamily="34" charset="0"/>
              <a:buChar char="•"/>
            </a:pPr>
            <a:r>
              <a:rPr lang="ru-RU" sz="1400" u="sng" dirty="0">
                <a:latin typeface="Times New Roman" pitchFamily="18" charset="0"/>
                <a:cs typeface="Times New Roman" pitchFamily="18" charset="0"/>
              </a:rPr>
              <a:t>состояние персонала </a:t>
            </a:r>
            <a:r>
              <a:rPr lang="ru-RU" sz="1400" dirty="0">
                <a:latin typeface="Times New Roman" pitchFamily="18" charset="0"/>
                <a:cs typeface="Times New Roman" pitchFamily="18" charset="0"/>
              </a:rPr>
              <a:t>- тип сотрудников; компетентность работников и высшего руководства; система вознаграждений; повышение квалификации сотрудников; оценка деятельности;</a:t>
            </a:r>
          </a:p>
          <a:p>
            <a:pPr marL="285750" lvl="0" indent="-285750">
              <a:buFont typeface="Arial" pitchFamily="34" charset="0"/>
              <a:buChar char="•"/>
            </a:pPr>
            <a:r>
              <a:rPr lang="ru-RU" sz="1400" u="sng" dirty="0">
                <a:latin typeface="Times New Roman" pitchFamily="18" charset="0"/>
                <a:cs typeface="Times New Roman" pitchFamily="18" charset="0"/>
              </a:rPr>
              <a:t>культура </a:t>
            </a:r>
            <a:r>
              <a:rPr lang="ru-RU" sz="1400" dirty="0">
                <a:latin typeface="Times New Roman" pitchFamily="18" charset="0"/>
                <a:cs typeface="Times New Roman" pitchFamily="18" charset="0"/>
              </a:rPr>
              <a:t>- нравы, обычаи, морально-психологический климат. Именно внутренняя культура формирует имидж организации как у поставщиков и потребителей, так и на рынке трудовых ресурсов, привлекая тем самым необходимых сотрудников.</a:t>
            </a:r>
          </a:p>
        </p:txBody>
      </p:sp>
    </p:spTree>
    <p:extLst>
      <p:ext uri="{BB962C8B-B14F-4D97-AF65-F5344CB8AC3E}">
        <p14:creationId xmlns:p14="http://schemas.microsoft.com/office/powerpoint/2010/main" val="3757570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77108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indent="324000"/>
            <a:r>
              <a:rPr lang="ru-RU" b="1" i="1" dirty="0">
                <a:latin typeface="Times New Roman" pitchFamily="18" charset="0"/>
                <a:cs typeface="Times New Roman" pitchFamily="18" charset="0"/>
              </a:rPr>
              <a:t>Этапы стратегического планирования.</a:t>
            </a:r>
          </a:p>
          <a:p>
            <a:pPr indent="324000"/>
            <a:r>
              <a:rPr lang="ru-RU" sz="2000" dirty="0">
                <a:latin typeface="Times New Roman" pitchFamily="18" charset="0"/>
                <a:cs typeface="Times New Roman" pitchFamily="18" charset="0"/>
              </a:rPr>
              <a:t>5.Пятый этап. Анализ стратегических альтернатив. </a:t>
            </a:r>
            <a:r>
              <a:rPr lang="ru-RU" dirty="0">
                <a:latin typeface="Times New Roman" pitchFamily="18" charset="0"/>
                <a:cs typeface="Times New Roman" pitchFamily="18" charset="0"/>
              </a:rPr>
              <a:t>После того как дана оценка внешней</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среды и обследована внутренняя среда организации, руководство может определить стратегию,</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которой, и будет следовать. Перед организацией стоят 4 основные стратегические альтернативы:</a:t>
            </a:r>
          </a:p>
          <a:p>
            <a:pPr marL="285750" lvl="0" indent="-285750">
              <a:buFont typeface="Arial" pitchFamily="34" charset="0"/>
              <a:buChar char="•"/>
            </a:pPr>
            <a:r>
              <a:rPr lang="ru-RU" u="sng" dirty="0">
                <a:latin typeface="Times New Roman" pitchFamily="18" charset="0"/>
                <a:cs typeface="Times New Roman" pitchFamily="18" charset="0"/>
              </a:rPr>
              <a:t>ограниченный рост </a:t>
            </a:r>
            <a:r>
              <a:rPr lang="ru-RU" dirty="0">
                <a:latin typeface="Times New Roman" pitchFamily="18" charset="0"/>
                <a:cs typeface="Times New Roman" pitchFamily="18" charset="0"/>
              </a:rPr>
              <a:t>- придерживается большинство организаций. Цели устанавливаются от достигнутого ранее, учитывая инфляцию. Стратегия ограниченного роста применяется в зрелых отраслях промышленности со статичной технологией, при этом организация удовлетворена своим положением. Это самый легкий, наиболее удобный и наименее рискованный способ действия.</a:t>
            </a:r>
          </a:p>
          <a:p>
            <a:pPr marL="285750" lvl="0" indent="-285750">
              <a:buFont typeface="Arial" pitchFamily="34" charset="0"/>
              <a:buChar char="•"/>
            </a:pPr>
            <a:r>
              <a:rPr lang="ru-RU" u="sng" dirty="0">
                <a:latin typeface="Times New Roman" pitchFamily="18" charset="0"/>
                <a:cs typeface="Times New Roman" pitchFamily="18" charset="0"/>
              </a:rPr>
              <a:t>рост</a:t>
            </a:r>
            <a:r>
              <a:rPr lang="ru-RU" dirty="0">
                <a:latin typeface="Times New Roman" pitchFamily="18" charset="0"/>
                <a:cs typeface="Times New Roman" pitchFamily="18" charset="0"/>
              </a:rPr>
              <a:t> - ежегодное повышение уровня краткосрочных и долгосрочных целей по сравнению с уровнем показателей предыдущего года. Эта стратегия применяется в динамично развивающихся отраслях с изменяющимися технологиями. Рост может быть внутренним или внешним. Внутренний рост - расширение товаров или услуг. Внешний рост - приобретение фирмы поставщика или одна фирма приобретает другую;</a:t>
            </a:r>
          </a:p>
          <a:p>
            <a:pPr marL="285750" lvl="0" indent="-285750">
              <a:buFont typeface="Arial" pitchFamily="34" charset="0"/>
              <a:buChar char="•"/>
            </a:pPr>
            <a:r>
              <a:rPr lang="ru-RU" u="sng" dirty="0">
                <a:latin typeface="Times New Roman" pitchFamily="18" charset="0"/>
                <a:cs typeface="Times New Roman" pitchFamily="18" charset="0"/>
              </a:rPr>
              <a:t>сокращение</a:t>
            </a:r>
            <a:r>
              <a:rPr lang="ru-RU" dirty="0">
                <a:latin typeface="Times New Roman" pitchFamily="18" charset="0"/>
                <a:cs typeface="Times New Roman" pitchFamily="18" charset="0"/>
              </a:rPr>
              <a:t> - эту стратегию руководители выбирают редко. Цели устанавливаются ниже достигнутого в прошлом. Может быть 3 варианта:</a:t>
            </a:r>
          </a:p>
          <a:p>
            <a:pPr marL="285750" lvl="0" indent="-285750">
              <a:buFont typeface="Arial" pitchFamily="34" charset="0"/>
              <a:buChar char="•"/>
            </a:pPr>
            <a:r>
              <a:rPr lang="ru-RU" u="sng" dirty="0">
                <a:latin typeface="Times New Roman" pitchFamily="18" charset="0"/>
                <a:cs typeface="Times New Roman" pitchFamily="18" charset="0"/>
              </a:rPr>
              <a:t>а) ликвидация </a:t>
            </a:r>
            <a:r>
              <a:rPr lang="ru-RU" dirty="0">
                <a:latin typeface="Times New Roman" pitchFamily="18" charset="0"/>
                <a:cs typeface="Times New Roman" pitchFamily="18" charset="0"/>
              </a:rPr>
              <a:t>- полная распродажа имущества;</a:t>
            </a:r>
          </a:p>
          <a:p>
            <a:pPr marL="285750" lvl="0" indent="-285750">
              <a:buFont typeface="Arial" pitchFamily="34" charset="0"/>
              <a:buChar char="•"/>
            </a:pPr>
            <a:r>
              <a:rPr lang="ru-RU" u="sng" dirty="0">
                <a:latin typeface="Times New Roman" pitchFamily="18" charset="0"/>
                <a:cs typeface="Times New Roman" pitchFamily="18" charset="0"/>
              </a:rPr>
              <a:t>б) отсечение лишнего </a:t>
            </a:r>
            <a:r>
              <a:rPr lang="ru-RU" dirty="0">
                <a:latin typeface="Times New Roman" pitchFamily="18" charset="0"/>
                <a:cs typeface="Times New Roman" pitchFamily="18" charset="0"/>
              </a:rPr>
              <a:t>- отделяют некоторые подразделения;</a:t>
            </a:r>
          </a:p>
          <a:p>
            <a:pPr marL="285750" lvl="0" indent="-285750">
              <a:buFont typeface="Arial" pitchFamily="34" charset="0"/>
              <a:buChar char="•"/>
            </a:pPr>
            <a:r>
              <a:rPr lang="ru-RU" u="sng" dirty="0">
                <a:latin typeface="Times New Roman" pitchFamily="18" charset="0"/>
                <a:cs typeface="Times New Roman" pitchFamily="18" charset="0"/>
              </a:rPr>
              <a:t>в) сокращение или переориентация</a:t>
            </a:r>
            <a:r>
              <a:rPr lang="ru-RU" dirty="0">
                <a:latin typeface="Times New Roman" pitchFamily="18" charset="0"/>
                <a:cs typeface="Times New Roman" pitchFamily="18" charset="0"/>
              </a:rPr>
              <a:t> - сокращение части своей деятельности;</a:t>
            </a:r>
          </a:p>
          <a:p>
            <a:pPr marL="285750" lvl="0" indent="-285750">
              <a:buFont typeface="Arial" pitchFamily="34" charset="0"/>
              <a:buChar char="•"/>
            </a:pPr>
            <a:r>
              <a:rPr lang="ru-RU" dirty="0">
                <a:latin typeface="Times New Roman" pitchFamily="18" charset="0"/>
                <a:cs typeface="Times New Roman" pitchFamily="18" charset="0"/>
              </a:rPr>
              <a:t>сочетание - объединение любых из трех стратегий. Этот вид обычно выбирают крупные фирмы.</a:t>
            </a:r>
          </a:p>
        </p:txBody>
      </p:sp>
    </p:spTree>
    <p:extLst>
      <p:ext uri="{BB962C8B-B14F-4D97-AF65-F5344CB8AC3E}">
        <p14:creationId xmlns:p14="http://schemas.microsoft.com/office/powerpoint/2010/main" val="282479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84784"/>
            <a:ext cx="9144000" cy="4062651"/>
          </a:xfrm>
          <a:prstGeom prst="rect">
            <a:avLst/>
          </a:prstGeom>
          <a:noFill/>
        </p:spPr>
        <p:txBody>
          <a:bodyPr wrap="square" rtlCol="0">
            <a:spAutoFit/>
          </a:bodyPr>
          <a:lstStyle/>
          <a:p>
            <a:pPr indent="360000"/>
            <a:r>
              <a:rPr lang="ru-RU" b="1" i="1" dirty="0">
                <a:latin typeface="Times New Roman" pitchFamily="18" charset="0"/>
                <a:cs typeface="Times New Roman" pitchFamily="18" charset="0"/>
              </a:rPr>
              <a:t>Этапы стратегического планирования.</a:t>
            </a:r>
          </a:p>
          <a:p>
            <a:pPr indent="360000"/>
            <a:r>
              <a:rPr lang="ru-RU" sz="2400" dirty="0">
                <a:latin typeface="Times New Roman" pitchFamily="18" charset="0"/>
                <a:cs typeface="Times New Roman" pitchFamily="18" charset="0"/>
              </a:rPr>
              <a:t>6.На шестом этапе происходит выбор стратегии.</a:t>
            </a:r>
            <a:r>
              <a:rPr lang="ru-RU" dirty="0">
                <a:latin typeface="Times New Roman" pitchFamily="18" charset="0"/>
                <a:cs typeface="Times New Roman" pitchFamily="18" charset="0"/>
              </a:rPr>
              <a:t> Выбирается стратегическая альтернатива, которая максимально повысит долгосрочную эффективность организации, то есть результат.</a:t>
            </a:r>
          </a:p>
          <a:p>
            <a:pPr indent="360000"/>
            <a:r>
              <a:rPr lang="ru-RU" dirty="0">
                <a:latin typeface="Times New Roman" pitchFamily="18" charset="0"/>
                <a:cs typeface="Times New Roman" pitchFamily="18" charset="0"/>
              </a:rPr>
              <a:t>На выбор влияют факторы:</a:t>
            </a:r>
          </a:p>
          <a:p>
            <a:pPr marL="285750" lvl="0" indent="-285750">
              <a:buFont typeface="Arial" pitchFamily="34" charset="0"/>
              <a:buChar char="•"/>
            </a:pPr>
            <a:r>
              <a:rPr lang="ru-RU" u="sng" dirty="0">
                <a:latin typeface="Times New Roman" pitchFamily="18" charset="0"/>
                <a:cs typeface="Times New Roman" pitchFamily="18" charset="0"/>
              </a:rPr>
              <a:t>риск </a:t>
            </a:r>
            <a:r>
              <a:rPr lang="ru-RU" dirty="0">
                <a:latin typeface="Times New Roman" pitchFamily="18" charset="0"/>
                <a:cs typeface="Times New Roman" pitchFamily="18" charset="0"/>
              </a:rPr>
              <a:t>- какой уровень риска считается приемлемым. Высокая степень риска может разрушить организацию;</a:t>
            </a:r>
          </a:p>
          <a:p>
            <a:pPr marL="285750" lvl="0" indent="-285750">
              <a:buFont typeface="Arial" pitchFamily="34" charset="0"/>
              <a:buChar char="•"/>
            </a:pPr>
            <a:r>
              <a:rPr lang="ru-RU" u="sng" dirty="0">
                <a:latin typeface="Times New Roman" pitchFamily="18" charset="0"/>
                <a:cs typeface="Times New Roman" pitchFamily="18" charset="0"/>
              </a:rPr>
              <a:t>знание прошлых стратегий </a:t>
            </a:r>
            <a:r>
              <a:rPr lang="ru-RU" dirty="0">
                <a:latin typeface="Times New Roman" pitchFamily="18" charset="0"/>
                <a:cs typeface="Times New Roman" pitchFamily="18" charset="0"/>
              </a:rPr>
              <a:t>- часто руководство находится под воздействием прошлых стратегий;</a:t>
            </a:r>
          </a:p>
          <a:p>
            <a:pPr marL="285750" lvl="0" indent="-285750">
              <a:buFont typeface="Arial" pitchFamily="34" charset="0"/>
              <a:buChar char="•"/>
            </a:pPr>
            <a:r>
              <a:rPr lang="ru-RU" u="sng" dirty="0">
                <a:latin typeface="Times New Roman" pitchFamily="18" charset="0"/>
                <a:cs typeface="Times New Roman" pitchFamily="18" charset="0"/>
              </a:rPr>
              <a:t>реакция на владельцев (если акционерное общество) </a:t>
            </a:r>
            <a:r>
              <a:rPr lang="ru-RU" dirty="0">
                <a:latin typeface="Times New Roman" pitchFamily="18" charset="0"/>
                <a:cs typeface="Times New Roman" pitchFamily="18" charset="0"/>
              </a:rPr>
              <a:t>- владельцы акций ограничивают гибкость руководства при выборе альтернативы (коммерческие структуры);</a:t>
            </a:r>
          </a:p>
          <a:p>
            <a:pPr marL="285750" lvl="0" indent="-285750">
              <a:buFont typeface="Arial" pitchFamily="34" charset="0"/>
              <a:buChar char="•"/>
            </a:pPr>
            <a:r>
              <a:rPr lang="ru-RU" u="sng" dirty="0">
                <a:latin typeface="Times New Roman" pitchFamily="18" charset="0"/>
                <a:cs typeface="Times New Roman" pitchFamily="18" charset="0"/>
              </a:rPr>
              <a:t>фактор времени </a:t>
            </a:r>
            <a:r>
              <a:rPr lang="ru-RU" dirty="0">
                <a:latin typeface="Times New Roman" pitchFamily="18" charset="0"/>
                <a:cs typeface="Times New Roman" pitchFamily="18" charset="0"/>
              </a:rPr>
              <a:t>- решение может способствовать успеху или неудаче организации (реализация хорошей идеи в неудачный момент может привести к развалу организации).</a:t>
            </a:r>
          </a:p>
          <a:p>
            <a:pPr marL="285750" indent="-285750">
              <a:buFont typeface="Arial" pitchFamily="34" charset="0"/>
              <a:buChar char="•"/>
            </a:pP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729983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701730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buAutoNum type="arabicPeriod"/>
            </a:pPr>
            <a:r>
              <a:rPr lang="ru-RU" sz="1750" dirty="0"/>
              <a:t>Организационно-структурное. Здесь предполагается найти ответы на такие вопросы: «Кто должен выполнять (или выполняет) социальную работу?», «Какие учреждение должны заниматься</a:t>
            </a:r>
            <a:br>
              <a:rPr lang="ru-RU" sz="1750" dirty="0"/>
            </a:br>
            <a:r>
              <a:rPr lang="ru-RU" sz="1750" dirty="0"/>
              <a:t>(занимаются)?», «Какова эффективность (результативность) их деятельности?». При этом нужно помнить, что управление социальной работой организуется на различных уровнях: федеральном, региональном (территориальном), местном. Соответственно, каждый уровень имеет свои организационные структуры управления - министерство, территориальные и городские (районные) управления социальной защиты населения, социальные службы.</a:t>
            </a:r>
          </a:p>
          <a:p>
            <a:pPr marL="342900" indent="-342900">
              <a:buAutoNum type="arabicPeriod"/>
            </a:pPr>
            <a:r>
              <a:rPr lang="ru-RU" sz="1750" dirty="0"/>
              <a:t>Функциональное. Различные структуры в системе социальной защиты выполняют определенные функции - общие и частные. Общими функциями считаются планирование, организация,  мотивация  и контроль,  т.  е.  процесс  постановки целей,  задач и  организация практической деятельности. Конкретные функции - это виды работ применительно к конкретной должности (обязанности и права согласно должностной инструкции), подразделению (положение об отделе, секторе) и направлению деятельности. </a:t>
            </a:r>
          </a:p>
          <a:p>
            <a:pPr marL="342900" indent="-342900">
              <a:buAutoNum type="arabicPeriod"/>
            </a:pPr>
            <a:r>
              <a:rPr lang="ru-RU" sz="1750" dirty="0"/>
              <a:t>Профессиональное (трудовое). Управление в социальной работе особый вид деятельности, которой занимается вполне определенная категория людей, именуемых кадрами, или персоналом управления.</a:t>
            </a:r>
          </a:p>
          <a:p>
            <a:pPr marL="342900" indent="-342900">
              <a:buAutoNum type="arabicPeriod"/>
            </a:pPr>
            <a:r>
              <a:rPr lang="ru-RU" sz="1750" dirty="0"/>
              <a:t>Гносеологическое. В настоящее время рано утверждать, что менеджмент в социальной работе представляет собой науку, изучающую структуру, функции, профессиональную деятельность и процесс управления. Теория управления социальной работой мало исследована.</a:t>
            </a:r>
          </a:p>
          <a:p>
            <a:pPr marL="342900" indent="-342900">
              <a:buAutoNum type="arabicPeriod"/>
            </a:pPr>
            <a:r>
              <a:rPr lang="ru-RU" sz="1750" dirty="0"/>
              <a:t>Учебно-образовательное. Основные аспекты менеджмента являются частью настоящей учебной дисциплины.</a:t>
            </a:r>
          </a:p>
        </p:txBody>
      </p:sp>
    </p:spTree>
    <p:extLst>
      <p:ext uri="{BB962C8B-B14F-4D97-AF65-F5344CB8AC3E}">
        <p14:creationId xmlns:p14="http://schemas.microsoft.com/office/powerpoint/2010/main" val="2358207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184"/>
            <a:ext cx="9144000" cy="677108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u-RU" sz="1400" b="1" i="1" dirty="0">
                <a:latin typeface="Times New Roman" pitchFamily="18" charset="0"/>
                <a:cs typeface="Times New Roman" pitchFamily="18" charset="0"/>
              </a:rPr>
              <a:t>Этапы стратегического планирования.</a:t>
            </a:r>
            <a:endParaRPr lang="en-US" sz="1400" b="1" i="1" dirty="0">
              <a:latin typeface="Times New Roman" pitchFamily="18" charset="0"/>
              <a:cs typeface="Times New Roman" pitchFamily="18" charset="0"/>
            </a:endParaRPr>
          </a:p>
          <a:p>
            <a:endParaRPr lang="en-US" sz="1400" b="1" i="1" dirty="0">
              <a:latin typeface="Times New Roman" pitchFamily="18" charset="0"/>
              <a:cs typeface="Times New Roman" pitchFamily="18" charset="0"/>
            </a:endParaRPr>
          </a:p>
          <a:p>
            <a:pPr indent="324000"/>
            <a:r>
              <a:rPr lang="ru-RU" dirty="0">
                <a:latin typeface="Times New Roman" pitchFamily="18" charset="0"/>
                <a:cs typeface="Times New Roman" pitchFamily="18" charset="0"/>
              </a:rPr>
              <a:t>7.Седьмой этап - реализация стратегического плана</a:t>
            </a:r>
            <a:r>
              <a:rPr lang="ru-RU" sz="1400" dirty="0">
                <a:latin typeface="Times New Roman" pitchFamily="18" charset="0"/>
                <a:cs typeface="Times New Roman" pitchFamily="18" charset="0"/>
              </a:rPr>
              <a:t>. План должен быть реалистичным.</a:t>
            </a:r>
            <a:br>
              <a:rPr lang="ru-RU" sz="1400" dirty="0">
                <a:latin typeface="Times New Roman" pitchFamily="18" charset="0"/>
                <a:cs typeface="Times New Roman" pitchFamily="18" charset="0"/>
              </a:rPr>
            </a:br>
            <a:r>
              <a:rPr lang="ru-RU" sz="1400" dirty="0">
                <a:latin typeface="Times New Roman" pitchFamily="18" charset="0"/>
                <a:cs typeface="Times New Roman" pitchFamily="18" charset="0"/>
              </a:rPr>
              <a:t>Необходимо остановиться </a:t>
            </a:r>
            <a:r>
              <a:rPr lang="ru-RU" sz="1400" i="1" u="sng" dirty="0">
                <a:latin typeface="Times New Roman" pitchFamily="18" charset="0"/>
                <a:cs typeface="Times New Roman" pitchFamily="18" charset="0"/>
              </a:rPr>
              <a:t>на основных компонентах формального планирования</a:t>
            </a:r>
            <a:r>
              <a:rPr lang="ru-RU" sz="1400" i="1" dirty="0">
                <a:latin typeface="Times New Roman" pitchFamily="18" charset="0"/>
                <a:cs typeface="Times New Roman" pitchFamily="18" charset="0"/>
              </a:rPr>
              <a:t>:</a:t>
            </a:r>
            <a:endParaRPr lang="ru-RU" sz="1400" dirty="0">
              <a:latin typeface="Times New Roman" pitchFamily="18" charset="0"/>
              <a:cs typeface="Times New Roman" pitchFamily="18" charset="0"/>
            </a:endParaRPr>
          </a:p>
          <a:p>
            <a:pPr indent="324000">
              <a:buAutoNum type="arabicPeriod"/>
            </a:pPr>
            <a:r>
              <a:rPr lang="ru-RU" sz="1400" i="1" u="sng" dirty="0">
                <a:latin typeface="Times New Roman" pitchFamily="18" charset="0"/>
                <a:cs typeface="Times New Roman" pitchFamily="18" charset="0"/>
              </a:rPr>
              <a:t>тактика - краткосрочные стратегии, </a:t>
            </a:r>
            <a:r>
              <a:rPr lang="ru-RU" sz="1400" dirty="0">
                <a:latin typeface="Times New Roman" pitchFamily="18" charset="0"/>
                <a:cs typeface="Times New Roman" pitchFamily="18" charset="0"/>
              </a:rPr>
              <a:t>которые согласуются с долгосрочными планами</a:t>
            </a:r>
            <a:endParaRPr lang="en-US" sz="1400" dirty="0">
              <a:latin typeface="Times New Roman" pitchFamily="18" charset="0"/>
              <a:cs typeface="Times New Roman" pitchFamily="18" charset="0"/>
            </a:endParaRPr>
          </a:p>
          <a:p>
            <a:pPr indent="324000"/>
            <a:r>
              <a:rPr lang="ru-RU" sz="1400" dirty="0">
                <a:latin typeface="Times New Roman" pitchFamily="18" charset="0"/>
                <a:cs typeface="Times New Roman" pitchFamily="18" charset="0"/>
              </a:rPr>
              <a:t>Характеристики тактических планов:</a:t>
            </a:r>
          </a:p>
          <a:p>
            <a:pPr indent="324000"/>
            <a:r>
              <a:rPr lang="ru-RU" sz="1400" dirty="0">
                <a:latin typeface="Times New Roman" pitchFamily="18" charset="0"/>
                <a:cs typeface="Times New Roman" pitchFamily="18" charset="0"/>
              </a:rPr>
              <a:t>а)тактические планы разрабатывают в развитие стратегии;</a:t>
            </a:r>
          </a:p>
          <a:p>
            <a:pPr indent="324000"/>
            <a:r>
              <a:rPr lang="ru-RU" sz="1400" dirty="0">
                <a:latin typeface="Times New Roman" pitchFamily="18" charset="0"/>
                <a:cs typeface="Times New Roman" pitchFamily="18" charset="0"/>
              </a:rPr>
              <a:t>б)тактика вырабатывается на уровне руководителей среднего звена;</a:t>
            </a:r>
          </a:p>
          <a:p>
            <a:pPr indent="324000"/>
            <a:r>
              <a:rPr lang="ru-RU" sz="1400" dirty="0">
                <a:latin typeface="Times New Roman" pitchFamily="18" charset="0"/>
                <a:cs typeface="Times New Roman" pitchFamily="18" charset="0"/>
              </a:rPr>
              <a:t>в)результаты тактических планов появляются быстро и соотносятся с конкретными</a:t>
            </a:r>
            <a:r>
              <a:rPr lang="en-US" sz="1400" dirty="0">
                <a:latin typeface="Times New Roman" pitchFamily="18" charset="0"/>
                <a:cs typeface="Times New Roman" pitchFamily="18" charset="0"/>
              </a:rPr>
              <a:t> </a:t>
            </a:r>
            <a:r>
              <a:rPr lang="ru-RU" sz="1400" dirty="0">
                <a:latin typeface="Times New Roman" pitchFamily="18" charset="0"/>
                <a:cs typeface="Times New Roman" pitchFamily="18" charset="0"/>
              </a:rPr>
              <a:t>действиями (результаты стратегии могут появиться через несколько лет).</a:t>
            </a:r>
          </a:p>
          <a:p>
            <a:pPr indent="324000"/>
            <a:r>
              <a:rPr lang="ru-RU" sz="1400" dirty="0">
                <a:latin typeface="Times New Roman" pitchFamily="18" charset="0"/>
                <a:cs typeface="Times New Roman" pitchFamily="18" charset="0"/>
              </a:rPr>
              <a:t>Тактической целью социальной работы на данном этапе является удовлетворение потребностей наиболее нуждающихся в социальной защите категорий населения с учетом возможностей экономики (поскольку в настоящее время реализуется адресная социальная политика).</a:t>
            </a:r>
          </a:p>
          <a:p>
            <a:pPr indent="324000"/>
            <a:r>
              <a:rPr lang="ru-RU" sz="1400" i="1" dirty="0">
                <a:latin typeface="Times New Roman" pitchFamily="18" charset="0"/>
                <a:cs typeface="Times New Roman" pitchFamily="18" charset="0"/>
              </a:rPr>
              <a:t>политика - </a:t>
            </a:r>
            <a:r>
              <a:rPr lang="ru-RU" sz="1400" dirty="0">
                <a:latin typeface="Times New Roman" pitchFamily="18" charset="0"/>
                <a:cs typeface="Times New Roman" pitchFamily="18" charset="0"/>
              </a:rPr>
              <a:t>представляет собой общее руководство для действий и принятия решений, которое облегчает достижение целей. Политика обычно формулируется руководителями высшего уровня на длительный период времени. Например, политика предоставления равных возможностей трудоустройства для женщин; неразглашение коммерческих тайн организации.</a:t>
            </a:r>
          </a:p>
          <a:p>
            <a:pPr indent="324000"/>
            <a:r>
              <a:rPr lang="ru-RU" sz="1400" i="1" dirty="0">
                <a:latin typeface="Times New Roman" pitchFamily="18" charset="0"/>
                <a:cs typeface="Times New Roman" pitchFamily="18" charset="0"/>
              </a:rPr>
              <a:t>процедуры - </a:t>
            </a:r>
            <a:r>
              <a:rPr lang="ru-RU" sz="1400" dirty="0">
                <a:latin typeface="Times New Roman" pitchFamily="18" charset="0"/>
                <a:cs typeface="Times New Roman" pitchFamily="18" charset="0"/>
              </a:rPr>
              <a:t>описывает действия, которые следует предпринять в конкретной ситуации. Если ситуация при принятии решения повторяется, то руководство применяет испытанный временем способ действий, и для этого вырабатывает стандартизированные указания. По существу, процедура представляет собой запрограммированное решение. Например, процедура назначения трудовой пенсии по старости.</a:t>
            </a:r>
          </a:p>
          <a:p>
            <a:pPr indent="324000"/>
            <a:r>
              <a:rPr lang="ru-RU" sz="1400" i="1" dirty="0">
                <a:latin typeface="Times New Roman" pitchFamily="18" charset="0"/>
                <a:cs typeface="Times New Roman" pitchFamily="18" charset="0"/>
              </a:rPr>
              <a:t>правила - </a:t>
            </a:r>
            <a:r>
              <a:rPr lang="ru-RU" sz="1400" dirty="0">
                <a:latin typeface="Times New Roman" pitchFamily="18" charset="0"/>
                <a:cs typeface="Times New Roman" pitchFamily="18" charset="0"/>
              </a:rPr>
              <a:t>составляются тогда, когда руководство ограничивает действия сотрудников, чтобы гарантировать выполнение конкретных действий конкретными способами. То есть правило определяет, что должно быть сделано в специфической единичной ситуации. Правила отличаются от процедур тем, что они разработаны на конкретный и ограниченный вопрос. Процедура рассчитана на ситуацию, в которой имеет место последовательность нескольких связанных между собой действий.</a:t>
            </a:r>
          </a:p>
          <a:p>
            <a:pPr indent="324000"/>
            <a:r>
              <a:rPr lang="ru-RU" sz="1400" dirty="0">
                <a:latin typeface="Times New Roman" pitchFamily="18" charset="0"/>
                <a:cs typeface="Times New Roman" pitchFamily="18" charset="0"/>
              </a:rPr>
              <a:t>Иногда возникают конфликты, вызванные нежеланием работников выполнять правила и процедуры. Для того, чтобы избежать конфликтной ситуации, руководителю необходимо информировать подчиненных о целях правил, объяснять, почему необходимо выполнять работу именно так, как предписано правилами или процедурами.</a:t>
            </a:r>
          </a:p>
          <a:p>
            <a:pPr indent="324000"/>
            <a:r>
              <a:rPr lang="ru-RU" sz="1400" dirty="0">
                <a:latin typeface="Times New Roman" pitchFamily="18" charset="0"/>
                <a:cs typeface="Times New Roman" pitchFamily="18" charset="0"/>
              </a:rPr>
              <a:t>Для выполнения стратегического плана </a:t>
            </a:r>
            <a:r>
              <a:rPr lang="ru-RU" sz="1400" i="1" dirty="0">
                <a:latin typeface="Times New Roman" pitchFamily="18" charset="0"/>
                <a:cs typeface="Times New Roman" pitchFamily="18" charset="0"/>
              </a:rPr>
              <a:t>необходимо управление реализацией. </a:t>
            </a:r>
            <a:r>
              <a:rPr lang="ru-RU" sz="1400" dirty="0">
                <a:latin typeface="Times New Roman" pitchFamily="18" charset="0"/>
                <a:cs typeface="Times New Roman" pitchFamily="18" charset="0"/>
              </a:rPr>
              <a:t>Рассмотрим управленческие инструменты, которые обеспечивают согласованность:</a:t>
            </a:r>
          </a:p>
        </p:txBody>
      </p:sp>
    </p:spTree>
    <p:extLst>
      <p:ext uri="{BB962C8B-B14F-4D97-AF65-F5344CB8AC3E}">
        <p14:creationId xmlns:p14="http://schemas.microsoft.com/office/powerpoint/2010/main" val="2534345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0197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324000"/>
            <a:r>
              <a:rPr lang="ru-RU" sz="1600" dirty="0">
                <a:latin typeface="Times New Roman" pitchFamily="18" charset="0"/>
                <a:cs typeface="Times New Roman" pitchFamily="18" charset="0"/>
              </a:rPr>
              <a:t>Для выполнения стратегического плана </a:t>
            </a:r>
            <a:r>
              <a:rPr lang="ru-RU" sz="1600" i="1" dirty="0">
                <a:latin typeface="Times New Roman" pitchFamily="18" charset="0"/>
                <a:cs typeface="Times New Roman" pitchFamily="18" charset="0"/>
              </a:rPr>
              <a:t>необходимо управление реализацией. </a:t>
            </a:r>
            <a:endParaRPr lang="en-US" sz="1600" i="1" dirty="0">
              <a:latin typeface="Times New Roman" pitchFamily="18" charset="0"/>
              <a:cs typeface="Times New Roman" pitchFamily="18" charset="0"/>
            </a:endParaRPr>
          </a:p>
          <a:p>
            <a:pPr indent="324000"/>
            <a:r>
              <a:rPr lang="ru-RU" sz="1600" dirty="0">
                <a:latin typeface="Times New Roman" pitchFamily="18" charset="0"/>
                <a:cs typeface="Times New Roman" pitchFamily="18" charset="0"/>
              </a:rPr>
              <a:t>У правленческие инструменты, которые обеспечивают согласованность:</a:t>
            </a:r>
          </a:p>
          <a:p>
            <a:pPr indent="324000"/>
            <a:r>
              <a:rPr lang="ru-RU" sz="1600" dirty="0">
                <a:latin typeface="Times New Roman" pitchFamily="18" charset="0"/>
                <a:cs typeface="Times New Roman" pitchFamily="18" charset="0"/>
              </a:rPr>
              <a:t>Бюджет представляет собой метод распределения ресурсов, охарактеризованных в количественной форме, для достижения целей, представленных количественно.</a:t>
            </a:r>
          </a:p>
          <a:p>
            <a:pPr indent="324000"/>
            <a:r>
              <a:rPr lang="ru-RU" sz="1600" dirty="0">
                <a:latin typeface="Times New Roman" pitchFamily="18" charset="0"/>
                <a:cs typeface="Times New Roman" pitchFamily="18" charset="0"/>
              </a:rPr>
              <a:t>Управление по целям представляет собой процесс, состоящий из 4 взаимозависимых и взаимосвязанных этапов:</a:t>
            </a:r>
          </a:p>
          <a:p>
            <a:pPr indent="324000"/>
            <a:r>
              <a:rPr lang="ru-RU" sz="1600" dirty="0">
                <a:latin typeface="Times New Roman" pitchFamily="18" charset="0"/>
                <a:cs typeface="Times New Roman" pitchFamily="18" charset="0"/>
              </a:rPr>
              <a:t>а)выработка четких, кратких формулировок целей;</a:t>
            </a:r>
          </a:p>
          <a:p>
            <a:pPr indent="324000"/>
            <a:r>
              <a:rPr lang="ru-RU" sz="1600" dirty="0">
                <a:latin typeface="Times New Roman" pitchFamily="18" charset="0"/>
                <a:cs typeface="Times New Roman" pitchFamily="18" charset="0"/>
              </a:rPr>
              <a:t>б)разработка реальных планов их достижения;</a:t>
            </a:r>
          </a:p>
          <a:p>
            <a:pPr indent="324000"/>
            <a:r>
              <a:rPr lang="ru-RU" sz="1600" dirty="0">
                <a:latin typeface="Times New Roman" pitchFamily="18" charset="0"/>
                <a:cs typeface="Times New Roman" pitchFamily="18" charset="0"/>
              </a:rPr>
              <a:t>в)систематический контроль, измерение и оценка работы и результатов;</a:t>
            </a:r>
          </a:p>
          <a:p>
            <a:pPr indent="324000"/>
            <a:r>
              <a:rPr lang="ru-RU" sz="1600" dirty="0">
                <a:latin typeface="Times New Roman" pitchFamily="18" charset="0"/>
                <a:cs typeface="Times New Roman" pitchFamily="18" charset="0"/>
              </a:rPr>
              <a:t>г)корректирующие меры для достижения запланированных результатов.</a:t>
            </a:r>
          </a:p>
          <a:p>
            <a:pPr indent="324000"/>
            <a:r>
              <a:rPr lang="ru-RU" sz="1600" dirty="0">
                <a:latin typeface="Times New Roman" pitchFamily="18" charset="0"/>
                <a:cs typeface="Times New Roman" pitchFamily="18" charset="0"/>
              </a:rPr>
              <a:t>1.Первый этап - выработка целей - повторяет схему процесса планирования.</a:t>
            </a:r>
          </a:p>
          <a:p>
            <a:pPr indent="324000"/>
            <a:r>
              <a:rPr lang="ru-RU" sz="1600" dirty="0">
                <a:latin typeface="Times New Roman" pitchFamily="18" charset="0"/>
                <a:cs typeface="Times New Roman" pitchFamily="18" charset="0"/>
              </a:rPr>
              <a:t>После того, как разработаны долгосрочные и краткосрочные цели для организации, руководители формулируют эти цели для работников следующего уровня по нисходящей линии. Руководители должны поддерживать работников в следующих областях: информация; уточнение отношений между уровнями полномочий и ответственности; поддержка со стороны штатного персонала; горизонтальная и вертикальная координация; ресурсы.</a:t>
            </a:r>
          </a:p>
          <a:p>
            <a:pPr lvl="0" indent="324000"/>
            <a:r>
              <a:rPr lang="ru-RU" sz="1600" dirty="0">
                <a:latin typeface="Times New Roman" pitchFamily="18" charset="0"/>
                <a:cs typeface="Times New Roman" pitchFamily="18" charset="0"/>
              </a:rPr>
              <a:t>На втором этапе управления по целям определяются основные задачи и меры, необходимые для достижения целей; установление взаимосвязей между основными видами деятельности; уточнение ролей, взаимоотношений, делегирования соответствующих полномочий; оценка затрат времени для каждой основной операции; определение ресурсов, необходимых для каждой операции; проверка сроков и коррекция планов действий.</a:t>
            </a:r>
          </a:p>
          <a:p>
            <a:pPr lvl="0" indent="324000"/>
            <a:r>
              <a:rPr lang="ru-RU" sz="1600" dirty="0">
                <a:latin typeface="Times New Roman" pitchFamily="18" charset="0"/>
                <a:cs typeface="Times New Roman" pitchFamily="18" charset="0"/>
              </a:rPr>
              <a:t>После истечения установленного периода времени определяется степень достижения целей, выявление проблем и помех, определение причин проблем, выявление личных потребностей и вознаграждение за эффективную работу.</a:t>
            </a:r>
          </a:p>
          <a:p>
            <a:pPr lvl="0" indent="324000"/>
            <a:r>
              <a:rPr lang="ru-RU" sz="1600" dirty="0">
                <a:latin typeface="Times New Roman" pitchFamily="18" charset="0"/>
                <a:cs typeface="Times New Roman" pitchFamily="18" charset="0"/>
              </a:rPr>
              <a:t>Если цели не достигнуты, руководство точно установило причину, необходимо решить, какие следует принять меры для корректировки отклонения.</a:t>
            </a:r>
          </a:p>
          <a:p>
            <a:pPr indent="324000"/>
            <a:r>
              <a:rPr lang="ru-RU" sz="1600" dirty="0">
                <a:latin typeface="Times New Roman" pitchFamily="18" charset="0"/>
                <a:cs typeface="Times New Roman" pitchFamily="18" charset="0"/>
              </a:rPr>
              <a:t>5.	Если цели достигнуты, то процесс управления по целям может начаться снова - с</a:t>
            </a:r>
            <a:br>
              <a:rPr lang="ru-RU" sz="1600" dirty="0">
                <a:latin typeface="Times New Roman" pitchFamily="18" charset="0"/>
                <a:cs typeface="Times New Roman" pitchFamily="18" charset="0"/>
              </a:rPr>
            </a:br>
            <a:r>
              <a:rPr lang="ru-RU" sz="1600" dirty="0">
                <a:latin typeface="Times New Roman" pitchFamily="18" charset="0"/>
                <a:cs typeface="Times New Roman" pitchFamily="18" charset="0"/>
              </a:rPr>
              <a:t>установлением целей на предстоящий период.</a:t>
            </a:r>
          </a:p>
        </p:txBody>
      </p:sp>
    </p:spTree>
    <p:extLst>
      <p:ext uri="{BB962C8B-B14F-4D97-AF65-F5344CB8AC3E}">
        <p14:creationId xmlns:p14="http://schemas.microsoft.com/office/powerpoint/2010/main" val="3666071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70865"/>
          </a:xfrm>
          <a:prstGeom prst="rect">
            <a:avLst/>
          </a:prstGeom>
          <a:noFill/>
        </p:spPr>
        <p:txBody>
          <a:bodyPr wrap="square" rtlCol="0">
            <a:spAutoFit/>
          </a:bodyPr>
          <a:lstStyle/>
          <a:p>
            <a:pPr indent="360000"/>
            <a:endParaRPr lang="ru-RU" dirty="0"/>
          </a:p>
          <a:p>
            <a:pPr indent="360000"/>
            <a:r>
              <a:rPr lang="ru-RU" b="1" i="1" dirty="0">
                <a:latin typeface="Times New Roman" pitchFamily="18" charset="0"/>
                <a:cs typeface="Times New Roman" pitchFamily="18" charset="0"/>
              </a:rPr>
              <a:t>Этапы стратегического планирования.</a:t>
            </a:r>
          </a:p>
          <a:p>
            <a:pPr indent="360000"/>
            <a:r>
              <a:rPr lang="ru-RU" sz="2000" dirty="0"/>
              <a:t>8. Восьмой этап. Оценка стратегического плана проводится путем сравнения результатов работы с целями. </a:t>
            </a:r>
            <a:r>
              <a:rPr lang="ru-RU" dirty="0"/>
              <a:t>Оценка должна проводиться системно и непрерывно. При оценке процесса стратегического планирования следует ответить на 5 вопросов:</a:t>
            </a:r>
          </a:p>
          <a:p>
            <a:pPr marL="285750" lvl="0" indent="-285750">
              <a:buFont typeface="Arial" pitchFamily="34" charset="0"/>
              <a:buChar char="•"/>
            </a:pPr>
            <a:r>
              <a:rPr lang="ru-RU" dirty="0"/>
              <a:t>является ли стратегия внутренне совместимой с возможностями организации?</a:t>
            </a:r>
          </a:p>
          <a:p>
            <a:pPr marL="285750" lvl="0" indent="-285750">
              <a:buFont typeface="Arial" pitchFamily="34" charset="0"/>
              <a:buChar char="•"/>
            </a:pPr>
            <a:r>
              <a:rPr lang="ru-RU" dirty="0"/>
              <a:t>предполагает ли стратегия допустимую степень риска?</a:t>
            </a:r>
          </a:p>
          <a:p>
            <a:pPr marL="285750" lvl="0" indent="-285750">
              <a:buFont typeface="Arial" pitchFamily="34" charset="0"/>
              <a:buChar char="•"/>
            </a:pPr>
            <a:r>
              <a:rPr lang="ru-RU" dirty="0"/>
              <a:t>обладает ли организация достаточными ресурсами для реализации стратегии?</a:t>
            </a:r>
          </a:p>
          <a:p>
            <a:pPr marL="285750" lvl="0" indent="-285750">
              <a:buFont typeface="Arial" pitchFamily="34" charset="0"/>
              <a:buChar char="•"/>
            </a:pPr>
            <a:r>
              <a:rPr lang="ru-RU" dirty="0"/>
              <a:t>учитывает ли стратегия внешние опасности и возможности?</a:t>
            </a:r>
          </a:p>
          <a:p>
            <a:pPr marL="285750" lvl="0" indent="-285750">
              <a:buFont typeface="Arial" pitchFamily="34" charset="0"/>
              <a:buChar char="•"/>
            </a:pPr>
            <a:r>
              <a:rPr lang="ru-RU" dirty="0"/>
              <a:t>является ли стратегия лучшим способом применения ресурсов организации?</a:t>
            </a:r>
          </a:p>
          <a:p>
            <a:pPr indent="360000"/>
            <a:r>
              <a:rPr lang="ru-RU" dirty="0"/>
              <a:t>Критерии оценки: количественные (рост объема услуг, уровень затрат); качественные (способность привлечь высококвалифицированных руководителей и специалистов, расширение объема услуг клиентам, использование возможностей).</a:t>
            </a:r>
          </a:p>
          <a:p>
            <a:pPr indent="360000"/>
            <a:r>
              <a:rPr lang="ru-RU" dirty="0"/>
              <a:t>После выбора стратегии и разработки плана, руководство должно выяснить, способствует ли структура организации достижению целей. </a:t>
            </a:r>
            <a:r>
              <a:rPr lang="ru-RU" i="1" u="sng" dirty="0"/>
              <a:t>Стратегия определяет структуру. Структура всегда должна отражать стратегию.</a:t>
            </a:r>
            <a:endParaRPr lang="ru-RU" u="sng" dirty="0"/>
          </a:p>
          <a:p>
            <a:pPr indent="360000"/>
            <a:r>
              <a:rPr lang="ru-RU" dirty="0"/>
              <a:t>Стратегические и тактические цели управления социальной работой, главные направления ее развития могут быть изложены в концепции социальной работы и программно-целевой модели управления социальной работой; социальный работник может участвовать в планировании программ, социальной политики.</a:t>
            </a:r>
          </a:p>
          <a:p>
            <a:pPr indent="360000"/>
            <a:endParaRPr lang="ru-RU" dirty="0"/>
          </a:p>
        </p:txBody>
      </p:sp>
    </p:spTree>
    <p:extLst>
      <p:ext uri="{BB962C8B-B14F-4D97-AF65-F5344CB8AC3E}">
        <p14:creationId xmlns:p14="http://schemas.microsoft.com/office/powerpoint/2010/main" val="3196509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740307"/>
          </a:xfrm>
          <a:prstGeom prst="rect">
            <a:avLst/>
          </a:prstGeom>
        </p:spPr>
        <p:style>
          <a:lnRef idx="0">
            <a:scrgbClr r="0" g="0" b="0"/>
          </a:lnRef>
          <a:fillRef idx="1002">
            <a:schemeClr val="lt1"/>
          </a:fillRef>
          <a:effectRef idx="0">
            <a:scrgbClr r="0" g="0" b="0"/>
          </a:effectRef>
          <a:fontRef idx="major"/>
        </p:style>
        <p:txBody>
          <a:bodyPr wrap="square" rtlCol="0">
            <a:spAutoFit/>
          </a:bodyPr>
          <a:lstStyle/>
          <a:p>
            <a:pPr indent="457200"/>
            <a:r>
              <a:rPr lang="ru-RU" sz="1600" b="1" i="1" dirty="0">
                <a:latin typeface="Times New Roman" pitchFamily="18" charset="0"/>
                <a:cs typeface="Times New Roman" pitchFamily="18" charset="0"/>
              </a:rPr>
              <a:t>Программно-целевое управление</a:t>
            </a:r>
            <a:endParaRPr lang="ru-RU" sz="1600" dirty="0">
              <a:latin typeface="Times New Roman" pitchFamily="18" charset="0"/>
              <a:cs typeface="Times New Roman" pitchFamily="18" charset="0"/>
            </a:endParaRPr>
          </a:p>
          <a:p>
            <a:pPr indent="457200"/>
            <a:r>
              <a:rPr lang="ru-RU" sz="1600" dirty="0">
                <a:latin typeface="Times New Roman" pitchFamily="18" charset="0"/>
                <a:cs typeface="Times New Roman" pitchFamily="18" charset="0"/>
              </a:rPr>
              <a:t> В социальной работе применяется программно-целевое управление. При этом выделяются две важнейшие подсистемы: управление процессом разработки той или иной программы и управление процессом реализации программы.</a:t>
            </a:r>
          </a:p>
          <a:p>
            <a:pPr indent="457200"/>
            <a:r>
              <a:rPr lang="ru-RU" sz="1600" dirty="0">
                <a:latin typeface="Times New Roman" pitchFamily="18" charset="0"/>
                <a:cs typeface="Times New Roman" pitchFamily="18" charset="0"/>
              </a:rPr>
              <a:t>Программа - это разрабатываемый и реализуемый комплекс задач и мероприятий (мер), имеющих определенное содержание и направленных на достижение конечной цели. Социальные программы - один из видов программ, которые бывают экономическими, производственными, научно-техническими, организационно-управленческими, комплексными.</a:t>
            </a:r>
          </a:p>
          <a:p>
            <a:pPr indent="457200"/>
            <a:r>
              <a:rPr lang="ru-RU" sz="1600" dirty="0">
                <a:latin typeface="Times New Roman" pitchFamily="18" charset="0"/>
                <a:cs typeface="Times New Roman" pitchFamily="18" charset="0"/>
              </a:rPr>
              <a:t>По уровню разработки и реализации программы бывают президентскими, федеральными, региональными, местными, а также - предприятий. С учетом фактора времени эти программы могут быть долгосрочными (5-7 лет), среднесрочными (3-5 лет), краткосрочными (1-3 года), текущими или оперативными (до 1 года).</a:t>
            </a:r>
          </a:p>
          <a:p>
            <a:pPr indent="457200"/>
            <a:r>
              <a:rPr lang="ru-RU" sz="1600" dirty="0">
                <a:latin typeface="Times New Roman" pitchFamily="18" charset="0"/>
                <a:cs typeface="Times New Roman" pitchFamily="18" charset="0"/>
              </a:rPr>
              <a:t>Содержание программно-целевого управления можно представить в следующем виде:</a:t>
            </a:r>
          </a:p>
          <a:p>
            <a:pPr marL="342900" lvl="0" indent="-342900">
              <a:buFont typeface="+mj-lt"/>
              <a:buAutoNum type="arabicPeriod"/>
            </a:pPr>
            <a:r>
              <a:rPr lang="ru-RU" sz="1600" dirty="0">
                <a:latin typeface="Times New Roman" pitchFamily="18" charset="0"/>
                <a:cs typeface="Times New Roman" pitchFamily="18" charset="0"/>
              </a:rPr>
              <a:t>цель программы (что должно быть достигнуто в итоге);</a:t>
            </a:r>
          </a:p>
          <a:p>
            <a:pPr marL="342900" lvl="0" indent="-342900">
              <a:buFont typeface="+mj-lt"/>
              <a:buAutoNum type="arabicPeriod"/>
            </a:pPr>
            <a:r>
              <a:rPr lang="ru-RU" sz="1600" dirty="0">
                <a:latin typeface="Times New Roman" pitchFamily="18" charset="0"/>
                <a:cs typeface="Times New Roman" pitchFamily="18" charset="0"/>
              </a:rPr>
              <a:t>составные цели, задачи, перечень мероприятий - что требуется сделать для достижения конечной цели);</a:t>
            </a:r>
          </a:p>
          <a:p>
            <a:pPr marL="342900" lvl="0" indent="-342900">
              <a:buFont typeface="+mj-lt"/>
              <a:buAutoNum type="arabicPeriod"/>
            </a:pPr>
            <a:r>
              <a:rPr lang="ru-RU" sz="1600" dirty="0">
                <a:latin typeface="Times New Roman" pitchFamily="18" charset="0"/>
                <a:cs typeface="Times New Roman" pitchFamily="18" charset="0"/>
              </a:rPr>
              <a:t>ресурсное обеспечение - информационное, материальное, финансовое, трудовое (какие ресурсы и в каком объеме требуются для реализации программы);</a:t>
            </a:r>
          </a:p>
          <a:p>
            <a:pPr marL="342900" lvl="0" indent="-342900">
              <a:buFont typeface="+mj-lt"/>
              <a:buAutoNum type="arabicPeriod"/>
            </a:pPr>
            <a:r>
              <a:rPr lang="ru-RU" sz="1600" dirty="0">
                <a:latin typeface="Times New Roman" pitchFamily="18" charset="0"/>
                <a:cs typeface="Times New Roman" pitchFamily="18" charset="0"/>
              </a:rPr>
              <a:t>временная характеристика программы - на какой период времени рассчитана программа;</a:t>
            </a:r>
          </a:p>
          <a:p>
            <a:pPr marL="342900" lvl="0" indent="-342900">
              <a:buFont typeface="+mj-lt"/>
              <a:buAutoNum type="arabicPeriod"/>
            </a:pPr>
            <a:r>
              <a:rPr lang="ru-RU" sz="1600" dirty="0">
                <a:latin typeface="Times New Roman" pitchFamily="18" charset="0"/>
                <a:cs typeface="Times New Roman" pitchFamily="18" charset="0"/>
              </a:rPr>
              <a:t>организационная структура, включая руководителя программы и звенья, ответственные за выполнение задач, мер и взаимодействие между ними (каков механизм организации управления реализацией программы);</a:t>
            </a:r>
          </a:p>
          <a:p>
            <a:pPr marL="342900" lvl="0" indent="-342900">
              <a:buFont typeface="+mj-lt"/>
              <a:buAutoNum type="arabicPeriod"/>
            </a:pPr>
            <a:r>
              <a:rPr lang="ru-RU" sz="1600" dirty="0">
                <a:latin typeface="Times New Roman" pitchFamily="18" charset="0"/>
                <a:cs typeface="Times New Roman" pitchFamily="18" charset="0"/>
              </a:rPr>
              <a:t>учетный, отчетный и контрольный механизм или механизм обратной связи (как отслеживается и оценивается выполнение программы);</a:t>
            </a:r>
          </a:p>
          <a:p>
            <a:pPr marL="342900" lvl="0" indent="-342900">
              <a:buFont typeface="+mj-lt"/>
              <a:buAutoNum type="arabicPeriod"/>
            </a:pPr>
            <a:r>
              <a:rPr lang="ru-RU" sz="1600" dirty="0">
                <a:latin typeface="Times New Roman" pitchFamily="18" charset="0"/>
                <a:cs typeface="Times New Roman" pitchFamily="18" charset="0"/>
              </a:rPr>
              <a:t>коррективы содержания и механизмов реализации программы - какие изменения следует внести в содержание и реализацию программы;</a:t>
            </a:r>
          </a:p>
          <a:p>
            <a:pPr marL="342900" lvl="0" indent="-342900">
              <a:buFont typeface="+mj-lt"/>
              <a:buAutoNum type="arabicPeriod"/>
            </a:pPr>
            <a:r>
              <a:rPr lang="ru-RU" sz="1600" dirty="0">
                <a:latin typeface="Times New Roman" pitchFamily="18" charset="0"/>
                <a:cs typeface="Times New Roman" pitchFamily="18" charset="0"/>
              </a:rPr>
              <a:t>подведение итогов, окончание и закрытие программы (как, и насколько выполнена программа).</a:t>
            </a:r>
          </a:p>
        </p:txBody>
      </p:sp>
    </p:spTree>
    <p:extLst>
      <p:ext uri="{BB962C8B-B14F-4D97-AF65-F5344CB8AC3E}">
        <p14:creationId xmlns:p14="http://schemas.microsoft.com/office/powerpoint/2010/main" val="3771899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0197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indent="360000" algn="ctr"/>
            <a:r>
              <a:rPr lang="ru-RU" dirty="0">
                <a:latin typeface="Times New Roman" pitchFamily="18" charset="0"/>
                <a:cs typeface="Times New Roman" pitchFamily="18" charset="0"/>
              </a:rPr>
              <a:t>ОРГАНИЗАЦИЯ КАК ФУНКЦИЯ УПРАВЛЕНИЯ.</a:t>
            </a:r>
          </a:p>
          <a:p>
            <a:pPr indent="360000"/>
            <a:r>
              <a:rPr lang="ru-RU" sz="1400" dirty="0">
                <a:latin typeface="Times New Roman" pitchFamily="18" charset="0"/>
                <a:cs typeface="Times New Roman" pitchFamily="18" charset="0"/>
              </a:rPr>
              <a:t> </a:t>
            </a:r>
            <a:r>
              <a:rPr lang="ru-RU" sz="1400" b="1" i="1" dirty="0">
                <a:latin typeface="Times New Roman" pitchFamily="18" charset="0"/>
                <a:cs typeface="Times New Roman" pitchFamily="18" charset="0"/>
              </a:rPr>
              <a:t> Понятие организационной деятельности</a:t>
            </a:r>
            <a:endParaRPr lang="ru-RU" sz="1400" dirty="0">
              <a:latin typeface="Times New Roman" pitchFamily="18" charset="0"/>
              <a:cs typeface="Times New Roman" pitchFamily="18" charset="0"/>
            </a:endParaRPr>
          </a:p>
          <a:p>
            <a:pPr indent="360000"/>
            <a:r>
              <a:rPr lang="ru-RU" sz="1400" dirty="0">
                <a:latin typeface="Times New Roman" pitchFamily="18" charset="0"/>
                <a:cs typeface="Times New Roman" pitchFamily="18" charset="0"/>
              </a:rPr>
              <a:t> Необходимость организационной деятельности обусловлена следующими аспектами:</a:t>
            </a:r>
          </a:p>
          <a:p>
            <a:pPr lvl="0" indent="360000"/>
            <a:r>
              <a:rPr lang="ru-RU" sz="1400" dirty="0">
                <a:latin typeface="Times New Roman" pitchFamily="18" charset="0"/>
                <a:cs typeface="Times New Roman" pitchFamily="18" charset="0"/>
              </a:rPr>
              <a:t>для достижения своих целей люди вынуждены объединяться;</a:t>
            </a:r>
          </a:p>
          <a:p>
            <a:pPr lvl="0" indent="360000"/>
            <a:r>
              <a:rPr lang="ru-RU" sz="1400" dirty="0">
                <a:latin typeface="Times New Roman" pitchFamily="18" charset="0"/>
                <a:cs typeface="Times New Roman" pitchFamily="18" charset="0"/>
              </a:rPr>
              <a:t>любая совместная деятельность будет более эффективной, если для каждого члена коллектива определено, во-первых, что он должен делать; во-вторых, за что он несет ответственность; в-третьих, кто контролирует его деятельность.</a:t>
            </a:r>
          </a:p>
          <a:p>
            <a:pPr indent="360000"/>
            <a:r>
              <a:rPr lang="ru-RU" sz="1400" dirty="0">
                <a:latin typeface="Times New Roman" pitchFamily="18" charset="0"/>
                <a:cs typeface="Times New Roman" pitchFamily="18" charset="0"/>
              </a:rPr>
              <a:t>Ответ на три эти вопроса определяет организационную роль члена любого коллектива. Совокупность и взаимосвязи организационных ролей образуют организационную структуру организации.</a:t>
            </a:r>
          </a:p>
          <a:p>
            <a:pPr indent="360000"/>
            <a:r>
              <a:rPr lang="ru-RU" sz="1400" u="sng" dirty="0">
                <a:latin typeface="Times New Roman" pitchFamily="18" charset="0"/>
                <a:cs typeface="Times New Roman" pitchFamily="18" charset="0"/>
              </a:rPr>
              <a:t>В организационной деятельности можно выделить три основные направления:</a:t>
            </a:r>
          </a:p>
          <a:p>
            <a:pPr marL="285750" lvl="0" indent="-285750">
              <a:buFont typeface="Arial" pitchFamily="34" charset="0"/>
              <a:buChar char="•"/>
            </a:pPr>
            <a:r>
              <a:rPr lang="ru-RU" sz="1400" dirty="0">
                <a:latin typeface="Times New Roman" pitchFamily="18" charset="0"/>
                <a:cs typeface="Times New Roman" pitchFamily="18" charset="0"/>
              </a:rPr>
              <a:t>определение норм управляемости, т.е. определение того количества человек, которым эффективно может управлять руководитель;</a:t>
            </a:r>
          </a:p>
          <a:p>
            <a:pPr marL="285750" lvl="0" indent="-285750">
              <a:buFont typeface="Arial" pitchFamily="34" charset="0"/>
              <a:buChar char="•"/>
            </a:pPr>
            <a:r>
              <a:rPr lang="ru-RU" sz="1400" dirty="0">
                <a:latin typeface="Times New Roman" pitchFamily="18" charset="0"/>
                <a:cs typeface="Times New Roman" pitchFamily="18" charset="0"/>
              </a:rPr>
              <a:t>установление взаимоотношений полномочий и ответственности, которые связывают руководителей разных уровней и их подчиненных;</a:t>
            </a:r>
          </a:p>
          <a:p>
            <a:pPr marL="285750" lvl="0" indent="-285750">
              <a:buFont typeface="Arial" pitchFamily="34" charset="0"/>
              <a:buChar char="•"/>
            </a:pPr>
            <a:r>
              <a:rPr lang="ru-RU" sz="1400" dirty="0">
                <a:latin typeface="Times New Roman" pitchFamily="18" charset="0"/>
                <a:cs typeface="Times New Roman" pitchFamily="18" charset="0"/>
              </a:rPr>
              <a:t>формирование организационной структуры, т. е. деление на подразделения и установление связей между ними.</a:t>
            </a:r>
          </a:p>
          <a:p>
            <a:pPr indent="360000"/>
            <a:r>
              <a:rPr lang="ru-RU" sz="1400" dirty="0">
                <a:latin typeface="Times New Roman" pitchFamily="18" charset="0"/>
                <a:cs typeface="Times New Roman" pitchFamily="18" charset="0"/>
              </a:rPr>
              <a:t>В основе построения организационных структур лежат два основных принципа.</a:t>
            </a:r>
          </a:p>
          <a:p>
            <a:pPr indent="360000"/>
            <a:r>
              <a:rPr lang="ru-RU" sz="1400" u="sng" dirty="0">
                <a:latin typeface="Times New Roman" pitchFamily="18" charset="0"/>
                <a:cs typeface="Times New Roman" pitchFamily="18" charset="0"/>
              </a:rPr>
              <a:t>Принцип единства цели, </a:t>
            </a:r>
            <a:r>
              <a:rPr lang="ru-RU" sz="1400" dirty="0">
                <a:latin typeface="Times New Roman" pitchFamily="18" charset="0"/>
                <a:cs typeface="Times New Roman" pitchFamily="18" charset="0"/>
              </a:rPr>
              <a:t>согласно которому организационная структура является эффективной, если она способствует сотрудничеству людей при достижении целей организации.</a:t>
            </a:r>
          </a:p>
          <a:p>
            <a:pPr indent="360000"/>
            <a:r>
              <a:rPr lang="ru-RU" sz="1400" u="sng" dirty="0">
                <a:latin typeface="Times New Roman" pitchFamily="18" charset="0"/>
                <a:cs typeface="Times New Roman" pitchFamily="18" charset="0"/>
              </a:rPr>
              <a:t>Принцип эффективности</a:t>
            </a:r>
            <a:r>
              <a:rPr lang="ru-RU" sz="1400" dirty="0">
                <a:latin typeface="Times New Roman" pitchFamily="18" charset="0"/>
                <a:cs typeface="Times New Roman" pitchFamily="18" charset="0"/>
              </a:rPr>
              <a:t>, согласно которому организационная структура является эффективной, если способствует достижению людьми целей при нежелательных минимальных последствиях или издержках. При этом под издержками понимается не только затраты материальных и финансовых ресурсов, но и индивидуальная и групповая удовлетворенность или неудовлетворенность сотрудников существующей структурой организации. С точки зрения сотрудника, структура является эффективной, если она, во-первых, не допускает информационных потерь и ошибок;</a:t>
            </a:r>
          </a:p>
          <a:p>
            <a:pPr indent="360000"/>
            <a:r>
              <a:rPr lang="ru-RU" sz="1400" dirty="0">
                <a:latin typeface="Times New Roman" pitchFamily="18" charset="0"/>
                <a:cs typeface="Times New Roman" pitchFamily="18" charset="0"/>
              </a:rPr>
              <a:t>во-вторых, приносит удовлетворение от работы; в-третьих, имеет четкие линии подчиненности и распределения ответственности; в-четвертых, позволяет участвовать в принятии решений; в-пятых, обеспечивает необходимый социальный статус и придает уверенность в будущем; в-шестых, гарантирует высокий уровень заработной платы.</a:t>
            </a:r>
          </a:p>
          <a:p>
            <a:pPr indent="360000"/>
            <a:r>
              <a:rPr lang="ru-RU" sz="1400" dirty="0">
                <a:latin typeface="Times New Roman" pitchFamily="18" charset="0"/>
                <a:cs typeface="Times New Roman" pitchFamily="18" charset="0"/>
              </a:rPr>
              <a:t>Эффективность деятельности социальных служб зависит от типа используемой организационной структуры. Под управлением социальной работой понимается совокупность элементов органа управления и устойчивых связей между ними, обеспечивающих ее целостность, сохранение основных свойств при различных внутренних и внешних изменениях. Основные требования к организационной структуре: минимальное число звеньев и уровней управления, четкое распределение функций, устойчивость, непрерывность, оперативность и гибкость управления.</a:t>
            </a:r>
          </a:p>
        </p:txBody>
      </p:sp>
    </p:spTree>
    <p:extLst>
      <p:ext uri="{BB962C8B-B14F-4D97-AF65-F5344CB8AC3E}">
        <p14:creationId xmlns:p14="http://schemas.microsoft.com/office/powerpoint/2010/main" val="3839656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86754" y="4893647"/>
            <a:ext cx="9937104" cy="141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2066" tIns="504666" rIns="292008" bIns="560211" numCol="1" anchor="ctr" anchorCtr="0" compatLnSpc="1">
            <a:prstTxWarp prst="textNoShape">
              <a:avLst/>
            </a:prstTxWarp>
            <a:spAutoFit/>
          </a:bodyPr>
          <a:lstStyle/>
          <a:p>
            <a:pPr marL="0" marR="0" lvl="0" indent="460375" algn="l" defTabSz="914400" rtl="0" eaLnBrk="0" fontAlgn="base" latinLnBrk="0" hangingPunct="0">
              <a:lnSpc>
                <a:spcPct val="100000"/>
              </a:lnSpc>
              <a:spcBef>
                <a:spcPct val="0"/>
              </a:spcBef>
              <a:spcAft>
                <a:spcPct val="0"/>
              </a:spcAft>
              <a:buClrTx/>
              <a:buSzTx/>
              <a:buFontTx/>
              <a:buNone/>
              <a:tabLst>
                <a:tab pos="669925" algn="l"/>
              </a:tabLst>
            </a:pPr>
            <a:br>
              <a:rPr kumimoji="0" lang="ru-RU" sz="11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br>
            <a:endParaRPr kumimoji="0" lang="ru-RU" sz="11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TextBox 4"/>
          <p:cNvSpPr txBox="1"/>
          <p:nvPr/>
        </p:nvSpPr>
        <p:spPr>
          <a:xfrm>
            <a:off x="0" y="0"/>
            <a:ext cx="9144000" cy="70275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0" indent="460375" fontAlgn="base">
              <a:spcBef>
                <a:spcPct val="0"/>
              </a:spcBef>
              <a:spcAft>
                <a:spcPct val="0"/>
              </a:spcAft>
              <a:tabLst>
                <a:tab pos="669925" algn="l"/>
              </a:tabLst>
            </a:pPr>
            <a:r>
              <a:rPr lang="ru-RU" sz="1300" b="1" i="1" dirty="0">
                <a:latin typeface="Times New Roman" pitchFamily="18" charset="0"/>
                <a:ea typeface="Times New Roman" pitchFamily="18" charset="0"/>
                <a:cs typeface="Times New Roman" pitchFamily="18" charset="0"/>
              </a:rPr>
              <a:t>Нормы управляемости</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tabLst>
                <a:tab pos="669925" algn="l"/>
              </a:tabLst>
            </a:pPr>
            <a:r>
              <a:rPr lang="ru-RU" sz="1300" dirty="0">
                <a:latin typeface="Times New Roman" pitchFamily="18" charset="0"/>
                <a:ea typeface="Times New Roman" pitchFamily="18" charset="0"/>
                <a:cs typeface="Times New Roman" pitchFamily="18" charset="0"/>
              </a:rPr>
              <a:t>Необходимость определения </a:t>
            </a:r>
            <a:r>
              <a:rPr lang="ru-RU" sz="1300" b="1" dirty="0">
                <a:latin typeface="Times New Roman" pitchFamily="18" charset="0"/>
                <a:ea typeface="Times New Roman" pitchFamily="18" charset="0"/>
                <a:cs typeface="Times New Roman" pitchFamily="18" charset="0"/>
              </a:rPr>
              <a:t>норм </a:t>
            </a:r>
            <a:r>
              <a:rPr lang="ru-RU" sz="1300" dirty="0">
                <a:latin typeface="Times New Roman" pitchFamily="18" charset="0"/>
                <a:ea typeface="Times New Roman" pitchFamily="18" charset="0"/>
                <a:cs typeface="Times New Roman" pitchFamily="18" charset="0"/>
              </a:rPr>
              <a:t>управляемости обусловлена тем, что для создания результатов труда необходим труд большого числа людей. Один человек не в состоянии планировать, организовывать и контролировать их деятельность. Поэтому руководитель вынужден формировать иерархические уровни управления, что порождает следующие проблемы:</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buFontTx/>
              <a:buChar char="•"/>
              <a:tabLst>
                <a:tab pos="669925" algn="l"/>
              </a:tabLst>
            </a:pPr>
            <a:r>
              <a:rPr lang="ru-RU" sz="1300" dirty="0">
                <a:latin typeface="Times New Roman" pitchFamily="18" charset="0"/>
                <a:ea typeface="Times New Roman" pitchFamily="18" charset="0"/>
                <a:cs typeface="Times New Roman" pitchFamily="18" charset="0"/>
              </a:rPr>
              <a:t>возникает необходимость увеличения затрат на управление, которые идут на установление горизонтальных и вертикальных связей и на координацию деятельности различных уровней управления;</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buFontTx/>
              <a:buChar char="•"/>
              <a:tabLst>
                <a:tab pos="669925" algn="l"/>
              </a:tabLst>
            </a:pPr>
            <a:r>
              <a:rPr lang="ru-RU" sz="1300" dirty="0">
                <a:latin typeface="Times New Roman" pitchFamily="18" charset="0"/>
                <a:ea typeface="Times New Roman" pitchFamily="18" charset="0"/>
                <a:cs typeface="Times New Roman" pitchFamily="18" charset="0"/>
              </a:rPr>
              <a:t>увеличиваются потери и искажения информации при передаче ее с одного уровня на другой;</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buFontTx/>
              <a:buChar char="•"/>
              <a:tabLst>
                <a:tab pos="669925" algn="l"/>
              </a:tabLst>
            </a:pPr>
            <a:r>
              <a:rPr lang="ru-RU" sz="1300" dirty="0">
                <a:latin typeface="Times New Roman" pitchFamily="18" charset="0"/>
                <a:ea typeface="Times New Roman" pitchFamily="18" charset="0"/>
                <a:cs typeface="Times New Roman" pitchFamily="18" charset="0"/>
              </a:rPr>
              <a:t>увеличивается время на принятие управленческих решений, организацию их исполнения и контроля исполнения.</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tabLst>
                <a:tab pos="669925" algn="l"/>
              </a:tabLst>
            </a:pPr>
            <a:r>
              <a:rPr lang="ru-RU" sz="1300" dirty="0">
                <a:latin typeface="Times New Roman" pitchFamily="18" charset="0"/>
                <a:ea typeface="Times New Roman" pitchFamily="18" charset="0"/>
                <a:cs typeface="Times New Roman" pitchFamily="18" charset="0"/>
              </a:rPr>
              <a:t>Таким образом, возникает совокупная проблема стоимости уровня управления, которая неизбежно ставит вопрос о том количестве подчиненных, которым эффективно может управлять руководитель.</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tabLst>
                <a:tab pos="669925" algn="l"/>
              </a:tabLst>
            </a:pPr>
            <a:r>
              <a:rPr lang="ru-RU" sz="1300" dirty="0">
                <a:latin typeface="Times New Roman" pitchFamily="18" charset="0"/>
                <a:ea typeface="Times New Roman" pitchFamily="18" charset="0"/>
                <a:cs typeface="Times New Roman" pitchFamily="18" charset="0"/>
              </a:rPr>
              <a:t>Наиболее традиционным ответом на вопрос о нормах управляемости или диапазоне управления является следующий: от 4 до 8 на верхнем уровне управления и от 8 до 16 человек - на более низких уровнях.</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tabLst>
                <a:tab pos="669925" algn="l"/>
              </a:tabLst>
            </a:pPr>
            <a:r>
              <a:rPr lang="ru-RU" sz="1300" i="1" dirty="0">
                <a:latin typeface="Times New Roman" pitchFamily="18" charset="0"/>
                <a:ea typeface="Times New Roman" pitchFamily="18" charset="0"/>
                <a:cs typeface="Times New Roman" pitchFamily="18" charset="0"/>
              </a:rPr>
              <a:t>Теория связей «руководитель-подчиненный», </a:t>
            </a:r>
            <a:r>
              <a:rPr lang="ru-RU" sz="1300" dirty="0">
                <a:latin typeface="Times New Roman" pitchFamily="18" charset="0"/>
                <a:ea typeface="Times New Roman" pitchFamily="18" charset="0"/>
                <a:cs typeface="Times New Roman" pitchFamily="18" charset="0"/>
              </a:rPr>
              <a:t>предложенная французским консультантом по управлению </a:t>
            </a:r>
            <a:r>
              <a:rPr lang="ru-RU" sz="1300" dirty="0" err="1">
                <a:latin typeface="Times New Roman" pitchFamily="18" charset="0"/>
                <a:ea typeface="Times New Roman" pitchFamily="18" charset="0"/>
                <a:cs typeface="Times New Roman" pitchFamily="18" charset="0"/>
              </a:rPr>
              <a:t>Грайкунасом</a:t>
            </a:r>
            <a:r>
              <a:rPr lang="ru-RU" sz="1300" dirty="0">
                <a:latin typeface="Times New Roman" pitchFamily="18" charset="0"/>
                <a:ea typeface="Times New Roman" pitchFamily="18" charset="0"/>
                <a:cs typeface="Times New Roman" pitchFamily="18" charset="0"/>
              </a:rPr>
              <a:t> в 1933 году, дает представление о степени возрастания сложности управленческой деятельности в зависимости от количества подчиненных.</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tabLst>
                <a:tab pos="669925" algn="l"/>
              </a:tabLst>
            </a:pPr>
            <a:r>
              <a:rPr lang="ru-RU" sz="1300" dirty="0">
                <a:latin typeface="Times New Roman" pitchFamily="18" charset="0"/>
                <a:ea typeface="Times New Roman" pitchFamily="18" charset="0"/>
                <a:cs typeface="Times New Roman" pitchFamily="18" charset="0"/>
              </a:rPr>
              <a:t>Согласно этой теории, между руководителем и подчиненными существуют </a:t>
            </a:r>
            <a:r>
              <a:rPr lang="ru-RU" sz="1300" i="1" dirty="0">
                <a:latin typeface="Times New Roman" pitchFamily="18" charset="0"/>
                <a:ea typeface="Times New Roman" pitchFamily="18" charset="0"/>
                <a:cs typeface="Times New Roman" pitchFamily="18" charset="0"/>
              </a:rPr>
              <a:t>три вида</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tabLst>
                <a:tab pos="669925" algn="l"/>
              </a:tabLst>
            </a:pPr>
            <a:r>
              <a:rPr lang="ru-RU" sz="1300" i="1" dirty="0">
                <a:latin typeface="Times New Roman" pitchFamily="18" charset="0"/>
                <a:ea typeface="Times New Roman" pitchFamily="18" charset="0"/>
                <a:cs typeface="Times New Roman" pitchFamily="18" charset="0"/>
              </a:rPr>
              <a:t>связей:</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buFontTx/>
              <a:buChar char="•"/>
              <a:tabLst>
                <a:tab pos="669925" algn="l"/>
              </a:tabLst>
            </a:pPr>
            <a:r>
              <a:rPr lang="ru-RU" sz="1300" dirty="0">
                <a:latin typeface="Times New Roman" pitchFamily="18" charset="0"/>
                <a:ea typeface="Times New Roman" pitchFamily="18" charset="0"/>
                <a:cs typeface="Times New Roman" pitchFamily="18" charset="0"/>
              </a:rPr>
              <a:t>прямая единичная связь — т.е. непосредственная связь руководителя с каждым из его подчиненных. Если у руководителя А есть два подчиненных В и С, то у него существуют две прямые единичные связи А-В и А-С;</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buFontTx/>
              <a:buChar char="•"/>
              <a:tabLst>
                <a:tab pos="669925" algn="l"/>
              </a:tabLst>
            </a:pPr>
            <a:r>
              <a:rPr lang="ru-RU" sz="1300" dirty="0">
                <a:latin typeface="Times New Roman" pitchFamily="18" charset="0"/>
                <a:ea typeface="Times New Roman" pitchFamily="18" charset="0"/>
                <a:cs typeface="Times New Roman" pitchFamily="18" charset="0"/>
              </a:rPr>
              <a:t>прямая групповая связь, которая существует между руководителем и любой возможной комбинацией подчиненных, т.е. руководитель может работать с одним подчиненным в присутствии другого (или других) или со всеми вместе. Если у руководителя А два подчиненных В и С, то возможны связи: А-В в присутствии С, А-С в присутствии В, А-В и С одновременно;</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tabLst>
                <a:tab pos="669925" algn="l"/>
              </a:tabLst>
            </a:pPr>
            <a:r>
              <a:rPr lang="ru-RU" sz="1300" dirty="0">
                <a:latin typeface="Times New Roman" pitchFamily="18" charset="0"/>
                <a:ea typeface="Times New Roman" pitchFamily="18" charset="0"/>
                <a:cs typeface="Times New Roman" pitchFamily="18" charset="0"/>
              </a:rPr>
              <a:t>3) перекрестная связь - когда подчиненные работают друг с другом под контролем руководителя. Возможна одна перекрестная связь В-С - под контролем А.</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tabLst>
                <a:tab pos="669925" algn="l"/>
              </a:tabLst>
            </a:pPr>
            <a:r>
              <a:rPr lang="ru-RU" sz="1300" dirty="0">
                <a:latin typeface="Times New Roman" pitchFamily="18" charset="0"/>
                <a:ea typeface="Times New Roman" pitchFamily="18" charset="0"/>
                <a:cs typeface="Times New Roman" pitchFamily="18" charset="0"/>
              </a:rPr>
              <a:t>Количество связей, которые должен контролировать руководитель, определяется по формуле</a:t>
            </a:r>
          </a:p>
          <a:p>
            <a:pPr lvl="0" indent="460375" eaLnBrk="0" fontAlgn="base" hangingPunct="0">
              <a:spcBef>
                <a:spcPct val="0"/>
              </a:spcBef>
              <a:spcAft>
                <a:spcPct val="0"/>
              </a:spcAft>
              <a:tabLst>
                <a:tab pos="669925" algn="l"/>
              </a:tabLst>
            </a:pPr>
            <a:r>
              <a:rPr lang="ru-RU" sz="1300" dirty="0">
                <a:latin typeface="Times New Roman" pitchFamily="18" charset="0"/>
                <a:ea typeface="Times New Roman" pitchFamily="18" charset="0"/>
                <a:cs typeface="Times New Roman" pitchFamily="18" charset="0"/>
              </a:rPr>
              <a:t>К=</a:t>
            </a:r>
            <a:r>
              <a:rPr lang="en-US" sz="1300" dirty="0">
                <a:latin typeface="Times New Roman" pitchFamily="18" charset="0"/>
                <a:ea typeface="Times New Roman" pitchFamily="18" charset="0"/>
                <a:cs typeface="Times New Roman" pitchFamily="18" charset="0"/>
              </a:rPr>
              <a:t>n(2</a:t>
            </a:r>
            <a:r>
              <a:rPr lang="en-US" sz="1300" baseline="30000" dirty="0">
                <a:latin typeface="Times New Roman" pitchFamily="18" charset="0"/>
                <a:ea typeface="Times New Roman" pitchFamily="18" charset="0"/>
                <a:cs typeface="Times New Roman" pitchFamily="18" charset="0"/>
              </a:rPr>
              <a:t>n</a:t>
            </a:r>
            <a:r>
              <a:rPr lang="en-US" sz="1300" dirty="0">
                <a:latin typeface="Times New Roman" pitchFamily="18" charset="0"/>
                <a:ea typeface="Times New Roman" pitchFamily="18" charset="0"/>
                <a:cs typeface="Times New Roman" pitchFamily="18" charset="0"/>
              </a:rPr>
              <a:t> / 2 + n + 1)</a:t>
            </a:r>
          </a:p>
          <a:p>
            <a:pPr lvl="0" indent="460375" eaLnBrk="0" fontAlgn="base" hangingPunct="0">
              <a:spcBef>
                <a:spcPct val="0"/>
              </a:spcBef>
              <a:spcAft>
                <a:spcPct val="0"/>
              </a:spcAft>
              <a:tabLst>
                <a:tab pos="669925" algn="l"/>
              </a:tabLst>
            </a:pPr>
            <a:r>
              <a:rPr lang="ru-RU" sz="1300" dirty="0">
                <a:latin typeface="Times New Roman" pitchFamily="18" charset="0"/>
                <a:ea typeface="Times New Roman" pitchFamily="18" charset="0"/>
                <a:cs typeface="Times New Roman" pitchFamily="18" charset="0"/>
              </a:rPr>
              <a:t>где </a:t>
            </a:r>
            <a:r>
              <a:rPr lang="en-US" sz="1300" dirty="0">
                <a:latin typeface="Times New Roman" pitchFamily="18" charset="0"/>
                <a:ea typeface="Times New Roman" pitchFamily="18" charset="0"/>
                <a:cs typeface="Times New Roman" pitchFamily="18" charset="0"/>
              </a:rPr>
              <a:t>n</a:t>
            </a:r>
            <a:r>
              <a:rPr lang="ru-RU" sz="1300" dirty="0">
                <a:latin typeface="Times New Roman" pitchFamily="18" charset="0"/>
                <a:ea typeface="Times New Roman" pitchFamily="18" charset="0"/>
                <a:cs typeface="Times New Roman" pitchFamily="18" charset="0"/>
              </a:rPr>
              <a:t> - количество подчиненных.</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tabLst>
                <a:tab pos="669925" algn="l"/>
              </a:tabLst>
            </a:pPr>
            <a:r>
              <a:rPr lang="ru-RU" sz="1300" dirty="0">
                <a:latin typeface="Times New Roman" pitchFamily="18" charset="0"/>
                <a:ea typeface="Times New Roman" pitchFamily="18" charset="0"/>
                <a:cs typeface="Times New Roman" pitchFamily="18" charset="0"/>
              </a:rPr>
              <a:t>Например, количество подчиненных 2- кол-во взаимосвязей 6; при </a:t>
            </a:r>
            <a:r>
              <a:rPr lang="en-US" sz="1300" dirty="0">
                <a:latin typeface="Times New Roman" pitchFamily="18" charset="0"/>
                <a:ea typeface="Times New Roman" pitchFamily="18" charset="0"/>
                <a:cs typeface="Times New Roman" pitchFamily="18" charset="0"/>
              </a:rPr>
              <a:t>n</a:t>
            </a:r>
            <a:r>
              <a:rPr lang="ru-RU" sz="1300" dirty="0">
                <a:latin typeface="Times New Roman" pitchFamily="18" charset="0"/>
                <a:ea typeface="Times New Roman" pitchFamily="18" charset="0"/>
                <a:cs typeface="Times New Roman" pitchFamily="18" charset="0"/>
              </a:rPr>
              <a:t> = 5, </a:t>
            </a:r>
            <a:r>
              <a:rPr lang="en-US" sz="1300" dirty="0">
                <a:latin typeface="Times New Roman" pitchFamily="18" charset="0"/>
                <a:ea typeface="Times New Roman" pitchFamily="18" charset="0"/>
                <a:cs typeface="Times New Roman" pitchFamily="18" charset="0"/>
              </a:rPr>
              <a:t>k</a:t>
            </a:r>
            <a:r>
              <a:rPr lang="ru-RU" sz="1300" dirty="0">
                <a:latin typeface="Times New Roman" pitchFamily="18" charset="0"/>
                <a:ea typeface="Times New Roman" pitchFamily="18" charset="0"/>
                <a:cs typeface="Times New Roman" pitchFamily="18" charset="0"/>
              </a:rPr>
              <a:t> = 100; при </a:t>
            </a:r>
            <a:r>
              <a:rPr lang="en-US" sz="1300" dirty="0">
                <a:latin typeface="Times New Roman" pitchFamily="18" charset="0"/>
                <a:ea typeface="Times New Roman" pitchFamily="18" charset="0"/>
                <a:cs typeface="Times New Roman" pitchFamily="18" charset="0"/>
              </a:rPr>
              <a:t>n</a:t>
            </a:r>
            <a:r>
              <a:rPr lang="ru-RU" sz="1300" dirty="0">
                <a:latin typeface="Times New Roman" pitchFamily="18" charset="0"/>
                <a:ea typeface="Times New Roman" pitchFamily="18" charset="0"/>
                <a:cs typeface="Times New Roman" pitchFamily="18" charset="0"/>
              </a:rPr>
              <a:t>= 9,</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tabLst>
                <a:tab pos="669925" algn="l"/>
              </a:tabLst>
            </a:pPr>
            <a:r>
              <a:rPr lang="en-US" sz="1300" dirty="0">
                <a:latin typeface="Times New Roman" pitchFamily="18" charset="0"/>
                <a:ea typeface="Times New Roman" pitchFamily="18" charset="0"/>
                <a:cs typeface="Times New Roman" pitchFamily="18" charset="0"/>
              </a:rPr>
              <a:t>k</a:t>
            </a:r>
            <a:r>
              <a:rPr lang="ru-RU" sz="1300" dirty="0">
                <a:latin typeface="Times New Roman" pitchFamily="18" charset="0"/>
                <a:ea typeface="Times New Roman" pitchFamily="18" charset="0"/>
                <a:cs typeface="Times New Roman" pitchFamily="18" charset="0"/>
              </a:rPr>
              <a:t> = 2376.</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tabLst>
                <a:tab pos="669925" algn="l"/>
              </a:tabLst>
            </a:pPr>
            <a:r>
              <a:rPr lang="ru-RU" sz="1300" dirty="0">
                <a:latin typeface="Times New Roman" pitchFamily="18" charset="0"/>
                <a:ea typeface="Times New Roman" pitchFamily="18" charset="0"/>
                <a:cs typeface="Times New Roman" pitchFamily="18" charset="0"/>
              </a:rPr>
              <a:t>Достоинством теории </a:t>
            </a:r>
            <a:r>
              <a:rPr lang="ru-RU" sz="1300" dirty="0" err="1">
                <a:latin typeface="Times New Roman" pitchFamily="18" charset="0"/>
                <a:ea typeface="Times New Roman" pitchFamily="18" charset="0"/>
                <a:cs typeface="Times New Roman" pitchFamily="18" charset="0"/>
              </a:rPr>
              <a:t>Грайкунаса</a:t>
            </a:r>
            <a:r>
              <a:rPr lang="ru-RU" sz="1300" dirty="0">
                <a:latin typeface="Times New Roman" pitchFamily="18" charset="0"/>
                <a:ea typeface="Times New Roman" pitchFamily="18" charset="0"/>
                <a:cs typeface="Times New Roman" pitchFamily="18" charset="0"/>
              </a:rPr>
              <a:t> является то, что она позволяет установить степень усложнения управленческой деятельности при увеличении числа подчиненных. Недостаток - отсутствие учета интенсивности и продолжительности связей «руководитель-подчиненный».</a:t>
            </a:r>
            <a:endParaRPr lang="ru-RU" sz="1300" dirty="0">
              <a:latin typeface="Times New Roman" pitchFamily="18" charset="0"/>
              <a:cs typeface="Times New Roman" pitchFamily="18" charset="0"/>
            </a:endParaRPr>
          </a:p>
          <a:p>
            <a:pPr lvl="0" indent="460375" eaLnBrk="0" fontAlgn="base" hangingPunct="0">
              <a:spcBef>
                <a:spcPct val="0"/>
              </a:spcBef>
              <a:spcAft>
                <a:spcPct val="0"/>
              </a:spcAft>
              <a:tabLst>
                <a:tab pos="669925" algn="l"/>
              </a:tabLst>
            </a:pPr>
            <a:endParaRPr lang="ru-RU" sz="1300" baseline="30000" dirty="0">
              <a:latin typeface="Times New Roman" pitchFamily="18" charset="0"/>
              <a:ea typeface="Times New Roman" pitchFamily="18" charset="0"/>
              <a:cs typeface="Times New Roman" pitchFamily="18" charset="0"/>
            </a:endParaRPr>
          </a:p>
          <a:p>
            <a:endParaRPr lang="ru-RU" sz="1300" dirty="0"/>
          </a:p>
        </p:txBody>
      </p:sp>
    </p:spTree>
    <p:extLst>
      <p:ext uri="{BB962C8B-B14F-4D97-AF65-F5344CB8AC3E}">
        <p14:creationId xmlns:p14="http://schemas.microsoft.com/office/powerpoint/2010/main" val="4235483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24" y="1428736"/>
            <a:ext cx="7500990" cy="1200329"/>
          </a:xfrm>
          <a:prstGeom prst="rect">
            <a:avLst/>
          </a:prstGeom>
          <a:noFill/>
        </p:spPr>
        <p:txBody>
          <a:bodyPr wrap="square" rtlCol="0">
            <a:spAutoFit/>
          </a:bodyPr>
          <a:lstStyle/>
          <a:p>
            <a:r>
              <a:rPr lang="ru-RU" sz="2400" dirty="0">
                <a:solidFill>
                  <a:schemeClr val="accent1">
                    <a:lumMod val="75000"/>
                  </a:schemeClr>
                </a:solidFill>
                <a:latin typeface="Times New Roman" pitchFamily="18" charset="0"/>
                <a:cs typeface="Times New Roman" pitchFamily="18" charset="0"/>
              </a:rPr>
              <a:t>Внутренние переменные- </a:t>
            </a:r>
            <a:r>
              <a:rPr lang="ru-RU" sz="2400" dirty="0">
                <a:latin typeface="Times New Roman" pitchFamily="18" charset="0"/>
                <a:cs typeface="Times New Roman" pitchFamily="18" charset="0"/>
              </a:rPr>
              <a:t>это ситуационные факторы внутри организации.  К ним относятся: цели, структура, задачи, технология, люди.</a:t>
            </a:r>
          </a:p>
        </p:txBody>
      </p:sp>
      <p:sp>
        <p:nvSpPr>
          <p:cNvPr id="3" name="Горизонтальный свиток 2"/>
          <p:cNvSpPr/>
          <p:nvPr/>
        </p:nvSpPr>
        <p:spPr>
          <a:xfrm>
            <a:off x="428596" y="2285992"/>
            <a:ext cx="8143932" cy="4143404"/>
          </a:xfrm>
          <a:prstGeom prst="horizontalScroll">
            <a:avLst/>
          </a:prstGeom>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r>
              <a:rPr lang="ru-RU" sz="2400" b="1" dirty="0">
                <a:solidFill>
                  <a:schemeClr val="tx1">
                    <a:lumMod val="85000"/>
                    <a:lumOff val="15000"/>
                  </a:schemeClr>
                </a:solidFill>
                <a:latin typeface="Times New Roman" pitchFamily="18" charset="0"/>
                <a:cs typeface="Times New Roman" pitchFamily="18" charset="0"/>
              </a:rPr>
              <a:t>ЦЕЛИ</a:t>
            </a:r>
            <a:r>
              <a:rPr lang="ru-RU" sz="2400" dirty="0">
                <a:solidFill>
                  <a:schemeClr val="tx1">
                    <a:lumMod val="85000"/>
                    <a:lumOff val="15000"/>
                  </a:schemeClr>
                </a:solidFill>
                <a:latin typeface="Times New Roman" pitchFamily="18" charset="0"/>
                <a:cs typeface="Times New Roman" pitchFamily="18" charset="0"/>
              </a:rPr>
              <a:t>- это конкретные конечные составляющие или результат, который стремиться достичь группа, работая вместе</a:t>
            </a:r>
          </a:p>
        </p:txBody>
      </p:sp>
    </p:spTree>
    <p:extLst>
      <p:ext uri="{BB962C8B-B14F-4D97-AF65-F5344CB8AC3E}">
        <p14:creationId xmlns:p14="http://schemas.microsoft.com/office/powerpoint/2010/main" val="1613470459"/>
      </p:ext>
    </p:extLst>
  </p:cSld>
  <p:clrMapOvr>
    <a:masterClrMapping/>
  </p:clrMapOvr>
  <p:transition>
    <p:split orient="vert"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928670"/>
            <a:ext cx="8001056" cy="2677656"/>
          </a:xfrm>
          <a:prstGeom prst="rect">
            <a:avLst/>
          </a:prstGeom>
          <a:noFill/>
        </p:spPr>
        <p:txBody>
          <a:bodyPr wrap="square" rtlCol="0">
            <a:spAutoFit/>
          </a:bodyPr>
          <a:lstStyle/>
          <a:p>
            <a:r>
              <a:rPr lang="ru-RU" sz="2400" dirty="0">
                <a:solidFill>
                  <a:schemeClr val="accent1">
                    <a:lumMod val="50000"/>
                  </a:schemeClr>
                </a:solidFill>
                <a:latin typeface="Times New Roman" pitchFamily="18" charset="0"/>
                <a:cs typeface="Times New Roman" pitchFamily="18" charset="0"/>
              </a:rPr>
              <a:t>   Цели призваны отражать основные направления деятельности организации и конкретизировать, уточнять их работу относительно каждого этапа функционирования. </a:t>
            </a:r>
          </a:p>
          <a:p>
            <a:endParaRPr lang="ru-RU" sz="2400" dirty="0">
              <a:solidFill>
                <a:schemeClr val="accent1">
                  <a:lumMod val="50000"/>
                </a:schemeClr>
              </a:solidFill>
              <a:latin typeface="Times New Roman" pitchFamily="18" charset="0"/>
              <a:cs typeface="Times New Roman" pitchFamily="18" charset="0"/>
            </a:endParaRPr>
          </a:p>
          <a:p>
            <a:r>
              <a:rPr lang="ru-RU" sz="2400" dirty="0">
                <a:solidFill>
                  <a:schemeClr val="accent1">
                    <a:lumMod val="50000"/>
                  </a:schemeClr>
                </a:solidFill>
                <a:latin typeface="Times New Roman" pitchFamily="18" charset="0"/>
                <a:cs typeface="Times New Roman" pitchFamily="18" charset="0"/>
              </a:rPr>
              <a:t>   Цели подразделений разрабатываются руководителями с приглашением представителей коллективов. Обычно цели охватывают краткосрочные и среднесрочные периоды.</a:t>
            </a:r>
          </a:p>
        </p:txBody>
      </p:sp>
      <p:sp>
        <p:nvSpPr>
          <p:cNvPr id="3" name="Горизонтальный свиток 2"/>
          <p:cNvSpPr/>
          <p:nvPr/>
        </p:nvSpPr>
        <p:spPr>
          <a:xfrm>
            <a:off x="642910" y="3500438"/>
            <a:ext cx="7500990" cy="2928958"/>
          </a:xfrm>
          <a:prstGeom prst="horizontalScroll">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r>
              <a:rPr lang="ru-RU" sz="2400" b="1" dirty="0">
                <a:solidFill>
                  <a:srgbClr val="00B050"/>
                </a:solidFill>
                <a:latin typeface="Times New Roman" pitchFamily="18" charset="0"/>
                <a:cs typeface="Times New Roman" pitchFamily="18" charset="0"/>
              </a:rPr>
              <a:t>СТРУКТУРА ОРГАНИЗАЦИИ- </a:t>
            </a:r>
            <a:r>
              <a:rPr lang="ru-RU" sz="2400" dirty="0">
                <a:solidFill>
                  <a:srgbClr val="00B050"/>
                </a:solidFill>
                <a:latin typeface="Times New Roman" pitchFamily="18" charset="0"/>
                <a:cs typeface="Times New Roman" pitchFamily="18" charset="0"/>
              </a:rPr>
              <a:t>это логические взаимоотношения уровней управления и функциональных областей, построенных в такой форме, которая позволяет наиболее эффективно достигать  целей </a:t>
            </a:r>
            <a:r>
              <a:rPr lang="ru-RU" sz="2400" dirty="0" err="1">
                <a:solidFill>
                  <a:srgbClr val="00B050"/>
                </a:solidFill>
                <a:latin typeface="Times New Roman" pitchFamily="18" charset="0"/>
                <a:cs typeface="Times New Roman" pitchFamily="18" charset="0"/>
              </a:rPr>
              <a:t>организации.</a:t>
            </a:r>
            <a:r>
              <a:rPr lang="ru-RU" dirty="0" err="1"/>
              <a:t>_</a:t>
            </a:r>
            <a:r>
              <a:rPr lang="ru-RU" dirty="0"/>
              <a:t>-</a:t>
            </a:r>
          </a:p>
        </p:txBody>
      </p:sp>
    </p:spTree>
    <p:extLst>
      <p:ext uri="{BB962C8B-B14F-4D97-AF65-F5344CB8AC3E}">
        <p14:creationId xmlns:p14="http://schemas.microsoft.com/office/powerpoint/2010/main" val="2692025197"/>
      </p:ext>
    </p:extLst>
  </p:cSld>
  <p:clrMapOvr>
    <a:masterClrMapping/>
  </p:clrMapOvr>
  <p:transition>
    <p:circl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Горизонтальный свиток 1"/>
          <p:cNvSpPr/>
          <p:nvPr/>
        </p:nvSpPr>
        <p:spPr>
          <a:xfrm>
            <a:off x="357158" y="1142984"/>
            <a:ext cx="8215370" cy="250033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a:latin typeface="Times New Roman" pitchFamily="18" charset="0"/>
                <a:cs typeface="Times New Roman" pitchFamily="18" charset="0"/>
              </a:rPr>
              <a:t>ЗАДАЧИ</a:t>
            </a:r>
            <a:r>
              <a:rPr lang="ru-RU" sz="2400" dirty="0">
                <a:latin typeface="Times New Roman" pitchFamily="18" charset="0"/>
                <a:cs typeface="Times New Roman" pitchFamily="18" charset="0"/>
              </a:rPr>
              <a:t>- это предписанная работа, серия работ или часть работы, которая должна быть выполнена заранее установленным способом в заранее оговоренные сроки.</a:t>
            </a:r>
          </a:p>
        </p:txBody>
      </p:sp>
      <p:sp>
        <p:nvSpPr>
          <p:cNvPr id="3" name="TextBox 2"/>
          <p:cNvSpPr txBox="1"/>
          <p:nvPr/>
        </p:nvSpPr>
        <p:spPr>
          <a:xfrm>
            <a:off x="857224" y="4357694"/>
            <a:ext cx="7143800" cy="1569660"/>
          </a:xfrm>
          <a:prstGeom prst="rect">
            <a:avLst/>
          </a:prstGeom>
          <a:noFill/>
        </p:spPr>
        <p:txBody>
          <a:bodyPr wrap="square" rtlCol="0">
            <a:spAutoFit/>
          </a:bodyPr>
          <a:lstStyle/>
          <a:p>
            <a:r>
              <a:rPr lang="ru-RU" sz="2400" dirty="0">
                <a:latin typeface="Times New Roman" pitchFamily="18" charset="0"/>
                <a:cs typeface="Times New Roman" pitchFamily="18" charset="0"/>
              </a:rPr>
              <a:t>Каждая должность включает ряд задач, которые рассматриваются как необходимый вклад в достижение цели. В конкретные задачи включаются должностные инструкции специалиста.</a:t>
            </a:r>
          </a:p>
        </p:txBody>
      </p:sp>
    </p:spTree>
    <p:extLst>
      <p:ext uri="{BB962C8B-B14F-4D97-AF65-F5344CB8AC3E}">
        <p14:creationId xmlns:p14="http://schemas.microsoft.com/office/powerpoint/2010/main" val="4067525603"/>
      </p:ext>
    </p:extLst>
  </p:cSld>
  <p:clrMapOvr>
    <a:masterClrMapping/>
  </p:clrMapOvr>
  <p:transition>
    <p:pull dir="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Горизонтальный свиток 1"/>
          <p:cNvSpPr/>
          <p:nvPr/>
        </p:nvSpPr>
        <p:spPr>
          <a:xfrm>
            <a:off x="428596" y="0"/>
            <a:ext cx="7929618" cy="485776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a:latin typeface="Times New Roman" pitchFamily="18" charset="0"/>
                <a:cs typeface="Times New Roman" pitchFamily="18" charset="0"/>
              </a:rPr>
              <a:t>Технология</a:t>
            </a:r>
            <a:r>
              <a:rPr lang="ru-RU" sz="2400" dirty="0">
                <a:latin typeface="Times New Roman" pitchFamily="18" charset="0"/>
                <a:cs typeface="Times New Roman" pitchFamily="18" charset="0"/>
              </a:rPr>
              <a:t>- это средство преобразования сырья, будь то люди, информация или физические материалы в желаемый результат.</a:t>
            </a:r>
          </a:p>
          <a:p>
            <a:pPr algn="ctr"/>
            <a:endParaRPr lang="ru-RU" sz="2400" dirty="0">
              <a:latin typeface="Times New Roman" pitchFamily="18" charset="0"/>
              <a:cs typeface="Times New Roman" pitchFamily="18" charset="0"/>
            </a:endParaRPr>
          </a:p>
          <a:p>
            <a:pPr algn="ctr"/>
            <a:r>
              <a:rPr lang="ru-RU" sz="2400" b="1" dirty="0">
                <a:latin typeface="Times New Roman" pitchFamily="18" charset="0"/>
                <a:cs typeface="Times New Roman" pitchFamily="18" charset="0"/>
              </a:rPr>
              <a:t>Технология</a:t>
            </a:r>
            <a:r>
              <a:rPr lang="ru-RU" sz="2400" dirty="0">
                <a:latin typeface="Times New Roman" pitchFamily="18" charset="0"/>
                <a:cs typeface="Times New Roman" pitchFamily="18" charset="0"/>
              </a:rPr>
              <a:t>- это сочетание квалификационных навыков, оборудования, инфраструктуры, инструментов и знаний, необходимых для  осуществления желаемых преобразований в материалах , информации и людях</a:t>
            </a:r>
          </a:p>
          <a:p>
            <a:pPr algn="ctr"/>
            <a:endParaRPr lang="ru-RU" sz="2400" dirty="0">
              <a:latin typeface="Times New Roman" pitchFamily="18" charset="0"/>
              <a:cs typeface="Times New Roman" pitchFamily="18" charset="0"/>
            </a:endParaRPr>
          </a:p>
        </p:txBody>
      </p:sp>
      <p:sp>
        <p:nvSpPr>
          <p:cNvPr id="4" name="TextBox 3"/>
          <p:cNvSpPr txBox="1"/>
          <p:nvPr/>
        </p:nvSpPr>
        <p:spPr>
          <a:xfrm>
            <a:off x="1428728" y="4500570"/>
            <a:ext cx="7072362" cy="1938992"/>
          </a:xfrm>
          <a:prstGeom prst="rect">
            <a:avLst/>
          </a:prstGeom>
          <a:noFill/>
        </p:spPr>
        <p:txBody>
          <a:bodyPr wrap="square" rtlCol="0">
            <a:spAutoFit/>
          </a:bodyPr>
          <a:lstStyle/>
          <a:p>
            <a:pPr algn="just"/>
            <a:r>
              <a:rPr lang="ru-RU" sz="2400" dirty="0">
                <a:latin typeface="Times New Roman" pitchFamily="18" charset="0"/>
                <a:cs typeface="Times New Roman" pitchFamily="18" charset="0"/>
              </a:rPr>
              <a:t>Технологии социальной работы являются частью социальных технологий. </a:t>
            </a:r>
          </a:p>
          <a:p>
            <a:pPr algn="just"/>
            <a:r>
              <a:rPr lang="ru-RU" sz="2400" dirty="0">
                <a:latin typeface="Times New Roman" pitchFamily="18" charset="0"/>
                <a:cs typeface="Times New Roman" pitchFamily="18" charset="0"/>
              </a:rPr>
              <a:t>Под социальной технологией  понимаются совокупность приемов, методов, воздействий решения той или иной социальной проблемы. </a:t>
            </a:r>
          </a:p>
        </p:txBody>
      </p:sp>
    </p:spTree>
    <p:extLst>
      <p:ext uri="{BB962C8B-B14F-4D97-AF65-F5344CB8AC3E}">
        <p14:creationId xmlns:p14="http://schemas.microsoft.com/office/powerpoint/2010/main" val="4276241045"/>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268760"/>
            <a:ext cx="8964488" cy="5078313"/>
          </a:xfrm>
          <a:prstGeom prst="rect">
            <a:avLst/>
          </a:prstGeom>
          <a:noFill/>
        </p:spPr>
        <p:txBody>
          <a:bodyPr wrap="square" rtlCol="0">
            <a:spAutoFit/>
          </a:bodyPr>
          <a:lstStyle/>
          <a:p>
            <a:pPr indent="324000"/>
            <a:r>
              <a:rPr lang="ru-RU" dirty="0"/>
              <a:t>Все руководители выполняют определенные функции, но это не значит, что большое число руководителей заняты выполнением одной и той же работы. Управленческая работа подразделяется посредством горизонтального разделения, и конкретный руководитель становится во главе отдельного подразделения (отдела). Некоторым руководителям приходится заниматься координированием работы других руководителей, которые, в свою очередь, также координируют работу руководителей, пока, наконец, мы не спускаемся до уровня руководителя, координирующего работу неуправленческого персонала - людей физически производящих продукцию или оказывающих услуги. Такое </a:t>
            </a:r>
            <a:r>
              <a:rPr lang="ru-RU" b="1" dirty="0"/>
              <a:t>вертикальное разделение </a:t>
            </a:r>
            <a:r>
              <a:rPr lang="ru-RU" dirty="0"/>
              <a:t>в результате образует </a:t>
            </a:r>
            <a:r>
              <a:rPr lang="ru-RU" i="1" dirty="0"/>
              <a:t>уровни управления.</a:t>
            </a:r>
            <a:endParaRPr lang="ru-RU" dirty="0"/>
          </a:p>
          <a:p>
            <a:pPr indent="324000"/>
            <a:r>
              <a:rPr lang="ru-RU" dirty="0"/>
              <a:t>Вне зависимости от того, сколько существует уровней управления, руководителей традиционно делят на три категории. Социолог </a:t>
            </a:r>
            <a:r>
              <a:rPr lang="ru-RU" dirty="0" err="1"/>
              <a:t>Парсонс</a:t>
            </a:r>
            <a:r>
              <a:rPr lang="ru-RU" dirty="0"/>
              <a:t> рассматривает эти три категории с точки зрения функций, выполняемых руководителем в организации. Согласно </a:t>
            </a:r>
            <a:r>
              <a:rPr lang="ru-RU" dirty="0" err="1"/>
              <a:t>Парсонсу</a:t>
            </a:r>
            <a:r>
              <a:rPr lang="ru-RU" dirty="0"/>
              <a:t> это технический, управленческий и институциональный уровни. Более используемый способ описания уровней управления состоит в выделении руководителей низового звена ли операционных управляющих, среднего и высшего звена.</a:t>
            </a:r>
          </a:p>
          <a:p>
            <a:pPr indent="324000"/>
            <a:endParaRPr lang="ru-RU"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5446"/>
            <a:ext cx="1331640" cy="99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529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Горизонтальный свиток 1"/>
          <p:cNvSpPr/>
          <p:nvPr/>
        </p:nvSpPr>
        <p:spPr>
          <a:xfrm>
            <a:off x="500034" y="928670"/>
            <a:ext cx="7715304" cy="14287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Люди-</a:t>
            </a:r>
            <a:r>
              <a:rPr lang="ru-RU" sz="2400" dirty="0">
                <a:solidFill>
                  <a:schemeClr val="accent1">
                    <a:lumMod val="50000"/>
                  </a:schemeClr>
                </a:solidFill>
                <a:latin typeface="Times New Roman" pitchFamily="18" charset="0"/>
                <a:cs typeface="Times New Roman" pitchFamily="18" charset="0"/>
              </a:rPr>
              <a:t> являются центральным фактором в любой модели управления,  включая и ситуационный подход.</a:t>
            </a:r>
          </a:p>
        </p:txBody>
      </p:sp>
      <p:sp>
        <p:nvSpPr>
          <p:cNvPr id="3" name="TextBox 2"/>
          <p:cNvSpPr txBox="1"/>
          <p:nvPr/>
        </p:nvSpPr>
        <p:spPr>
          <a:xfrm>
            <a:off x="1000100" y="2428868"/>
            <a:ext cx="6429420" cy="2308324"/>
          </a:xfrm>
          <a:prstGeom prst="rect">
            <a:avLst/>
          </a:prstGeom>
          <a:noFill/>
        </p:spPr>
        <p:txBody>
          <a:bodyPr wrap="square" rtlCol="0">
            <a:spAutoFit/>
          </a:bodyPr>
          <a:lstStyle/>
          <a:p>
            <a:r>
              <a:rPr lang="ru-RU" sz="2400" u="sng" dirty="0">
                <a:solidFill>
                  <a:schemeClr val="tx2">
                    <a:lumMod val="50000"/>
                  </a:schemeClr>
                </a:solidFill>
                <a:latin typeface="Times New Roman" pitchFamily="18" charset="0"/>
                <a:cs typeface="Times New Roman" pitchFamily="18" charset="0"/>
              </a:rPr>
              <a:t>Существуют 3 основных аспекта человеческой переменной в ситуационном подходе к управлению:</a:t>
            </a:r>
          </a:p>
          <a:p>
            <a:pPr marL="342900" indent="-342900">
              <a:buAutoNum type="arabicPeriod"/>
            </a:pPr>
            <a:r>
              <a:rPr lang="ru-RU" sz="2400" dirty="0">
                <a:solidFill>
                  <a:srgbClr val="00B050"/>
                </a:solidFill>
                <a:latin typeface="Times New Roman" pitchFamily="18" charset="0"/>
                <a:cs typeface="Times New Roman" pitchFamily="18" charset="0"/>
              </a:rPr>
              <a:t>Поведение отдельных людей.</a:t>
            </a:r>
          </a:p>
          <a:p>
            <a:pPr marL="342900" indent="-342900">
              <a:buAutoNum type="arabicPeriod"/>
            </a:pPr>
            <a:r>
              <a:rPr lang="ru-RU" sz="2400" dirty="0">
                <a:solidFill>
                  <a:srgbClr val="7030A0"/>
                </a:solidFill>
                <a:latin typeface="Times New Roman" pitchFamily="18" charset="0"/>
                <a:cs typeface="Times New Roman" pitchFamily="18" charset="0"/>
              </a:rPr>
              <a:t>Поведение людей в группах.</a:t>
            </a:r>
          </a:p>
          <a:p>
            <a:pPr marL="342900" indent="-342900">
              <a:buAutoNum type="arabicPeriod"/>
            </a:pPr>
            <a:r>
              <a:rPr lang="ru-RU" sz="2400" dirty="0">
                <a:solidFill>
                  <a:srgbClr val="FF0000"/>
                </a:solidFill>
                <a:latin typeface="Times New Roman" pitchFamily="18" charset="0"/>
                <a:cs typeface="Times New Roman" pitchFamily="18" charset="0"/>
              </a:rPr>
              <a:t> Характер поведения руководителя.</a:t>
            </a:r>
          </a:p>
        </p:txBody>
      </p:sp>
    </p:spTree>
    <p:extLst>
      <p:ext uri="{BB962C8B-B14F-4D97-AF65-F5344CB8AC3E}">
        <p14:creationId xmlns:p14="http://schemas.microsoft.com/office/powerpoint/2010/main" val="3298436701"/>
      </p:ext>
    </p:extLst>
  </p:cSld>
  <p:clrMapOvr>
    <a:masterClrMapping/>
  </p:clrMapOvr>
  <p:transition>
    <p:wheel spokes="3"/>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500166" y="642918"/>
            <a:ext cx="6143668" cy="1643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itchFamily="18" charset="0"/>
                <a:cs typeface="Times New Roman" pitchFamily="18" charset="0"/>
              </a:rPr>
              <a:t>Факторы, влияющие на индивидуальное поведение и успешность деятельности: </a:t>
            </a:r>
          </a:p>
        </p:txBody>
      </p:sp>
      <p:sp>
        <p:nvSpPr>
          <p:cNvPr id="6" name="TextBox 5"/>
          <p:cNvSpPr txBox="1"/>
          <p:nvPr/>
        </p:nvSpPr>
        <p:spPr>
          <a:xfrm>
            <a:off x="428596" y="2643182"/>
            <a:ext cx="8215370" cy="3785652"/>
          </a:xfrm>
          <a:prstGeom prst="rect">
            <a:avLst/>
          </a:prstGeom>
          <a:noFill/>
        </p:spPr>
        <p:txBody>
          <a:bodyPr wrap="square" rtlCol="0">
            <a:spAutoFit/>
          </a:bodyPr>
          <a:lstStyle/>
          <a:p>
            <a:pPr marL="342900" indent="-342900">
              <a:buAutoNum type="arabicPeriod"/>
            </a:pPr>
            <a:r>
              <a:rPr lang="ru-RU" sz="2400" dirty="0">
                <a:latin typeface="Times New Roman" pitchFamily="18" charset="0"/>
                <a:cs typeface="Times New Roman" pitchFamily="18" charset="0"/>
              </a:rPr>
              <a:t>Способности</a:t>
            </a:r>
          </a:p>
          <a:p>
            <a:pPr marL="342900" indent="-342900">
              <a:buAutoNum type="arabicPeriod"/>
            </a:pPr>
            <a:r>
              <a:rPr lang="ru-RU" sz="2400" dirty="0">
                <a:latin typeface="Times New Roman" pitchFamily="18" charset="0"/>
                <a:cs typeface="Times New Roman" pitchFamily="18" charset="0"/>
              </a:rPr>
              <a:t>Предрасположенность (одаренность)</a:t>
            </a:r>
          </a:p>
          <a:p>
            <a:pPr marL="342900" indent="-342900">
              <a:buAutoNum type="arabicPeriod"/>
            </a:pPr>
            <a:r>
              <a:rPr lang="ru-RU" sz="2400" dirty="0">
                <a:latin typeface="Times New Roman" pitchFamily="18" charset="0"/>
                <a:cs typeface="Times New Roman" pitchFamily="18" charset="0"/>
              </a:rPr>
              <a:t>Потребности- внутренние составляющие психологического, физиологического ощущения недостаточности чего-то.</a:t>
            </a:r>
          </a:p>
          <a:p>
            <a:pPr marL="342900" indent="-342900">
              <a:buAutoNum type="arabicPeriod"/>
            </a:pPr>
            <a:r>
              <a:rPr lang="ru-RU" sz="2400" dirty="0">
                <a:latin typeface="Times New Roman" pitchFamily="18" charset="0"/>
                <a:cs typeface="Times New Roman" pitchFamily="18" charset="0"/>
              </a:rPr>
              <a:t>Ожидание. На основе прошлого опыта и оценки текущей ситуации люди формируют ожидания относительно результатов своего поведения.</a:t>
            </a:r>
          </a:p>
          <a:p>
            <a:pPr marL="342900" indent="-342900">
              <a:buAutoNum type="arabicPeriod"/>
            </a:pPr>
            <a:r>
              <a:rPr lang="ru-RU" sz="2400" dirty="0">
                <a:latin typeface="Times New Roman" pitchFamily="18" charset="0"/>
                <a:cs typeface="Times New Roman" pitchFamily="18" charset="0"/>
              </a:rPr>
              <a:t>Восприятие - интеллектуальное осознание стимулов, получаемых от ощущения.</a:t>
            </a:r>
          </a:p>
        </p:txBody>
      </p:sp>
    </p:spTree>
    <p:extLst>
      <p:ext uri="{BB962C8B-B14F-4D97-AF65-F5344CB8AC3E}">
        <p14:creationId xmlns:p14="http://schemas.microsoft.com/office/powerpoint/2010/main" val="780589817"/>
      </p:ext>
    </p:extLst>
  </p:cSld>
  <p:clrMapOvr>
    <a:masterClrMapping/>
  </p:clrMapOvr>
  <p:transition>
    <p:strips dir="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928670"/>
            <a:ext cx="8143932" cy="3785652"/>
          </a:xfrm>
          <a:prstGeom prst="rect">
            <a:avLst/>
          </a:prstGeom>
          <a:noFill/>
        </p:spPr>
        <p:txBody>
          <a:bodyPr wrap="square" rtlCol="0">
            <a:spAutoFit/>
          </a:bodyPr>
          <a:lstStyle/>
          <a:p>
            <a:r>
              <a:rPr lang="ru-RU" sz="2400" dirty="0">
                <a:latin typeface="Times New Roman" pitchFamily="18" charset="0"/>
                <a:cs typeface="Times New Roman" pitchFamily="18" charset="0"/>
              </a:rPr>
              <a:t>6. Отношение (точка зрения) - социальные установки, установи под влияние людей, с которыми мы чаще всего взаимодействуем. </a:t>
            </a:r>
          </a:p>
          <a:p>
            <a:endParaRPr lang="ru-RU" sz="2400" dirty="0">
              <a:latin typeface="Times New Roman" pitchFamily="18" charset="0"/>
              <a:cs typeface="Times New Roman" pitchFamily="18" charset="0"/>
            </a:endParaRPr>
          </a:p>
          <a:p>
            <a:r>
              <a:rPr lang="ru-RU" sz="2400" dirty="0">
                <a:latin typeface="Times New Roman" pitchFamily="18" charset="0"/>
                <a:cs typeface="Times New Roman" pitchFamily="18" charset="0"/>
              </a:rPr>
              <a:t>7. Ценности- это общие убеждения, вера по поводу того, что хорошо, что плохо. Это какие-либо духовные, материальные блага, которые тому или иному человеку или человеческому сообществу представляются очень значимо и потому высокой степени желательны для получения, сохранения, реализации и так далее. </a:t>
            </a:r>
          </a:p>
        </p:txBody>
      </p:sp>
    </p:spTree>
    <p:extLst>
      <p:ext uri="{BB962C8B-B14F-4D97-AF65-F5344CB8AC3E}">
        <p14:creationId xmlns:p14="http://schemas.microsoft.com/office/powerpoint/2010/main" val="40541193"/>
      </p:ext>
    </p:extLst>
  </p:cSld>
  <p:clrMapOvr>
    <a:masterClrMapping/>
  </p:clrMapOvr>
  <p:transition>
    <p:wheel spokes="3"/>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714356"/>
            <a:ext cx="8286808" cy="3539430"/>
          </a:xfrm>
          <a:prstGeom prst="rect">
            <a:avLst/>
          </a:prstGeom>
          <a:noFill/>
        </p:spPr>
        <p:txBody>
          <a:bodyPr wrap="square" rtlCol="0">
            <a:spAutoFit/>
          </a:bodyPr>
          <a:lstStyle/>
          <a:p>
            <a:r>
              <a:rPr lang="ru-RU" sz="2400" dirty="0">
                <a:solidFill>
                  <a:schemeClr val="tx2">
                    <a:lumMod val="50000"/>
                  </a:schemeClr>
                </a:solidFill>
                <a:latin typeface="Times New Roman" pitchFamily="18" charset="0"/>
                <a:cs typeface="Times New Roman" pitchFamily="18" charset="0"/>
              </a:rPr>
              <a:t>	</a:t>
            </a:r>
            <a:r>
              <a:rPr lang="ru-RU" sz="2800" b="1" u="sng" dirty="0">
                <a:solidFill>
                  <a:schemeClr val="tx2">
                    <a:lumMod val="50000"/>
                  </a:schemeClr>
                </a:solidFill>
                <a:latin typeface="Times New Roman" pitchFamily="18" charset="0"/>
                <a:cs typeface="Times New Roman" pitchFamily="18" charset="0"/>
              </a:rPr>
              <a:t>Внешнее окружение </a:t>
            </a:r>
            <a:r>
              <a:rPr lang="ru-RU" sz="2800" dirty="0">
                <a:solidFill>
                  <a:schemeClr val="tx2">
                    <a:lumMod val="50000"/>
                  </a:schemeClr>
                </a:solidFill>
                <a:latin typeface="Times New Roman" pitchFamily="18" charset="0"/>
                <a:cs typeface="Times New Roman" pitchFamily="18" charset="0"/>
              </a:rPr>
              <a:t>организации все больше становится источником проблем для современных руководителей. По сути дела руководители самых важных для общества организаций (деловых, образовательных, государственных, ) и под влиянием событий в мире вынуждены сосредоточить внимание на быстроизменяющийся среде и на ее воздействиях на внутренние строение организации. </a:t>
            </a:r>
          </a:p>
        </p:txBody>
      </p:sp>
      <p:sp>
        <p:nvSpPr>
          <p:cNvPr id="3" name="TextBox 2"/>
          <p:cNvSpPr txBox="1"/>
          <p:nvPr/>
        </p:nvSpPr>
        <p:spPr>
          <a:xfrm>
            <a:off x="500034" y="4643446"/>
            <a:ext cx="7634334" cy="830997"/>
          </a:xfrm>
          <a:prstGeom prst="rect">
            <a:avLst/>
          </a:prstGeom>
          <a:noFill/>
        </p:spPr>
        <p:txBody>
          <a:bodyPr wrap="square" rtlCol="0">
            <a:spAutoFit/>
          </a:bodyPr>
          <a:lstStyle/>
          <a:p>
            <a:r>
              <a:rPr lang="ru-RU" sz="2400" dirty="0">
                <a:solidFill>
                  <a:srgbClr val="FF0000"/>
                </a:solidFill>
                <a:latin typeface="Times New Roman" pitchFamily="18" charset="0"/>
                <a:cs typeface="Times New Roman" pitchFamily="18" charset="0"/>
              </a:rPr>
              <a:t>Внешние факторы                      </a:t>
            </a:r>
            <a:r>
              <a:rPr lang="ru-RU" sz="2400" dirty="0">
                <a:solidFill>
                  <a:srgbClr val="7030A0"/>
                </a:solidFill>
                <a:latin typeface="Times New Roman" pitchFamily="18" charset="0"/>
                <a:cs typeface="Times New Roman" pitchFamily="18" charset="0"/>
              </a:rPr>
              <a:t>прямого воздействия</a:t>
            </a:r>
          </a:p>
          <a:p>
            <a:r>
              <a:rPr lang="ru-RU" sz="2400" dirty="0">
                <a:latin typeface="Times New Roman" pitchFamily="18" charset="0"/>
                <a:cs typeface="Times New Roman" pitchFamily="18" charset="0"/>
              </a:rPr>
              <a:t>                                                      </a:t>
            </a:r>
            <a:r>
              <a:rPr lang="ru-RU" sz="2400" dirty="0">
                <a:solidFill>
                  <a:srgbClr val="00B0F0"/>
                </a:solidFill>
                <a:latin typeface="Times New Roman" pitchFamily="18" charset="0"/>
                <a:cs typeface="Times New Roman" pitchFamily="18" charset="0"/>
              </a:rPr>
              <a:t>косвенного воздействия</a:t>
            </a:r>
          </a:p>
        </p:txBody>
      </p:sp>
      <p:cxnSp>
        <p:nvCxnSpPr>
          <p:cNvPr id="9" name="Прямая со стрелкой 8"/>
          <p:cNvCxnSpPr/>
          <p:nvPr/>
        </p:nvCxnSpPr>
        <p:spPr>
          <a:xfrm flipV="1">
            <a:off x="3143240" y="4929198"/>
            <a:ext cx="142876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3214678" y="5000636"/>
            <a:ext cx="1357322"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258231"/>
      </p:ext>
    </p:extLst>
  </p:cSld>
  <p:clrMapOvr>
    <a:masterClrMapping/>
  </p:clrMapOvr>
  <p:transition>
    <p:wheel spokes="3"/>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604" y="1142984"/>
            <a:ext cx="5357850" cy="369332"/>
          </a:xfrm>
          <a:prstGeom prst="rect">
            <a:avLst/>
          </a:prstGeom>
          <a:noFill/>
        </p:spPr>
        <p:txBody>
          <a:bodyPr wrap="square" rtlCol="0">
            <a:spAutoFit/>
          </a:bodyPr>
          <a:lstStyle/>
          <a:p>
            <a:endParaRPr lang="ru-RU" dirty="0"/>
          </a:p>
        </p:txBody>
      </p:sp>
      <p:sp>
        <p:nvSpPr>
          <p:cNvPr id="3" name="TextBox 2"/>
          <p:cNvSpPr txBox="1"/>
          <p:nvPr/>
        </p:nvSpPr>
        <p:spPr>
          <a:xfrm>
            <a:off x="428596" y="3356992"/>
            <a:ext cx="7858180" cy="2677656"/>
          </a:xfrm>
          <a:prstGeom prst="rect">
            <a:avLst/>
          </a:prstGeom>
          <a:noFill/>
        </p:spPr>
        <p:txBody>
          <a:bodyPr wrap="square" rtlCol="0">
            <a:spAutoFit/>
          </a:bodyPr>
          <a:lstStyle/>
          <a:p>
            <a:pPr algn="just"/>
            <a:r>
              <a:rPr lang="ru-RU" sz="2400" dirty="0">
                <a:latin typeface="Times New Roman" pitchFamily="18" charset="0"/>
                <a:cs typeface="Times New Roman" pitchFamily="18" charset="0"/>
              </a:rPr>
              <a:t>	</a:t>
            </a:r>
            <a:r>
              <a:rPr lang="ru-RU" sz="2400" dirty="0">
                <a:solidFill>
                  <a:schemeClr val="accent5">
                    <a:lumMod val="50000"/>
                  </a:schemeClr>
                </a:solidFill>
                <a:latin typeface="Times New Roman" pitchFamily="18" charset="0"/>
                <a:cs typeface="Times New Roman" pitchFamily="18" charset="0"/>
              </a:rPr>
              <a:t>Для реализации задач, поставленных для достижения цели организации необходимы трудовые ресурсы, поскольку без людей, способных выполнять определенные действия, организация ничего не добьется.  	Для трудовых ресурсов системы социальной защиты населения основными качествами являются  </a:t>
            </a:r>
            <a:r>
              <a:rPr lang="ru-RU" sz="2400" b="1" i="1" dirty="0">
                <a:solidFill>
                  <a:schemeClr val="accent5">
                    <a:lumMod val="50000"/>
                  </a:schemeClr>
                </a:solidFill>
                <a:latin typeface="Times New Roman" pitchFamily="18" charset="0"/>
                <a:cs typeface="Times New Roman" pitchFamily="18" charset="0"/>
              </a:rPr>
              <a:t>здоровье, компетентность, профессионализм</a:t>
            </a:r>
            <a:r>
              <a:rPr lang="ru-RU" sz="2400" dirty="0">
                <a:solidFill>
                  <a:schemeClr val="accent5">
                    <a:lumMod val="50000"/>
                  </a:schemeClr>
                </a:solidFill>
                <a:latin typeface="Times New Roman" pitchFamily="18" charset="0"/>
                <a:cs typeface="Times New Roman" pitchFamily="18" charset="0"/>
              </a:rPr>
              <a:t>. </a:t>
            </a:r>
          </a:p>
        </p:txBody>
      </p:sp>
      <p:sp>
        <p:nvSpPr>
          <p:cNvPr id="4" name="TextBox 3"/>
          <p:cNvSpPr txBox="1"/>
          <p:nvPr/>
        </p:nvSpPr>
        <p:spPr>
          <a:xfrm>
            <a:off x="571472" y="714356"/>
            <a:ext cx="7715304" cy="2677656"/>
          </a:xfrm>
          <a:prstGeom prst="rect">
            <a:avLst/>
          </a:prstGeom>
          <a:noFill/>
        </p:spPr>
        <p:txBody>
          <a:bodyPr wrap="square" rtlCol="0">
            <a:spAutoFit/>
          </a:bodyPr>
          <a:lstStyle/>
          <a:p>
            <a:r>
              <a:rPr lang="ru-RU" sz="2400" b="1" u="sng" dirty="0">
                <a:solidFill>
                  <a:schemeClr val="accent2">
                    <a:lumMod val="50000"/>
                  </a:schemeClr>
                </a:solidFill>
                <a:latin typeface="Times New Roman" pitchFamily="18" charset="0"/>
                <a:cs typeface="Times New Roman" pitchFamily="18" charset="0"/>
              </a:rPr>
              <a:t>Среда прямого воздействия </a:t>
            </a:r>
            <a:r>
              <a:rPr lang="ru-RU" sz="2400" dirty="0">
                <a:solidFill>
                  <a:schemeClr val="accent2">
                    <a:lumMod val="50000"/>
                  </a:schemeClr>
                </a:solidFill>
                <a:latin typeface="Times New Roman" pitchFamily="18" charset="0"/>
                <a:cs typeface="Times New Roman" pitchFamily="18" charset="0"/>
              </a:rPr>
              <a:t>включает факторы, которые непосредственно влияют на операции организации. </a:t>
            </a:r>
          </a:p>
          <a:p>
            <a:r>
              <a:rPr lang="ru-RU" sz="2400" b="1" dirty="0">
                <a:solidFill>
                  <a:schemeClr val="accent2">
                    <a:lumMod val="50000"/>
                  </a:schemeClr>
                </a:solidFill>
                <a:latin typeface="Times New Roman" pitchFamily="18" charset="0"/>
                <a:cs typeface="Times New Roman" pitchFamily="18" charset="0"/>
              </a:rPr>
              <a:t>К ним относятся</a:t>
            </a:r>
            <a:r>
              <a:rPr lang="ru-RU" sz="2400" dirty="0">
                <a:solidFill>
                  <a:schemeClr val="accent2">
                    <a:lumMod val="50000"/>
                  </a:schemeClr>
                </a:solidFill>
                <a:latin typeface="Times New Roman" pitchFamily="18" charset="0"/>
                <a:cs typeface="Times New Roman" pitchFamily="18" charset="0"/>
              </a:rPr>
              <a:t>: </a:t>
            </a:r>
          </a:p>
          <a:p>
            <a:pPr marL="457200" indent="-457200">
              <a:buFont typeface="+mj-lt"/>
              <a:buAutoNum type="arabicPeriod"/>
            </a:pPr>
            <a:r>
              <a:rPr lang="ru-RU" sz="2400" dirty="0">
                <a:solidFill>
                  <a:schemeClr val="accent2">
                    <a:lumMod val="50000"/>
                  </a:schemeClr>
                </a:solidFill>
                <a:latin typeface="Times New Roman" pitchFamily="18" charset="0"/>
                <a:cs typeface="Times New Roman" pitchFamily="18" charset="0"/>
              </a:rPr>
              <a:t>поставщики ресурсов, </a:t>
            </a:r>
          </a:p>
          <a:p>
            <a:pPr marL="457200" indent="-457200">
              <a:buFont typeface="+mj-lt"/>
              <a:buAutoNum type="arabicPeriod"/>
            </a:pPr>
            <a:r>
              <a:rPr lang="ru-RU" sz="2400" dirty="0">
                <a:solidFill>
                  <a:schemeClr val="accent2">
                    <a:lumMod val="50000"/>
                  </a:schemeClr>
                </a:solidFill>
                <a:latin typeface="Times New Roman" pitchFamily="18" charset="0"/>
                <a:cs typeface="Times New Roman" pitchFamily="18" charset="0"/>
              </a:rPr>
              <a:t>трудовые ресурсы, потребители и конкуренты,</a:t>
            </a:r>
          </a:p>
          <a:p>
            <a:pPr marL="457200" indent="-457200">
              <a:buFont typeface="+mj-lt"/>
              <a:buAutoNum type="arabicPeriod"/>
            </a:pPr>
            <a:r>
              <a:rPr lang="ru-RU" sz="2400" dirty="0">
                <a:solidFill>
                  <a:schemeClr val="accent2">
                    <a:lumMod val="50000"/>
                  </a:schemeClr>
                </a:solidFill>
                <a:latin typeface="Times New Roman" pitchFamily="18" charset="0"/>
                <a:cs typeface="Times New Roman" pitchFamily="18" charset="0"/>
              </a:rPr>
              <a:t> профсоюзы, </a:t>
            </a:r>
          </a:p>
          <a:p>
            <a:pPr marL="457200" indent="-457200">
              <a:buFont typeface="+mj-lt"/>
              <a:buAutoNum type="arabicPeriod"/>
            </a:pPr>
            <a:r>
              <a:rPr lang="ru-RU" sz="2400" dirty="0">
                <a:solidFill>
                  <a:schemeClr val="accent2">
                    <a:lumMod val="50000"/>
                  </a:schemeClr>
                </a:solidFill>
                <a:latin typeface="Times New Roman" pitchFamily="18" charset="0"/>
                <a:cs typeface="Times New Roman" pitchFamily="18" charset="0"/>
              </a:rPr>
              <a:t>законы и органы государственного регулирования. </a:t>
            </a:r>
          </a:p>
        </p:txBody>
      </p:sp>
    </p:spTree>
    <p:extLst>
      <p:ext uri="{BB962C8B-B14F-4D97-AF65-F5344CB8AC3E}">
        <p14:creationId xmlns:p14="http://schemas.microsoft.com/office/powerpoint/2010/main" val="843260746"/>
      </p:ext>
    </p:extLst>
  </p:cSld>
  <p:clrMapOvr>
    <a:masterClrMapping/>
  </p:clrMapOvr>
  <p:transition>
    <p:spli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1720" y="692696"/>
            <a:ext cx="5572164" cy="78581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400" b="1" u="sng" dirty="0">
                <a:latin typeface="Times New Roman" pitchFamily="18" charset="0"/>
                <a:cs typeface="Times New Roman" pitchFamily="18" charset="0"/>
              </a:rPr>
              <a:t>Компетентность работников</a:t>
            </a:r>
          </a:p>
        </p:txBody>
      </p:sp>
      <p:sp>
        <p:nvSpPr>
          <p:cNvPr id="4" name="Блок-схема: перфолента 3"/>
          <p:cNvSpPr/>
          <p:nvPr/>
        </p:nvSpPr>
        <p:spPr>
          <a:xfrm>
            <a:off x="4357686" y="3429000"/>
            <a:ext cx="4286280" cy="3214710"/>
          </a:xfrm>
          <a:prstGeom prst="flowChartPunchedTap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2400" dirty="0">
                <a:solidFill>
                  <a:schemeClr val="bg2">
                    <a:lumMod val="10000"/>
                  </a:schemeClr>
                </a:solidFill>
                <a:latin typeface="Times New Roman" pitchFamily="18" charset="0"/>
                <a:cs typeface="Times New Roman" pitchFamily="18" charset="0"/>
              </a:rPr>
              <a:t>Соответствие уровня и содержания, знаний и умений конкретного работника, уровню  и содержания выполняемых им должностных обязанностей</a:t>
            </a:r>
          </a:p>
        </p:txBody>
      </p:sp>
      <p:sp>
        <p:nvSpPr>
          <p:cNvPr id="5" name="Волна 4"/>
          <p:cNvSpPr/>
          <p:nvPr/>
        </p:nvSpPr>
        <p:spPr>
          <a:xfrm>
            <a:off x="1907704" y="1643050"/>
            <a:ext cx="4176464" cy="2357454"/>
          </a:xfrm>
          <a:prstGeom prst="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2400" dirty="0">
                <a:solidFill>
                  <a:schemeClr val="accent1">
                    <a:lumMod val="50000"/>
                  </a:schemeClr>
                </a:solidFill>
                <a:latin typeface="Times New Roman" pitchFamily="18" charset="0"/>
                <a:cs typeface="Times New Roman" pitchFamily="18" charset="0"/>
              </a:rPr>
              <a:t>Наличие у работника прав и обязанностей для выполнения стоящих перед ним задач</a:t>
            </a:r>
          </a:p>
        </p:txBody>
      </p:sp>
      <p:sp>
        <p:nvSpPr>
          <p:cNvPr id="6" name="Блок-схема: перфолента 5"/>
          <p:cNvSpPr/>
          <p:nvPr/>
        </p:nvSpPr>
        <p:spPr>
          <a:xfrm>
            <a:off x="285720" y="4286232"/>
            <a:ext cx="3643338" cy="2214602"/>
          </a:xfrm>
          <a:prstGeom prst="flowChartPunchedTap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ru-RU" sz="2400" dirty="0">
                <a:solidFill>
                  <a:srgbClr val="002060"/>
                </a:solidFill>
                <a:latin typeface="Times New Roman" pitchFamily="18" charset="0"/>
                <a:cs typeface="Times New Roman" pitchFamily="18" charset="0"/>
              </a:rPr>
              <a:t>Умение работника действовать на практике</a:t>
            </a:r>
          </a:p>
        </p:txBody>
      </p:sp>
      <p:cxnSp>
        <p:nvCxnSpPr>
          <p:cNvPr id="8" name="Прямая соединительная линия 7"/>
          <p:cNvCxnSpPr/>
          <p:nvPr/>
        </p:nvCxnSpPr>
        <p:spPr>
          <a:xfrm>
            <a:off x="6444208" y="1484784"/>
            <a:ext cx="1008112" cy="2088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3923928" y="1484784"/>
            <a:ext cx="72008"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a:stCxn id="2" idx="1"/>
          </p:cNvCxnSpPr>
          <p:nvPr/>
        </p:nvCxnSpPr>
        <p:spPr>
          <a:xfrm flipH="1">
            <a:off x="467544" y="1085605"/>
            <a:ext cx="1584176" cy="34955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344626"/>
      </p:ext>
    </p:extLst>
  </p:cSld>
  <p:clrMapOvr>
    <a:masterClrMapping/>
  </p:clrMapOvr>
  <p:transition>
    <p:strips dir="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1214422"/>
            <a:ext cx="8643998" cy="5539978"/>
          </a:xfrm>
          <a:prstGeom prst="rect">
            <a:avLst/>
          </a:prstGeom>
          <a:noFill/>
        </p:spPr>
        <p:txBody>
          <a:bodyPr wrap="square" rtlCol="0">
            <a:spAutoFit/>
          </a:bodyPr>
          <a:lstStyle/>
          <a:p>
            <a:pPr algn="just"/>
            <a:r>
              <a:rPr lang="ru-RU" sz="2400" dirty="0">
                <a:solidFill>
                  <a:srgbClr val="00B050"/>
                </a:solidFill>
                <a:latin typeface="Times New Roman" pitchFamily="18" charset="0"/>
                <a:cs typeface="Times New Roman" pitchFamily="18" charset="0"/>
              </a:rPr>
              <a:t>Профессионализм-</a:t>
            </a:r>
            <a:r>
              <a:rPr lang="ru-RU" sz="2400" dirty="0">
                <a:latin typeface="Times New Roman" pitchFamily="18" charset="0"/>
                <a:cs typeface="Times New Roman" pitchFamily="18" charset="0"/>
              </a:rPr>
              <a:t> это постоянно поддерживаемые на высоком уровне знания и умения, которые обеспечивают соответственно высокое качество труда и результатов.</a:t>
            </a:r>
          </a:p>
          <a:p>
            <a:pPr algn="just"/>
            <a:endParaRPr lang="ru-RU" sz="2400" dirty="0">
              <a:latin typeface="Times New Roman" pitchFamily="18" charset="0"/>
              <a:cs typeface="Times New Roman" pitchFamily="18" charset="0"/>
            </a:endParaRPr>
          </a:p>
          <a:p>
            <a:pPr algn="just"/>
            <a:r>
              <a:rPr lang="ru-RU" sz="2400" dirty="0">
                <a:solidFill>
                  <a:srgbClr val="7030A0"/>
                </a:solidFill>
                <a:latin typeface="Times New Roman" pitchFamily="18" charset="0"/>
                <a:cs typeface="Times New Roman" pitchFamily="18" charset="0"/>
              </a:rPr>
              <a:t>Законы и государственные органы. </a:t>
            </a:r>
            <a:r>
              <a:rPr lang="ru-RU" sz="2400" dirty="0">
                <a:latin typeface="Times New Roman" pitchFamily="18" charset="0"/>
                <a:cs typeface="Times New Roman" pitchFamily="18" charset="0"/>
              </a:rPr>
              <a:t>Основой организации социальной сферы являются законодательные акты , создаются они государственными органами РФ, субъектами РФ, а также органами местного самоуправления.</a:t>
            </a:r>
          </a:p>
          <a:p>
            <a:pPr algn="just"/>
            <a:endParaRPr lang="ru-RU" sz="2400" dirty="0">
              <a:latin typeface="Times New Roman" pitchFamily="18" charset="0"/>
              <a:cs typeface="Times New Roman" pitchFamily="18" charset="0"/>
            </a:endParaRPr>
          </a:p>
          <a:p>
            <a:pPr algn="just"/>
            <a:r>
              <a:rPr lang="ru-RU" sz="2400" dirty="0">
                <a:solidFill>
                  <a:srgbClr val="FF0000"/>
                </a:solidFill>
                <a:latin typeface="Times New Roman" pitchFamily="18" charset="0"/>
                <a:cs typeface="Times New Roman" pitchFamily="18" charset="0"/>
              </a:rPr>
              <a:t>Потребителями организации социальной сферы </a:t>
            </a:r>
            <a:r>
              <a:rPr lang="ru-RU" sz="2400" dirty="0">
                <a:latin typeface="Times New Roman" pitchFamily="18" charset="0"/>
                <a:cs typeface="Times New Roman" pitchFamily="18" charset="0"/>
              </a:rPr>
              <a:t>являются клиент гражданин РФ, иностранного государства или лицо без гражданства, находящийся в ТЖС, которому  в связи с этим предоставляются социальные услуги. </a:t>
            </a:r>
          </a:p>
          <a:p>
            <a:endParaRPr lang="ru-RU" sz="2400" dirty="0">
              <a:latin typeface="Times New Roman" pitchFamily="18" charset="0"/>
              <a:cs typeface="Times New Roman" pitchFamily="18" charset="0"/>
            </a:endParaRPr>
          </a:p>
          <a:p>
            <a:r>
              <a:rPr lang="ru-RU" dirty="0"/>
              <a:t>	</a:t>
            </a:r>
          </a:p>
        </p:txBody>
      </p:sp>
    </p:spTree>
    <p:extLst>
      <p:ext uri="{BB962C8B-B14F-4D97-AF65-F5344CB8AC3E}">
        <p14:creationId xmlns:p14="http://schemas.microsoft.com/office/powerpoint/2010/main" val="3429237028"/>
      </p:ext>
    </p:extLst>
  </p:cSld>
  <p:clrMapOvr>
    <a:masterClrMapping/>
  </p:clrMapOvr>
  <p:transition>
    <p:strips dir="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596" y="1000108"/>
            <a:ext cx="8286808" cy="4832092"/>
          </a:xfrm>
          <a:prstGeom prst="rect">
            <a:avLst/>
          </a:prstGeom>
          <a:noFill/>
        </p:spPr>
        <p:txBody>
          <a:bodyPr wrap="square" rtlCol="0">
            <a:spAutoFit/>
          </a:bodyPr>
          <a:lstStyle/>
          <a:p>
            <a:pPr algn="just"/>
            <a:r>
              <a:rPr lang="ru-RU" sz="2800" b="1" dirty="0">
                <a:solidFill>
                  <a:srgbClr val="00B050"/>
                </a:solidFill>
                <a:latin typeface="Times New Roman" pitchFamily="18" charset="0"/>
                <a:cs typeface="Times New Roman" pitchFamily="18" charset="0"/>
              </a:rPr>
              <a:t>Конкуренты.</a:t>
            </a:r>
            <a:r>
              <a:rPr lang="ru-RU" sz="2800" dirty="0">
                <a:solidFill>
                  <a:srgbClr val="00B050"/>
                </a:solidFill>
                <a:latin typeface="Times New Roman" pitchFamily="18" charset="0"/>
                <a:cs typeface="Times New Roman" pitchFamily="18" charset="0"/>
              </a:rPr>
              <a:t> </a:t>
            </a:r>
            <a:r>
              <a:rPr lang="ru-RU" sz="2800" dirty="0">
                <a:latin typeface="Times New Roman" pitchFamily="18" charset="0"/>
                <a:cs typeface="Times New Roman" pitchFamily="18" charset="0"/>
              </a:rPr>
              <a:t>Руководитель каждой организации понимает, что если не удовлетворять нужды потребителей, так же эффективно, как это делают конкуренты, то предприятие не добьется успеха. Организации  соперничают  не только в отношении потребителей, но и ведут борьбу за трудовые ресурсы, материалы, за право использовать технические инновации, кроме этого от реакции на конкуренцию зависят внутренние факторы: условия работы, оплата труда, социально-психологический климат в коллективе.</a:t>
            </a:r>
          </a:p>
        </p:txBody>
      </p:sp>
    </p:spTree>
    <p:extLst>
      <p:ext uri="{BB962C8B-B14F-4D97-AF65-F5344CB8AC3E}">
        <p14:creationId xmlns:p14="http://schemas.microsoft.com/office/powerpoint/2010/main" val="1801427238"/>
      </p:ext>
    </p:extLst>
  </p:cSld>
  <p:clrMapOvr>
    <a:masterClrMapping/>
  </p:clrMapOvr>
  <p:transition>
    <p:whee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Вертикальный свиток 1"/>
          <p:cNvSpPr/>
          <p:nvPr/>
        </p:nvSpPr>
        <p:spPr>
          <a:xfrm>
            <a:off x="1285852" y="928670"/>
            <a:ext cx="6572296" cy="5572164"/>
          </a:xfrm>
          <a:prstGeom prst="verticalScroll">
            <a:avLst/>
          </a:prstGeom>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r>
              <a:rPr lang="ru-RU" sz="2400" u="sng" dirty="0">
                <a:solidFill>
                  <a:schemeClr val="tx2">
                    <a:lumMod val="50000"/>
                  </a:schemeClr>
                </a:solidFill>
                <a:latin typeface="Times New Roman" pitchFamily="18" charset="0"/>
                <a:cs typeface="Times New Roman" pitchFamily="18" charset="0"/>
              </a:rPr>
              <a:t>Жизнедеятельность организации в социальной сфере состоит из 3-х взаимосвязанных процессов:</a:t>
            </a:r>
          </a:p>
          <a:p>
            <a:pPr algn="ctr"/>
            <a:endParaRPr lang="ru-RU" sz="2400" dirty="0">
              <a:solidFill>
                <a:schemeClr val="tx2">
                  <a:lumMod val="50000"/>
                </a:schemeClr>
              </a:solidFill>
              <a:latin typeface="Times New Roman" pitchFamily="18" charset="0"/>
              <a:cs typeface="Times New Roman" pitchFamily="18" charset="0"/>
            </a:endParaRPr>
          </a:p>
          <a:p>
            <a:pPr marL="342900" indent="-342900" algn="ctr">
              <a:buAutoNum type="arabicParenR"/>
            </a:pPr>
            <a:r>
              <a:rPr lang="ru-RU" sz="2400" dirty="0">
                <a:solidFill>
                  <a:schemeClr val="tx2">
                    <a:lumMod val="50000"/>
                  </a:schemeClr>
                </a:solidFill>
                <a:latin typeface="Times New Roman" pitchFamily="18" charset="0"/>
                <a:cs typeface="Times New Roman" pitchFamily="18" charset="0"/>
              </a:rPr>
              <a:t>Получение ресурсов из внешней среды</a:t>
            </a:r>
          </a:p>
          <a:p>
            <a:pPr marL="342900" indent="-342900" algn="ctr">
              <a:buAutoNum type="arabicParenR"/>
            </a:pPr>
            <a:r>
              <a:rPr lang="ru-RU" sz="2400" dirty="0">
                <a:solidFill>
                  <a:schemeClr val="tx2">
                    <a:lumMod val="50000"/>
                  </a:schemeClr>
                </a:solidFill>
                <a:latin typeface="Times New Roman" pitchFamily="18" charset="0"/>
                <a:cs typeface="Times New Roman" pitchFamily="18" charset="0"/>
              </a:rPr>
              <a:t>Использование ресурсов для достижения цели</a:t>
            </a:r>
          </a:p>
          <a:p>
            <a:pPr marL="342900" indent="-342900" algn="ctr">
              <a:buAutoNum type="arabicParenR"/>
            </a:pPr>
            <a:r>
              <a:rPr lang="ru-RU" sz="2400" dirty="0">
                <a:solidFill>
                  <a:schemeClr val="tx2">
                    <a:lumMod val="50000"/>
                  </a:schemeClr>
                </a:solidFill>
                <a:latin typeface="Times New Roman" pitchFamily="18" charset="0"/>
                <a:cs typeface="Times New Roman" pitchFamily="18" charset="0"/>
              </a:rPr>
              <a:t>Передача результата во внешнюю среду</a:t>
            </a:r>
          </a:p>
        </p:txBody>
      </p:sp>
    </p:spTree>
    <p:extLst>
      <p:ext uri="{BB962C8B-B14F-4D97-AF65-F5344CB8AC3E}">
        <p14:creationId xmlns:p14="http://schemas.microsoft.com/office/powerpoint/2010/main" val="1483135199"/>
      </p:ext>
    </p:extLst>
  </p:cSld>
  <p:clrMapOvr>
    <a:masterClrMapping/>
  </p:clrMapOvr>
  <p:transition>
    <p:strips/>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2285984" y="1857364"/>
            <a:ext cx="3643338" cy="257176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400" b="1" dirty="0">
                <a:latin typeface="Times New Roman" pitchFamily="18" charset="0"/>
                <a:cs typeface="Times New Roman" pitchFamily="18" charset="0"/>
              </a:rPr>
              <a:t>Основные факторы среды косвенного воздействия на  организацию являются</a:t>
            </a:r>
          </a:p>
        </p:txBody>
      </p:sp>
      <p:sp>
        <p:nvSpPr>
          <p:cNvPr id="5" name="Овал 4"/>
          <p:cNvSpPr/>
          <p:nvPr/>
        </p:nvSpPr>
        <p:spPr>
          <a:xfrm>
            <a:off x="785786" y="714356"/>
            <a:ext cx="2000264" cy="164307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ru-RU" dirty="0"/>
              <a:t>Технологии</a:t>
            </a:r>
          </a:p>
        </p:txBody>
      </p:sp>
      <p:sp>
        <p:nvSpPr>
          <p:cNvPr id="7" name="Овал 6"/>
          <p:cNvSpPr/>
          <p:nvPr/>
        </p:nvSpPr>
        <p:spPr>
          <a:xfrm>
            <a:off x="5786446" y="571480"/>
            <a:ext cx="2500330" cy="22860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dirty="0"/>
              <a:t>Политические факторы</a:t>
            </a:r>
          </a:p>
        </p:txBody>
      </p:sp>
      <p:sp>
        <p:nvSpPr>
          <p:cNvPr id="8" name="Овал 7"/>
          <p:cNvSpPr/>
          <p:nvPr/>
        </p:nvSpPr>
        <p:spPr>
          <a:xfrm>
            <a:off x="214282" y="3857628"/>
            <a:ext cx="2357454" cy="20717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Состояние экономики</a:t>
            </a:r>
          </a:p>
        </p:txBody>
      </p:sp>
      <p:sp>
        <p:nvSpPr>
          <p:cNvPr id="9" name="Овал 8"/>
          <p:cNvSpPr/>
          <p:nvPr/>
        </p:nvSpPr>
        <p:spPr>
          <a:xfrm>
            <a:off x="6286512" y="3214686"/>
            <a:ext cx="2571768" cy="235745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dirty="0"/>
              <a:t>Международные отношения</a:t>
            </a:r>
          </a:p>
        </p:txBody>
      </p:sp>
      <p:sp>
        <p:nvSpPr>
          <p:cNvPr id="10" name="Овал 9"/>
          <p:cNvSpPr/>
          <p:nvPr/>
        </p:nvSpPr>
        <p:spPr>
          <a:xfrm>
            <a:off x="3500430" y="4786322"/>
            <a:ext cx="2428892" cy="178595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ru-RU" dirty="0"/>
              <a:t>Социальная культура</a:t>
            </a:r>
          </a:p>
        </p:txBody>
      </p:sp>
      <p:cxnSp>
        <p:nvCxnSpPr>
          <p:cNvPr id="12" name="Прямая со стрелкой 11"/>
          <p:cNvCxnSpPr>
            <a:stCxn id="2" idx="7"/>
            <a:endCxn id="7" idx="2"/>
          </p:cNvCxnSpPr>
          <p:nvPr/>
        </p:nvCxnSpPr>
        <p:spPr>
          <a:xfrm rot="5400000" flipH="1" flipV="1">
            <a:off x="5331355" y="1778900"/>
            <a:ext cx="519502" cy="3906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a:stCxn id="2" idx="4"/>
          </p:cNvCxnSpPr>
          <p:nvPr/>
        </p:nvCxnSpPr>
        <p:spPr>
          <a:xfrm rot="16200000" flipH="1">
            <a:off x="3911198" y="4625586"/>
            <a:ext cx="428628" cy="35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stCxn id="2" idx="5"/>
            <a:endCxn id="9" idx="2"/>
          </p:cNvCxnSpPr>
          <p:nvPr/>
        </p:nvCxnSpPr>
        <p:spPr>
          <a:xfrm rot="16200000" flipH="1">
            <a:off x="5670686" y="3777586"/>
            <a:ext cx="340907" cy="8907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2" idx="1"/>
          </p:cNvCxnSpPr>
          <p:nvPr/>
        </p:nvCxnSpPr>
        <p:spPr>
          <a:xfrm rot="16200000" flipV="1">
            <a:off x="2578763" y="1993213"/>
            <a:ext cx="233750" cy="2478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stCxn id="2" idx="3"/>
            <a:endCxn id="8" idx="7"/>
          </p:cNvCxnSpPr>
          <p:nvPr/>
        </p:nvCxnSpPr>
        <p:spPr>
          <a:xfrm rot="5400000">
            <a:off x="2468759" y="3810242"/>
            <a:ext cx="108516" cy="5930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243122"/>
      </p:ext>
    </p:extLst>
  </p:cSld>
  <p:clrMapOvr>
    <a:masterClrMapping/>
  </p:clrMapOvr>
  <p:transition>
    <p:wheel spokes="3"/>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3199129865"/>
              </p:ext>
            </p:extLst>
          </p:nvPr>
        </p:nvGraphicFramePr>
        <p:xfrm>
          <a:off x="0" y="589330"/>
          <a:ext cx="9144000" cy="6268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259632" y="39946"/>
            <a:ext cx="6408712" cy="584775"/>
          </a:xfrm>
          <a:prstGeom prst="rect">
            <a:avLst/>
          </a:prstGeom>
          <a:noFill/>
        </p:spPr>
        <p:txBody>
          <a:bodyPr wrap="square" rtlCol="0">
            <a:spAutoFit/>
          </a:bodyPr>
          <a:lstStyle/>
          <a:p>
            <a:pPr algn="ctr"/>
            <a:r>
              <a:rPr lang="ru-RU" sz="3200" dirty="0"/>
              <a:t>УРОВНИ УПРАВЛЕНИЯ</a:t>
            </a:r>
          </a:p>
        </p:txBody>
      </p:sp>
    </p:spTree>
    <p:extLst>
      <p:ext uri="{BB962C8B-B14F-4D97-AF65-F5344CB8AC3E}">
        <p14:creationId xmlns:p14="http://schemas.microsoft.com/office/powerpoint/2010/main" val="35457882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Вертикальный свиток 2"/>
          <p:cNvSpPr/>
          <p:nvPr/>
        </p:nvSpPr>
        <p:spPr>
          <a:xfrm>
            <a:off x="1000100" y="857232"/>
            <a:ext cx="7072362" cy="5572164"/>
          </a:xfrm>
          <a:prstGeom prst="verticalScroll">
            <a:avLst/>
          </a:prstGeom>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just"/>
            <a:r>
              <a:rPr lang="ru-RU" sz="2400" b="1" dirty="0">
                <a:solidFill>
                  <a:srgbClr val="FF0000"/>
                </a:solidFill>
                <a:latin typeface="Times New Roman" pitchFamily="18" charset="0"/>
                <a:cs typeface="Times New Roman" pitchFamily="18" charset="0"/>
              </a:rPr>
              <a:t>	Технологии</a:t>
            </a:r>
            <a:r>
              <a:rPr lang="ru-RU" sz="2400" dirty="0">
                <a:solidFill>
                  <a:schemeClr val="bg2">
                    <a:lumMod val="10000"/>
                  </a:schemeClr>
                </a:solidFill>
                <a:latin typeface="Times New Roman" pitchFamily="18" charset="0"/>
                <a:cs typeface="Times New Roman" pitchFamily="18" charset="0"/>
              </a:rPr>
              <a:t> влияют на эффективность, с которой производится и продаются результаты производства, на скорость устаревания продуктов труда, на то, как можно собирать, хранить, распределять информацию. </a:t>
            </a:r>
          </a:p>
          <a:p>
            <a:pPr algn="just"/>
            <a:r>
              <a:rPr lang="ru-RU" sz="2400" dirty="0">
                <a:solidFill>
                  <a:schemeClr val="bg2">
                    <a:lumMod val="10000"/>
                  </a:schemeClr>
                </a:solidFill>
                <a:latin typeface="Times New Roman" pitchFamily="18" charset="0"/>
                <a:cs typeface="Times New Roman" pitchFamily="18" charset="0"/>
              </a:rPr>
              <a:t>	Организация социальной сферы знакомится и применяет в своей практической деятельности технологические разработки зарубежных коллег, модели пенсионного и медицинского страхования.</a:t>
            </a:r>
          </a:p>
        </p:txBody>
      </p:sp>
    </p:spTree>
    <p:extLst>
      <p:ext uri="{BB962C8B-B14F-4D97-AF65-F5344CB8AC3E}">
        <p14:creationId xmlns:p14="http://schemas.microsoft.com/office/powerpoint/2010/main" val="1810139585"/>
      </p:ext>
    </p:extLst>
  </p:cSld>
  <p:clrMapOvr>
    <a:masterClrMapping/>
  </p:clrMapOvr>
  <p:transition>
    <p:diamon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конечная звезда 2"/>
          <p:cNvSpPr/>
          <p:nvPr/>
        </p:nvSpPr>
        <p:spPr>
          <a:xfrm>
            <a:off x="0" y="0"/>
            <a:ext cx="5715008" cy="4286256"/>
          </a:xfrm>
          <a:prstGeom prst="star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dirty="0">
                <a:latin typeface="Times New Roman" pitchFamily="18" charset="0"/>
                <a:cs typeface="Times New Roman" pitchFamily="18" charset="0"/>
              </a:rPr>
              <a:t>Состояние экономики. Руководство должно уметь оценивать как скажутся на организации изменения экономики.</a:t>
            </a:r>
          </a:p>
        </p:txBody>
      </p:sp>
      <p:sp>
        <p:nvSpPr>
          <p:cNvPr id="4" name="7-конечная звезда 3"/>
          <p:cNvSpPr/>
          <p:nvPr/>
        </p:nvSpPr>
        <p:spPr>
          <a:xfrm>
            <a:off x="4143372" y="2285992"/>
            <a:ext cx="4714908" cy="4071966"/>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000" dirty="0">
                <a:latin typeface="Times New Roman" pitchFamily="18" charset="0"/>
                <a:cs typeface="Times New Roman" pitchFamily="18" charset="0"/>
              </a:rPr>
              <a:t>Политические факторы. Влияние на организацию системы налогообложения, контроль цен на товары, социальные выплаты, заработные платы, реформы</a:t>
            </a:r>
          </a:p>
        </p:txBody>
      </p:sp>
    </p:spTree>
    <p:extLst>
      <p:ext uri="{BB962C8B-B14F-4D97-AF65-F5344CB8AC3E}">
        <p14:creationId xmlns:p14="http://schemas.microsoft.com/office/powerpoint/2010/main" val="3525591924"/>
      </p:ext>
    </p:extLst>
  </p:cSld>
  <p:clrMapOvr>
    <a:masterClrMapping/>
  </p:clrMapOvr>
  <p:transition>
    <p:pull dir="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Горизонтальный свиток 1"/>
          <p:cNvSpPr/>
          <p:nvPr/>
        </p:nvSpPr>
        <p:spPr>
          <a:xfrm>
            <a:off x="642910" y="285728"/>
            <a:ext cx="7500990" cy="3357586"/>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400" dirty="0">
                <a:solidFill>
                  <a:srgbClr val="FF0000"/>
                </a:solidFill>
                <a:latin typeface="Times New Roman" pitchFamily="18" charset="0"/>
                <a:cs typeface="Times New Roman" pitchFamily="18" charset="0"/>
              </a:rPr>
              <a:t>Социально-культурные факторы</a:t>
            </a:r>
            <a:r>
              <a:rPr lang="ru-RU" sz="2400" dirty="0">
                <a:solidFill>
                  <a:schemeClr val="accent5">
                    <a:lumMod val="50000"/>
                  </a:schemeClr>
                </a:solidFill>
                <a:latin typeface="Times New Roman" pitchFamily="18" charset="0"/>
                <a:cs typeface="Times New Roman" pitchFamily="18" charset="0"/>
              </a:rPr>
              <a:t>. Любая организация функционирует по меньшей мере в одной культурной среде, поэтому установки, ценности, традиции влияют  на организацию. </a:t>
            </a:r>
          </a:p>
        </p:txBody>
      </p:sp>
      <p:sp>
        <p:nvSpPr>
          <p:cNvPr id="3" name="Горизонтальный свиток 2"/>
          <p:cNvSpPr/>
          <p:nvPr/>
        </p:nvSpPr>
        <p:spPr>
          <a:xfrm>
            <a:off x="857224" y="3357562"/>
            <a:ext cx="7572428" cy="307183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400" dirty="0">
                <a:solidFill>
                  <a:srgbClr val="FF0000"/>
                </a:solidFill>
                <a:latin typeface="Times New Roman" pitchFamily="18" charset="0"/>
                <a:cs typeface="Times New Roman" pitchFamily="18" charset="0"/>
              </a:rPr>
              <a:t>Международные события или отношения. </a:t>
            </a:r>
            <a:r>
              <a:rPr lang="ru-RU" sz="2400" dirty="0">
                <a:latin typeface="Times New Roman" pitchFamily="18" charset="0"/>
                <a:cs typeface="Times New Roman" pitchFamily="18" charset="0"/>
              </a:rPr>
              <a:t>Руководители организаций, которые работают на внешнем рынке должны научиться понимать факторы каждой международной среды; экономику, культуру, политическую обстановку и </a:t>
            </a:r>
            <a:r>
              <a:rPr lang="ru-RU" sz="2400" dirty="0" err="1">
                <a:latin typeface="Times New Roman" pitchFamily="18" charset="0"/>
                <a:cs typeface="Times New Roman" pitchFamily="18" charset="0"/>
              </a:rPr>
              <a:t>тд</a:t>
            </a:r>
            <a:r>
              <a:rPr lang="ru-RU" sz="2400" dirty="0">
                <a:latin typeface="Times New Roman" pitchFamily="18" charset="0"/>
                <a:cs typeface="Times New Roman" pitchFamily="18" charset="0"/>
              </a:rPr>
              <a:t> </a:t>
            </a:r>
          </a:p>
        </p:txBody>
      </p:sp>
    </p:spTree>
    <p:extLst>
      <p:ext uri="{BB962C8B-B14F-4D97-AF65-F5344CB8AC3E}">
        <p14:creationId xmlns:p14="http://schemas.microsoft.com/office/powerpoint/2010/main" val="3925193644"/>
      </p:ext>
    </p:extLst>
  </p:cSld>
  <p:clrMapOvr>
    <a:masterClrMapping/>
  </p:clrMapOvr>
  <p:transition>
    <p:strips/>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75" y="1297127"/>
            <a:ext cx="9144000" cy="5632311"/>
          </a:xfrm>
          <a:prstGeom prst="rect">
            <a:avLst/>
          </a:prstGeom>
          <a:noFill/>
        </p:spPr>
        <p:txBody>
          <a:bodyPr wrap="square" rtlCol="0">
            <a:spAutoFit/>
          </a:bodyPr>
          <a:lstStyle/>
          <a:p>
            <a:r>
              <a:rPr lang="ru-RU" i="1" u="sng" dirty="0">
                <a:latin typeface="Times New Roman" pitchFamily="18" charset="0"/>
                <a:cs typeface="Times New Roman" pitchFamily="18" charset="0"/>
              </a:rPr>
              <a:t>К основным факторам, влияющим на сокращение количества контактов, относятся следующие:</a:t>
            </a:r>
          </a:p>
          <a:p>
            <a:pPr marL="285750" lvl="0" indent="-285750">
              <a:buFont typeface="Arial" pitchFamily="34" charset="0"/>
              <a:buChar char="•"/>
            </a:pPr>
            <a:r>
              <a:rPr lang="ru-RU" dirty="0">
                <a:latin typeface="Times New Roman" pitchFamily="18" charset="0"/>
                <a:cs typeface="Times New Roman" pitchFamily="18" charset="0"/>
              </a:rPr>
              <a:t>профессиональная подготовленность подчиненного. Очевидно, что чем она выше, тем меньше времени нужно руководителю на служебные контакты с подчиненными; четкое формулирование стоящих перед подчиненными задач, поскольку нечетко поставленная задача либо вообще не будет выполнена, либо потребует от руководителя больших временных затрат;</a:t>
            </a:r>
          </a:p>
          <a:p>
            <a:pPr marL="285750" lvl="0" indent="-285750">
              <a:buFont typeface="Arial" pitchFamily="34" charset="0"/>
              <a:buChar char="•"/>
            </a:pPr>
            <a:r>
              <a:rPr lang="ru-RU" dirty="0">
                <a:latin typeface="Times New Roman" pitchFamily="18" charset="0"/>
                <a:cs typeface="Times New Roman" pitchFamily="18" charset="0"/>
              </a:rPr>
              <a:t>четкое формулирование стоящих перед подчиненными задач;</a:t>
            </a:r>
          </a:p>
          <a:p>
            <a:pPr marL="285750" lvl="0" indent="-285750">
              <a:buFont typeface="Arial" pitchFamily="34" charset="0"/>
              <a:buChar char="•"/>
            </a:pPr>
            <a:r>
              <a:rPr lang="ru-RU" dirty="0">
                <a:latin typeface="Times New Roman" pitchFamily="18" charset="0"/>
                <a:cs typeface="Times New Roman" pitchFamily="18" charset="0"/>
              </a:rPr>
              <a:t>делегирование полномочий, т. е. подчиненный должен обладать полномочиями, достаточными для принятия решений, необходимых для выполнения сформулированных задач;</a:t>
            </a:r>
          </a:p>
          <a:p>
            <a:pPr marL="285750" lvl="0" indent="-285750">
              <a:buFont typeface="Arial" pitchFamily="34" charset="0"/>
              <a:buChar char="•"/>
            </a:pPr>
            <a:r>
              <a:rPr lang="ru-RU" dirty="0">
                <a:latin typeface="Times New Roman" pitchFamily="18" charset="0"/>
                <a:cs typeface="Times New Roman" pitchFamily="18" charset="0"/>
              </a:rPr>
              <a:t>темпы развития организации - чем быстрее развивается организация, тем большая нагрузка по контактам с подчиненными ложится на руководителя;</a:t>
            </a:r>
          </a:p>
          <a:p>
            <a:pPr marL="285750" lvl="0" indent="-285750">
              <a:buFont typeface="Arial" pitchFamily="34" charset="0"/>
              <a:buChar char="•"/>
            </a:pPr>
            <a:r>
              <a:rPr lang="ru-RU" dirty="0">
                <a:latin typeface="Times New Roman" pitchFamily="18" charset="0"/>
                <a:cs typeface="Times New Roman" pitchFamily="18" charset="0"/>
              </a:rPr>
              <a:t>использование объективных оценок деятельности подчиненных. Если подчиненные знают, что результаты их работы фиксируются и при их оценке используются объективные нормы, то у них нет необходимости часто докладывать руководителю о достигнутом результате;</a:t>
            </a:r>
          </a:p>
          <a:p>
            <a:pPr marL="285750" lvl="0" indent="-285750">
              <a:buFont typeface="Arial" pitchFamily="34" charset="0"/>
              <a:buChar char="•"/>
            </a:pPr>
            <a:r>
              <a:rPr lang="ru-RU" dirty="0">
                <a:latin typeface="Times New Roman" pitchFamily="18" charset="0"/>
                <a:cs typeface="Times New Roman" pitchFamily="18" charset="0"/>
              </a:rPr>
              <a:t>используемая техника связи, которая дает возможность руководителю оперативно взаимодействовать с подчиненными, не вступая в непосредственный контакт с ним.</a:t>
            </a:r>
          </a:p>
          <a:p>
            <a:endParaRPr lang="ru-RU" dirty="0">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99" y="-8384"/>
            <a:ext cx="1775297" cy="128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94874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0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indent="457200"/>
            <a:r>
              <a:rPr lang="ru-RU" b="1" i="1" dirty="0"/>
              <a:t>Взаимоотношения полномочий</a:t>
            </a:r>
            <a:endParaRPr lang="ru-RU" dirty="0"/>
          </a:p>
          <a:p>
            <a:pPr indent="457200"/>
            <a:r>
              <a:rPr lang="ru-RU" dirty="0"/>
              <a:t>Средством, при помощи которого руководитель распределяет задачи между подчиненными, является </a:t>
            </a:r>
            <a:r>
              <a:rPr lang="ru-RU" b="1" dirty="0"/>
              <a:t>делегирование. </a:t>
            </a:r>
            <a:r>
              <a:rPr lang="ru-RU" i="1" u="sng" dirty="0"/>
              <a:t>Делегирование </a:t>
            </a:r>
            <a:r>
              <a:rPr lang="ru-RU" dirty="0"/>
              <a:t>- это передача задачи и полномочий, достаточных для ее решения, должностному лицу, которое принимает на себя ответственность за решение данной задачи.</a:t>
            </a:r>
          </a:p>
          <a:p>
            <a:pPr indent="457200"/>
            <a:r>
              <a:rPr lang="ru-RU" dirty="0"/>
              <a:t>В свою очередь, </a:t>
            </a:r>
            <a:r>
              <a:rPr lang="ru-RU" i="1" u="sng" dirty="0"/>
              <a:t>ответственность </a:t>
            </a:r>
            <a:r>
              <a:rPr lang="ru-RU" dirty="0"/>
              <a:t>- это обязательство выполнять, стоящие перед должностным лицом, задачи и отвечать за полученный результат перед тем, кто делегировал соответствующие полномочия. Под </a:t>
            </a:r>
            <a:r>
              <a:rPr lang="ru-RU" i="1" dirty="0"/>
              <a:t>обязательством </a:t>
            </a:r>
            <a:r>
              <a:rPr lang="ru-RU" dirty="0"/>
              <a:t>понимают то, что от индивида ожидается выполнение конкретных требований, когда он занимает определенную должность в организации.</a:t>
            </a:r>
          </a:p>
          <a:p>
            <a:pPr indent="457200"/>
            <a:r>
              <a:rPr lang="ru-RU" dirty="0"/>
              <a:t>Ответственность не может делегироваться без полномочий. </a:t>
            </a:r>
            <a:r>
              <a:rPr lang="ru-RU" i="1" dirty="0"/>
              <a:t>Полномочия </a:t>
            </a:r>
            <a:r>
              <a:rPr lang="ru-RU" dirty="0"/>
              <a:t>представляют собой ограниченное право использовать ресурсы организации и направлять усилия некоторых ее сотрудников на выполнение определенных задач.</a:t>
            </a:r>
          </a:p>
          <a:p>
            <a:pPr indent="457200"/>
            <a:r>
              <a:rPr lang="ru-RU" dirty="0"/>
              <a:t>Полномочия делегируются должности, а не человеку, ее занимающему. Вместе с тем пока должность не занята, говорить о передаче полномочий не имеет смысла.</a:t>
            </a:r>
          </a:p>
          <a:p>
            <a:pPr indent="457200"/>
            <a:r>
              <a:rPr lang="ru-RU" dirty="0"/>
              <a:t>Существует две концепции процесса, посредством которого передаются полномочия. Согласно классической концепции полномочия передаются от высших к низшим уровням организации. Честер </a:t>
            </a:r>
            <a:r>
              <a:rPr lang="ru-RU" dirty="0" err="1"/>
              <a:t>Барнард</a:t>
            </a:r>
            <a:r>
              <a:rPr lang="ru-RU" dirty="0"/>
              <a:t>, представитель административной школы заметил, что подчиненный имеет право отклонить требования руководителя. На основе этого была сформулирована концепция принятия полномочий. Если подчиненный не принимает полномочий от руководителя, то передачи полномочий не происходит.</a:t>
            </a:r>
          </a:p>
          <a:p>
            <a:pPr indent="457200"/>
            <a:endParaRPr lang="ru-RU" dirty="0"/>
          </a:p>
        </p:txBody>
      </p:sp>
    </p:spTree>
    <p:extLst>
      <p:ext uri="{BB962C8B-B14F-4D97-AF65-F5344CB8AC3E}">
        <p14:creationId xmlns:p14="http://schemas.microsoft.com/office/powerpoint/2010/main" val="18476763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3264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indent="457200"/>
            <a:r>
              <a:rPr lang="ru-RU" sz="1600" dirty="0">
                <a:latin typeface="Times New Roman" pitchFamily="18" charset="0"/>
                <a:cs typeface="Times New Roman" pitchFamily="18" charset="0"/>
              </a:rPr>
              <a:t>Для того, чтобы определить степень делегирования высшим руководством нижестоящим уровням управления своих полномочий, необходимо определить степень </a:t>
            </a:r>
            <a:r>
              <a:rPr lang="ru-RU" sz="1600" b="1" dirty="0">
                <a:latin typeface="Times New Roman" pitchFamily="18" charset="0"/>
                <a:cs typeface="Times New Roman" pitchFamily="18" charset="0"/>
              </a:rPr>
              <a:t>централизации </a:t>
            </a:r>
            <a:r>
              <a:rPr lang="ru-RU" sz="1600" dirty="0">
                <a:latin typeface="Times New Roman" pitchFamily="18" charset="0"/>
                <a:cs typeface="Times New Roman" pitchFamily="18" charset="0"/>
              </a:rPr>
              <a:t>или децентрализации организации. Степень централизации определяют по следующим критериям:</a:t>
            </a:r>
          </a:p>
          <a:p>
            <a:pPr marL="285750" lvl="0" indent="-285750">
              <a:buFont typeface="Arial" pitchFamily="34" charset="0"/>
              <a:buChar char="•"/>
            </a:pPr>
            <a:r>
              <a:rPr lang="ru-RU" sz="1600" dirty="0">
                <a:latin typeface="Times New Roman" pitchFamily="18" charset="0"/>
                <a:cs typeface="Times New Roman" pitchFamily="18" charset="0"/>
              </a:rPr>
              <a:t>по количеству решений, принимаемых на нижестоящих уровнях управления, - чем больше решений принимают руководители нижестоящих уровней, тем больше степень децентрализации;</a:t>
            </a:r>
          </a:p>
          <a:p>
            <a:pPr marL="285750" lvl="0" indent="-285750">
              <a:buFont typeface="Arial" pitchFamily="34" charset="0"/>
              <a:buChar char="•"/>
            </a:pPr>
            <a:r>
              <a:rPr lang="ru-RU" sz="1600" dirty="0">
                <a:latin typeface="Times New Roman" pitchFamily="18" charset="0"/>
                <a:cs typeface="Times New Roman" pitchFamily="18" charset="0"/>
              </a:rPr>
              <a:t>по важности решений, принимаемых на нижестоящих уровнях, (решения, связанные с затратами значительных материальных и трудовых ресурсов, или с новым направлением деятельности);</a:t>
            </a:r>
          </a:p>
          <a:p>
            <a:pPr marL="285750" lvl="0" indent="-285750">
              <a:buFont typeface="Arial" pitchFamily="34" charset="0"/>
              <a:buChar char="•"/>
            </a:pPr>
            <a:r>
              <a:rPr lang="ru-RU" sz="1600" dirty="0">
                <a:latin typeface="Times New Roman" pitchFamily="18" charset="0"/>
                <a:cs typeface="Times New Roman" pitchFamily="18" charset="0"/>
              </a:rPr>
              <a:t>последствия решений, принимаемых на нижестоящих уровнях - если решение затрагивает больше одной функции, то организация децентрализованная;</a:t>
            </a:r>
          </a:p>
          <a:p>
            <a:pPr marL="285750" lvl="0" indent="-285750">
              <a:buFont typeface="Arial" pitchFamily="34" charset="0"/>
              <a:buChar char="•"/>
            </a:pPr>
            <a:r>
              <a:rPr lang="ru-RU" sz="1600" dirty="0">
                <a:latin typeface="Times New Roman" pitchFamily="18" charset="0"/>
                <a:cs typeface="Times New Roman" pitchFamily="18" charset="0"/>
              </a:rPr>
              <a:t>количество контроля работы подчиненных - в организациях с высокой степенью </a:t>
            </a:r>
            <a:r>
              <a:rPr lang="ru-RU" sz="1600" b="1" dirty="0">
                <a:latin typeface="Times New Roman" pitchFamily="18" charset="0"/>
                <a:cs typeface="Times New Roman" pitchFamily="18" charset="0"/>
              </a:rPr>
              <a:t>децентрализации </a:t>
            </a:r>
            <a:r>
              <a:rPr lang="ru-RU" sz="1600" dirty="0">
                <a:latin typeface="Times New Roman" pitchFamily="18" charset="0"/>
                <a:cs typeface="Times New Roman" pitchFamily="18" charset="0"/>
              </a:rPr>
              <a:t>руководство высшего звена редко проверяет повседневные решения подчиненных ему руководителей, исходя из предположения, что все эти решения правильные.</a:t>
            </a:r>
          </a:p>
          <a:p>
            <a:pPr indent="457200"/>
            <a:r>
              <a:rPr lang="ru-RU" sz="1600" dirty="0">
                <a:latin typeface="Times New Roman" pitchFamily="18" charset="0"/>
                <a:cs typeface="Times New Roman" pitchFamily="18" charset="0"/>
              </a:rPr>
              <a:t>Организации, в которых руководство высшего звена оставляет за собой большую часть полномочий, необходимых для принятия важных решений, называются централизованными.</a:t>
            </a:r>
          </a:p>
          <a:p>
            <a:pPr indent="457200"/>
            <a:r>
              <a:rPr lang="ru-RU" sz="1600" dirty="0">
                <a:latin typeface="Times New Roman" pitchFamily="18" charset="0"/>
                <a:cs typeface="Times New Roman" pitchFamily="18" charset="0"/>
              </a:rPr>
              <a:t>Организации, в которых полномочия распределены по нижестоящим уровням управления, называются децентрализованными. Достоинства централизации: принятие решений теми, кто хорошо представляет себе работу организации в целом, имеют достаточно знаний и опыта; устранение дублирования работ, снижение затрат.</a:t>
            </a:r>
          </a:p>
          <a:p>
            <a:pPr indent="457200"/>
            <a:r>
              <a:rPr lang="ru-RU" sz="1600" dirty="0">
                <a:latin typeface="Times New Roman" pitchFamily="18" charset="0"/>
                <a:cs typeface="Times New Roman" pitchFamily="18" charset="0"/>
              </a:rPr>
              <a:t>Недостатки: принимающие решения плохо знают конкретные обстоятельства дела и проблемы; много времени уходит на передачу информации; руководители низших уровней практически устранены от принятия решений.</a:t>
            </a:r>
          </a:p>
          <a:p>
            <a:pPr indent="457200"/>
            <a:r>
              <a:rPr lang="ru-RU" sz="1600" dirty="0">
                <a:latin typeface="Times New Roman" pitchFamily="18" charset="0"/>
                <a:cs typeface="Times New Roman" pitchFamily="18" charset="0"/>
              </a:rPr>
              <a:t>Достоинства децентрализации: возможность быстрого принятия решения; возможность активного поведения руководителей среднего звена при принятии решений; ненужность разработки детальных планов.</a:t>
            </a:r>
          </a:p>
          <a:p>
            <a:pPr indent="457200"/>
            <a:r>
              <a:rPr lang="ru-RU" sz="1600" dirty="0">
                <a:latin typeface="Times New Roman" pitchFamily="18" charset="0"/>
                <a:cs typeface="Times New Roman" pitchFamily="18" charset="0"/>
              </a:rPr>
              <a:t>К недостаткам относят: недостаток информации сказывается на качестве решения; много времени уходит на согласование решений.</a:t>
            </a:r>
          </a:p>
          <a:p>
            <a:pPr indent="457200"/>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62367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53" y="1556792"/>
            <a:ext cx="9144000" cy="4801314"/>
          </a:xfrm>
          <a:prstGeom prst="rect">
            <a:avLst/>
          </a:prstGeom>
          <a:noFill/>
        </p:spPr>
        <p:txBody>
          <a:bodyPr wrap="square" rtlCol="0">
            <a:spAutoFit/>
          </a:bodyPr>
          <a:lstStyle/>
          <a:p>
            <a:pPr indent="457200"/>
            <a:r>
              <a:rPr lang="ru-RU" i="1" u="sng" dirty="0"/>
              <a:t>Все существующие полномочия можно разделить на линейные и штабные (или аппаратные).</a:t>
            </a:r>
          </a:p>
          <a:p>
            <a:pPr indent="457200"/>
            <a:r>
              <a:rPr lang="ru-RU" i="1" u="sng" dirty="0"/>
              <a:t>Линейные полномочия </a:t>
            </a:r>
            <a:r>
              <a:rPr lang="ru-RU" dirty="0"/>
              <a:t>- непосредственно предаются от начальника к подчиненному и далее к другим подчиненным. Именно эти полномочия предоставляют руководителю законное право управлять подчиненными. Делегирование полномочий создает иерархию уровней управления. Процесс создания иерархии называется скалярным процессом, а результирующая иерархия называется скалярной цепью или цепью команд.</a:t>
            </a:r>
          </a:p>
          <a:p>
            <a:pPr indent="457200"/>
            <a:r>
              <a:rPr lang="ru-RU" i="1" u="sng" dirty="0"/>
              <a:t>Типы аппарата и соответственно штабные (или аппаратные) полномочия:</a:t>
            </a:r>
          </a:p>
          <a:p>
            <a:pPr marL="285750" lvl="0" indent="-285750">
              <a:buFont typeface="Arial" pitchFamily="34" charset="0"/>
              <a:buChar char="•"/>
            </a:pPr>
            <a:r>
              <a:rPr lang="ru-RU" dirty="0"/>
              <a:t>консультативный аппарат. Если возникает проблема, требующая специальной квалификации, руководитель приглашает соответствующих специалистов на временной или постоянной основе;</a:t>
            </a:r>
          </a:p>
          <a:p>
            <a:pPr marL="285750" lvl="0" indent="-285750">
              <a:buFont typeface="Arial" pitchFamily="34" charset="0"/>
              <a:buChar char="•"/>
            </a:pPr>
            <a:r>
              <a:rPr lang="ru-RU" dirty="0"/>
              <a:t>обслуживающий аппарат - отдел кадров, финансовый, плановый отделы, связи с общественностью, материально-техническое снабжение;</a:t>
            </a:r>
          </a:p>
          <a:p>
            <a:pPr marL="285750" lvl="0" indent="-285750">
              <a:buFont typeface="Arial" pitchFamily="34" charset="0"/>
              <a:buChar char="•"/>
            </a:pPr>
            <a:r>
              <a:rPr lang="ru-RU" dirty="0"/>
              <a:t>личный аппарат - это разновидность обслуживающего аппарата. К нему относятся секретарь, помощник. Личный аппарат выполняет то, что требует руководитель. Член такого аппарата не имеет никаких полномочий, но может обладать большой властью.</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94" y="105263"/>
            <a:ext cx="2178174" cy="145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3593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7403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ru-RU" i="1" u="sng" dirty="0"/>
              <a:t>Аппаратные полномочия разделяют на:</a:t>
            </a:r>
          </a:p>
          <a:p>
            <a:pPr marL="285750" lvl="0" indent="-285750">
              <a:buFont typeface="Arial" pitchFamily="34" charset="0"/>
              <a:buChar char="•"/>
            </a:pPr>
            <a:r>
              <a:rPr lang="ru-RU" dirty="0"/>
              <a:t>рекомендательные полномочия, или консультативные, возникают тогда, когда руководитель обращается за помощью к консультативному аппарату. Советы специалистов носят не обязательный характер. Линейные руководители могут даже не ставить специалистов в известность о принятых решениях. Во многих случаях это приводит к конфликтам между линейными и аппаратными работниками.</a:t>
            </a:r>
          </a:p>
          <a:p>
            <a:pPr marL="285750" lvl="0" indent="-285750">
              <a:buFont typeface="Arial" pitchFamily="34" charset="0"/>
              <a:buChar char="•"/>
            </a:pPr>
            <a:r>
              <a:rPr lang="ru-RU" b="1" dirty="0"/>
              <a:t>обязательные согласования </a:t>
            </a:r>
            <a:r>
              <a:rPr lang="ru-RU" dirty="0"/>
              <a:t>- во избежание конфликтов работники штабного аппарата могут наделяться полномочиями обязательного согласования (например, исследование рынка - отдел маркетинга).</a:t>
            </a:r>
          </a:p>
          <a:p>
            <a:pPr marL="285750" lvl="0" indent="-285750">
              <a:buFont typeface="Arial" pitchFamily="34" charset="0"/>
              <a:buChar char="•"/>
            </a:pPr>
            <a:r>
              <a:rPr lang="ru-RU" b="1" dirty="0"/>
              <a:t>параллельные полномочия </a:t>
            </a:r>
            <a:r>
              <a:rPr lang="ru-RU" dirty="0"/>
              <a:t>- цель установление системы контроля для уравнивания власти и предотвращения грубых ошибок (контроль финансовых расходов - главный бухгалтер, технологическое решение - главный инженер, главный врач - заведующий медицинской частью).</a:t>
            </a:r>
          </a:p>
          <a:p>
            <a:pPr marL="285750" lvl="0" indent="-285750">
              <a:buFont typeface="Arial" pitchFamily="34" charset="0"/>
              <a:buChar char="•"/>
            </a:pPr>
            <a:r>
              <a:rPr lang="ru-RU" dirty="0"/>
              <a:t>Функциональные полномочия - штабные работники выступают не только в роли консультанта,    но    и   выдвигают   собственные    предложения,    которые    становятся обязательными для линейных руководителей при принятии решений по специальным вопросам (бухгалтерский учет, трудовые отношения).</a:t>
            </a:r>
          </a:p>
          <a:p>
            <a:r>
              <a:rPr lang="ru-RU" dirty="0"/>
              <a:t>С понятием полномочий очень тесно связано понятие власти. Если полномочия определяют, что лицо, занимающее какую-либо должность, имеет право на действия, то власть определяет, что он действительно может делать.</a:t>
            </a:r>
          </a:p>
          <a:p>
            <a:r>
              <a:rPr lang="ru-RU" dirty="0"/>
              <a:t>В крупных организациях административный аппарат может состоять из множества людей. В таких ситуациях аппарат представляет собой подразделение с несколькими уровнями. То есть сам аппарат имеет линейную организацию и обычную цепь команд внутри себя.</a:t>
            </a:r>
          </a:p>
        </p:txBody>
      </p:sp>
    </p:spTree>
    <p:extLst>
      <p:ext uri="{BB962C8B-B14F-4D97-AF65-F5344CB8AC3E}">
        <p14:creationId xmlns:p14="http://schemas.microsoft.com/office/powerpoint/2010/main" val="33540494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9419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indent="457200"/>
            <a:r>
              <a:rPr lang="ru-RU" sz="1700" i="1" u="sng" dirty="0">
                <a:latin typeface="Times New Roman" pitchFamily="18" charset="0"/>
                <a:cs typeface="Times New Roman" pitchFamily="18" charset="0"/>
              </a:rPr>
              <a:t>Линейная деятельность </a:t>
            </a:r>
            <a:r>
              <a:rPr lang="ru-RU" sz="1700" dirty="0">
                <a:latin typeface="Times New Roman" pitchFamily="18" charset="0"/>
                <a:cs typeface="Times New Roman" pitchFamily="18" charset="0"/>
              </a:rPr>
              <a:t>— это та деятельность, которая непосредственно связана с созданием, финансированием и сбытом товаров или </a:t>
            </a:r>
            <a:r>
              <a:rPr lang="ru-RU" sz="1700" b="1" dirty="0">
                <a:latin typeface="Times New Roman" pitchFamily="18" charset="0"/>
                <a:cs typeface="Times New Roman" pitchFamily="18" charset="0"/>
              </a:rPr>
              <a:t>услуг </a:t>
            </a:r>
            <a:r>
              <a:rPr lang="ru-RU" sz="1700" dirty="0">
                <a:latin typeface="Times New Roman" pitchFamily="18" charset="0"/>
                <a:cs typeface="Times New Roman" pitchFamily="18" charset="0"/>
              </a:rPr>
              <a:t>(в нашем случае - </a:t>
            </a:r>
            <a:r>
              <a:rPr lang="ru-RU" sz="1700" b="1" dirty="0">
                <a:latin typeface="Times New Roman" pitchFamily="18" charset="0"/>
                <a:cs typeface="Times New Roman" pitchFamily="18" charset="0"/>
              </a:rPr>
              <a:t>социальных), </a:t>
            </a:r>
            <a:r>
              <a:rPr lang="ru-RU" sz="1700" dirty="0">
                <a:latin typeface="Times New Roman" pitchFamily="18" charset="0"/>
                <a:cs typeface="Times New Roman" pitchFamily="18" charset="0"/>
              </a:rPr>
              <a:t>производимых организацией. Аппарат помогает выполнению основных функций. Аппаратную деятельность нельзя рассматривать как несущественную. Все виды деятельности должны облегчать достижение целей организации. Определение того, какие конкретно виды деятельности следует отнести к аппаратной, зависит от миссии, целей и стратегии организации (например, юридические службы).</a:t>
            </a:r>
          </a:p>
          <a:p>
            <a:pPr indent="457200"/>
            <a:r>
              <a:rPr lang="ru-RU" sz="1700" dirty="0">
                <a:latin typeface="Times New Roman" pitchFamily="18" charset="0"/>
                <a:cs typeface="Times New Roman" pitchFamily="18" charset="0"/>
              </a:rPr>
              <a:t>Два понятия, которые относятся к координации (согласование, сочетание, приведение в порядок, в соответствие) и линейным полномочиям. Первое, это принцип </a:t>
            </a:r>
            <a:r>
              <a:rPr lang="ru-RU" sz="1700" b="1" dirty="0">
                <a:latin typeface="Times New Roman" pitchFamily="18" charset="0"/>
                <a:cs typeface="Times New Roman" pitchFamily="18" charset="0"/>
              </a:rPr>
              <a:t>единоначалия </a:t>
            </a:r>
            <a:r>
              <a:rPr lang="ru-RU" sz="1700" dirty="0">
                <a:latin typeface="Times New Roman" pitchFamily="18" charset="0"/>
                <a:cs typeface="Times New Roman" pitchFamily="18" charset="0"/>
              </a:rPr>
              <a:t>- работник должен получать полномочия только от одного начальника и отвечать только перед этим человеком. Формальные коммуникации должны направляться только по цепи команд. Лицо, у которого возникла проблема, не может обратиться через голову своего непосредственного начальника к руководителю высшего уровня, минуя руководителей промежуточных уровней. Второе, необходимость ограничения нормы управляемости.</a:t>
            </a:r>
          </a:p>
          <a:p>
            <a:pPr indent="457200"/>
            <a:r>
              <a:rPr lang="ru-RU" sz="1700" dirty="0">
                <a:latin typeface="Times New Roman" pitchFamily="18" charset="0"/>
                <a:cs typeface="Times New Roman" pitchFamily="18" charset="0"/>
              </a:rPr>
              <a:t>Делегирование требует эффективных коммуникаций, связано с мотивацией, влиянием и лидерством. Обе стороны имеют существенное значение для достижения успеха.</a:t>
            </a:r>
          </a:p>
          <a:p>
            <a:pPr indent="457200"/>
            <a:r>
              <a:rPr lang="ru-RU" sz="1700" dirty="0">
                <a:latin typeface="Times New Roman" pitchFamily="18" charset="0"/>
                <a:cs typeface="Times New Roman" pitchFamily="18" charset="0"/>
              </a:rPr>
              <a:t>Уильям </a:t>
            </a:r>
            <a:r>
              <a:rPr lang="ru-RU" sz="1700" dirty="0" err="1">
                <a:latin typeface="Times New Roman" pitchFamily="18" charset="0"/>
                <a:cs typeface="Times New Roman" pitchFamily="18" charset="0"/>
              </a:rPr>
              <a:t>Ньюмен</a:t>
            </a:r>
            <a:r>
              <a:rPr lang="ru-RU" sz="1700" dirty="0">
                <a:latin typeface="Times New Roman" pitchFamily="18" charset="0"/>
                <a:cs typeface="Times New Roman" pitchFamily="18" charset="0"/>
              </a:rPr>
              <a:t> определил причины, по которым руководители с нежеланием делегируют полномочия, а </a:t>
            </a:r>
            <a:r>
              <a:rPr lang="ru-RU" sz="1700" i="1" dirty="0">
                <a:latin typeface="Times New Roman" pitchFamily="18" charset="0"/>
                <a:cs typeface="Times New Roman" pitchFamily="18" charset="0"/>
              </a:rPr>
              <a:t>подчиненные - уклоняются от дополнительной ответственности</a:t>
            </a:r>
            <a:r>
              <a:rPr lang="ru-RU" sz="1700" dirty="0">
                <a:latin typeface="Times New Roman" pitchFamily="18" charset="0"/>
                <a:cs typeface="Times New Roman" pitchFamily="18" charset="0"/>
              </a:rPr>
              <a:t>: заблуждение «я это сделаю лучше»; отсутствие способности руководить; отсутствие доверия к подчиненным; отсутствие выборочного контроля для предупреждения руководства о возможной опасности. </a:t>
            </a:r>
            <a:r>
              <a:rPr lang="ru-RU" sz="1700" i="1" dirty="0">
                <a:latin typeface="Times New Roman" pitchFamily="18" charset="0"/>
                <a:cs typeface="Times New Roman" pitchFamily="18" charset="0"/>
              </a:rPr>
              <a:t>Подчиненные избегают ответственности по следующим причинам</a:t>
            </a:r>
            <a:r>
              <a:rPr lang="ru-RU" sz="1700" dirty="0">
                <a:latin typeface="Times New Roman" pitchFamily="18" charset="0"/>
                <a:cs typeface="Times New Roman" pitchFamily="18" charset="0"/>
              </a:rPr>
              <a:t>: считает, что удобнее спросить руководителя, что делать, чем самому; боится критики за совершенную ошибку; отсутствуют информация и ресурсы, необходимые для успешного выполнения задания; много работы, чем он может сделать или он так считает; отсутствует уверенность в себе; подчиненному не предлагается каких-либо положительных стимулов дополнительной ответственности.</a:t>
            </a:r>
          </a:p>
        </p:txBody>
      </p:sp>
    </p:spTree>
    <p:extLst>
      <p:ext uri="{BB962C8B-B14F-4D97-AF65-F5344CB8AC3E}">
        <p14:creationId xmlns:p14="http://schemas.microsoft.com/office/powerpoint/2010/main" val="309663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35" y="2852936"/>
            <a:ext cx="9144000" cy="3785652"/>
          </a:xfrm>
          <a:prstGeom prst="rect">
            <a:avLst/>
          </a:prstGeom>
          <a:noFill/>
        </p:spPr>
        <p:txBody>
          <a:bodyPr wrap="square" rtlCol="0">
            <a:spAutoFit/>
          </a:bodyPr>
          <a:lstStyle/>
          <a:p>
            <a:pPr indent="457200" algn="ctr"/>
            <a:r>
              <a:rPr lang="ru-RU" sz="2400" b="1" i="1" dirty="0"/>
              <a:t>ПОСТРОЕНИЕ ОРГАНИЗАЦИИ</a:t>
            </a:r>
            <a:endParaRPr lang="ru-RU" sz="2400" dirty="0"/>
          </a:p>
          <a:p>
            <a:pPr indent="457200"/>
            <a:r>
              <a:rPr lang="ru-RU" dirty="0"/>
              <a:t>Согласно классической теории организации структура должна разрабатываться сверху вниз. Проектирование организации осуществляется в 3 этапа:</a:t>
            </a:r>
          </a:p>
          <a:p>
            <a:pPr lvl="0" indent="457200"/>
            <a:r>
              <a:rPr lang="ru-RU" dirty="0"/>
              <a:t>осуществляется деление организации по горизонтали на широкие блоки, соответствующие направлениям деятельности по реализации стратегического плана; решается, какие виды деятельности должны выполняться линейными подразделениями, а какие - аппаратными;</a:t>
            </a:r>
          </a:p>
          <a:p>
            <a:pPr lvl="0" indent="457200"/>
            <a:r>
              <a:rPr lang="ru-RU" dirty="0"/>
              <a:t>устанавливаются соотношения полномочий различных должностей - цепь команд, и дальнейшее деление на более мелкие подразделения, чтобы избежать перегрузки руководства и более эффективно использовать специализацию;</a:t>
            </a:r>
          </a:p>
          <a:p>
            <a:pPr lvl="0" indent="457200"/>
            <a:r>
              <a:rPr lang="ru-RU" dirty="0"/>
              <a:t>определяются должностные обязанности как совокупность определенных задач, и поручается их выполнение конкретным лицам.</a:t>
            </a:r>
          </a:p>
          <a:p>
            <a:pPr indent="457200"/>
            <a:endParaRPr lang="ru-RU"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978"/>
            <a:ext cx="2880320" cy="27889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574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10136"/>
            <a:ext cx="9144000" cy="62478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indent="324000"/>
            <a:r>
              <a:rPr lang="ru-RU" sz="2000" dirty="0"/>
              <a:t>Форма пирамиды используется для того, чтобы показать, что на каждом последующем уровне управления находится меньше людей, чем на предыдущем.</a:t>
            </a:r>
          </a:p>
          <a:p>
            <a:pPr indent="324000"/>
            <a:r>
              <a:rPr lang="ru-RU" sz="2000" i="1" u="sng" dirty="0"/>
              <a:t>Руководители низового звена </a:t>
            </a:r>
            <a:r>
              <a:rPr lang="ru-RU" sz="2000" dirty="0"/>
              <a:t>или младшие начальники или операционные руководители - это технический, организационный уровень, находящийся непосредственно над рабочими и другими работниками. Данные руководители в основном осуществляют контроль выполнения производственных заданий, в том числе, оказания социальных услуг. Руководители этого звена отвечают за непосредственное использование выделенных им ресурсов. Типичным названием должности на этом уровне является мастер, мастер смены, заведующий отделом, кафедрой, старшая медицинская сестра.</a:t>
            </a:r>
          </a:p>
          <a:p>
            <a:pPr indent="324000"/>
            <a:r>
              <a:rPr lang="ru-RU" sz="2000" i="1" u="sng" dirty="0"/>
              <a:t>Руководители среднего звена  </a:t>
            </a:r>
            <a:r>
              <a:rPr lang="ru-RU" sz="2000" dirty="0"/>
              <a:t>координируют работу руководителей низового звена. Здесь название должностей такие: заместители начальника, управляющие сбытом, директор филиала, декан факультета.</a:t>
            </a:r>
          </a:p>
          <a:p>
            <a:pPr indent="324000"/>
            <a:r>
              <a:rPr lang="ru-RU" sz="2000" i="1" u="sng" dirty="0"/>
              <a:t>Руководители высшего звена </a:t>
            </a:r>
            <a:r>
              <a:rPr lang="ru-RU" sz="2000" i="1" dirty="0"/>
              <a:t>- </a:t>
            </a:r>
            <a:r>
              <a:rPr lang="ru-RU" sz="2000" dirty="0"/>
              <a:t>представляют малочисленную группу. Они отвечают за принятие важных решений для организации в целом или для основной части организации. Типичные должности в бизнесе - председатель совета директоров, президент компании, в армии - генерал, в среде государственных деятелей - министр, в университете - ректор, в социальной работе -начальник управления, или социальной службы.</a:t>
            </a:r>
          </a:p>
        </p:txBody>
      </p:sp>
    </p:spTree>
    <p:extLst>
      <p:ext uri="{BB962C8B-B14F-4D97-AF65-F5344CB8AC3E}">
        <p14:creationId xmlns:p14="http://schemas.microsoft.com/office/powerpoint/2010/main" val="539530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63258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indent="457200"/>
            <a:r>
              <a:rPr lang="ru-RU" sz="1700" i="1" u="sng" dirty="0"/>
              <a:t>Типы организационных структур.</a:t>
            </a:r>
          </a:p>
          <a:p>
            <a:pPr indent="457200"/>
            <a:r>
              <a:rPr lang="ru-RU" sz="1700" dirty="0"/>
              <a:t>1. Бюрократическая организационная система. Макс Вебер в 1900 г. предложил нормативную модель, к которой организации должны стремиться. </a:t>
            </a:r>
            <a:r>
              <a:rPr lang="ru-RU" sz="1700" b="1" dirty="0"/>
              <a:t>Бюрократия </a:t>
            </a:r>
            <a:r>
              <a:rPr lang="ru-RU" sz="1700" dirty="0"/>
              <a:t>воплощает идеальный тип легального господства и формальной рациональности. Бюрократическая организация рассматривается Вебером как безличный механизм, основное правило которого - четкое и безошибочное функционирование, направленное на максимизацию прибыли. Чтобы достичь такой цели, необходимо знать, что:</a:t>
            </a:r>
          </a:p>
          <a:p>
            <a:pPr indent="457200"/>
            <a:r>
              <a:rPr lang="ru-RU" sz="1700" dirty="0"/>
              <a:t>1) организация свободна в выборе любого средства для обеспечения своей устойчивости;</a:t>
            </a:r>
          </a:p>
          <a:p>
            <a:pPr lvl="0" indent="457200"/>
            <a:r>
              <a:rPr lang="ru-RU" sz="1700" dirty="0"/>
              <a:t>индивиды работают таким образом, что могут быть заменимыми, поэтому каждый обязан выполнять только одну задачу;</a:t>
            </a:r>
          </a:p>
          <a:p>
            <a:pPr lvl="0" indent="457200"/>
            <a:r>
              <a:rPr lang="ru-RU" sz="1700" dirty="0"/>
              <a:t>труд представляет собой наиболее подходящую меру успеха индивида и является для него основой существования;</a:t>
            </a:r>
          </a:p>
          <a:p>
            <a:pPr indent="457200"/>
            <a:r>
              <a:rPr lang="ru-RU" sz="1700" dirty="0"/>
              <a:t>4)	поведение исполнителей полностью обеспечивается точностью и однозначностью</a:t>
            </a:r>
            <a:br>
              <a:rPr lang="ru-RU" sz="1700" dirty="0"/>
            </a:br>
            <a:r>
              <a:rPr lang="ru-RU" sz="1700" dirty="0"/>
              <a:t>действий, отсутствуют предубежденность и личные симпатии во взаимоотношениях.</a:t>
            </a:r>
          </a:p>
          <a:p>
            <a:pPr indent="457200"/>
            <a:r>
              <a:rPr lang="ru-RU" sz="1700" dirty="0"/>
              <a:t>Должностные позиции в бюрократической организации строго подчинены друг другу и расположены в иерархическом порядке. Каждое должностное лицо ответственно перед вышестоящим начальством и за свои личные решения, и за действия подчиненных. Величина власти руководителя над подчиненными четко обозначена. Его действия ограничены соответствующими правилами и инструкциями. Приказы начальника - не проявление его личной прихоти, а воплощение общих целей организации.</a:t>
            </a:r>
          </a:p>
          <a:p>
            <a:pPr indent="457200"/>
            <a:r>
              <a:rPr lang="ru-RU" sz="1700" dirty="0"/>
              <a:t>Благодаря формальным инструкциям возможно единообразие и согласованность в действиях подчиненных. Они же обеспечивают взаимозаменяемость работников (в случае болезни или увольнения) и непрерывность деятельности организации.</a:t>
            </a:r>
          </a:p>
          <a:p>
            <a:pPr indent="457200"/>
            <a:endParaRPr lang="ru-RU" sz="1700" dirty="0"/>
          </a:p>
        </p:txBody>
      </p:sp>
    </p:spTree>
    <p:extLst>
      <p:ext uri="{BB962C8B-B14F-4D97-AF65-F5344CB8AC3E}">
        <p14:creationId xmlns:p14="http://schemas.microsoft.com/office/powerpoint/2010/main" val="15213579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96752"/>
            <a:ext cx="9036496" cy="3693319"/>
          </a:xfrm>
          <a:prstGeom prst="rect">
            <a:avLst/>
          </a:prstGeom>
          <a:noFill/>
        </p:spPr>
        <p:txBody>
          <a:bodyPr wrap="square" rtlCol="0">
            <a:spAutoFit/>
          </a:bodyPr>
          <a:lstStyle/>
          <a:p>
            <a:pPr indent="457200"/>
            <a:r>
              <a:rPr lang="ru-RU" i="1" u="sng" dirty="0"/>
              <a:t>К достоинствам данной структуры относят:</a:t>
            </a:r>
          </a:p>
          <a:p>
            <a:pPr marL="285750" lvl="0" indent="-285750">
              <a:buFont typeface="Arial" pitchFamily="34" charset="0"/>
              <a:buChar char="•"/>
            </a:pPr>
            <a:r>
              <a:rPr lang="ru-RU" dirty="0"/>
              <a:t>четкое   разделение   труда,   что   приводит   к   появлению   высококвалифицированных специалистов в каждой должности;</a:t>
            </a:r>
          </a:p>
          <a:p>
            <a:pPr marL="285750" lvl="0" indent="-285750">
              <a:buFont typeface="Arial" pitchFamily="34" charset="0"/>
              <a:buChar char="•"/>
            </a:pPr>
            <a:r>
              <a:rPr lang="ru-RU" dirty="0"/>
              <a:t>иерархичность   уровней   управления,   при   которой   каждый   нижестоящий   уровень контролируется вышестоящим, и подчиняется ему;</a:t>
            </a:r>
          </a:p>
          <a:p>
            <a:pPr marL="285750" lvl="0" indent="-285750">
              <a:buFont typeface="Arial" pitchFamily="34" charset="0"/>
              <a:buChar char="•"/>
            </a:pPr>
            <a:r>
              <a:rPr lang="ru-RU" dirty="0"/>
              <a:t>наличие взаимоувязанной системы обобщенных формальных правил и стандартов;</a:t>
            </a:r>
          </a:p>
          <a:p>
            <a:pPr marL="285750" lvl="0" indent="-285750">
              <a:buFont typeface="Arial" pitchFamily="34" charset="0"/>
              <a:buChar char="•"/>
            </a:pPr>
            <a:r>
              <a:rPr lang="ru-RU" dirty="0"/>
              <a:t>осуществление найма на работу в строгом соответствии с техническими квалификационными требованиями.</a:t>
            </a:r>
          </a:p>
          <a:p>
            <a:pPr indent="457200"/>
            <a:r>
              <a:rPr lang="ru-RU" i="1" u="sng" dirty="0"/>
              <a:t>Недостатки бюрократической структуры:</a:t>
            </a:r>
          </a:p>
          <a:p>
            <a:pPr marL="285750" lvl="0" indent="-285750">
              <a:buFont typeface="Arial" pitchFamily="34" charset="0"/>
              <a:buChar char="•"/>
            </a:pPr>
            <a:r>
              <a:rPr lang="ru-RU" dirty="0"/>
              <a:t>преувеличение значимости правил, процедур и норм;</a:t>
            </a:r>
          </a:p>
          <a:p>
            <a:pPr marL="285750" lvl="0" indent="-285750">
              <a:buFont typeface="Arial" pitchFamily="34" charset="0"/>
              <a:buChar char="•"/>
            </a:pPr>
            <a:r>
              <a:rPr lang="ru-RU" dirty="0"/>
              <a:t>отсутствие способности спонтанно и по-новому реагировать на окружающие условия -негибкость структуры.</a:t>
            </a:r>
          </a:p>
          <a:p>
            <a:pPr indent="457200"/>
            <a:endParaRPr lang="ru-RU"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6008" y="4293096"/>
            <a:ext cx="3310487" cy="2481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26848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8164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indent="457200"/>
            <a:r>
              <a:rPr lang="ru-RU" sz="2800" dirty="0"/>
              <a:t>2.</a:t>
            </a:r>
            <a:r>
              <a:rPr lang="ru-RU" sz="2800" i="1" dirty="0"/>
              <a:t>Функциональная организационная структура - </a:t>
            </a:r>
            <a:r>
              <a:rPr lang="ru-RU" sz="2800" dirty="0"/>
              <a:t>традиционная или классическая. Деление организации на отдельные элементы, каждый из которых имеет свою четко определенную, конкретную задачу и обязанности; сводится к группировке персонала по тем широким задачам, которые они выполняют. Традиционные функциональные блоки организации - отделы производства, маркетинга и финансов, кадров.</a:t>
            </a:r>
          </a:p>
          <a:p>
            <a:pPr indent="457200"/>
            <a:endParaRPr lang="ru-RU" dirty="0"/>
          </a:p>
        </p:txBody>
      </p:sp>
    </p:spTree>
    <p:extLst>
      <p:ext uri="{BB962C8B-B14F-4D97-AF65-F5344CB8AC3E}">
        <p14:creationId xmlns:p14="http://schemas.microsoft.com/office/powerpoint/2010/main" val="29154024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42" y="1325414"/>
            <a:ext cx="9144000" cy="2308324"/>
          </a:xfrm>
          <a:prstGeom prst="rect">
            <a:avLst/>
          </a:prstGeom>
          <a:noFill/>
        </p:spPr>
        <p:txBody>
          <a:bodyPr wrap="square" rtlCol="0">
            <a:spAutoFit/>
          </a:bodyPr>
          <a:lstStyle/>
          <a:p>
            <a:pPr lvl="0" indent="457200"/>
            <a:r>
              <a:rPr lang="ru-RU" i="1" u="sng" dirty="0"/>
              <a:t>Преимущества: </a:t>
            </a:r>
          </a:p>
          <a:p>
            <a:pPr marL="285750" lvl="0" indent="-285750">
              <a:buFont typeface="Arial" pitchFamily="34" charset="0"/>
              <a:buChar char="•"/>
            </a:pPr>
            <a:r>
              <a:rPr lang="ru-RU" dirty="0"/>
              <a:t>стимулирует деловую и профессиональную специализацию;</a:t>
            </a:r>
          </a:p>
          <a:p>
            <a:pPr marL="285750" lvl="0" indent="-285750">
              <a:buFont typeface="Arial" pitchFamily="34" charset="0"/>
              <a:buChar char="•"/>
            </a:pPr>
            <a:r>
              <a:rPr lang="ru-RU" dirty="0"/>
              <a:t>уменьшает дублирование условий и потребление материальных ресурсов;</a:t>
            </a:r>
          </a:p>
          <a:p>
            <a:pPr marL="285750" lvl="0" indent="-285750">
              <a:buFont typeface="Arial" pitchFamily="34" charset="0"/>
              <a:buChar char="•"/>
            </a:pPr>
            <a:r>
              <a:rPr lang="ru-RU" dirty="0"/>
              <a:t>улучшает координацию в функциональных областях. </a:t>
            </a:r>
          </a:p>
          <a:p>
            <a:pPr lvl="0" indent="457200"/>
            <a:r>
              <a:rPr lang="ru-RU" i="1" u="sng" dirty="0"/>
              <a:t>Недостатки:</a:t>
            </a:r>
          </a:p>
          <a:p>
            <a:pPr marL="285750" indent="-285750">
              <a:buFont typeface="Arial" pitchFamily="34" charset="0"/>
              <a:buChar char="•"/>
            </a:pPr>
            <a:r>
              <a:rPr lang="ru-RU" dirty="0"/>
              <a:t> отделы могут быть заинтересованы в реализации целей и задач своих подразделений, чем общих целей;</a:t>
            </a:r>
          </a:p>
          <a:p>
            <a:pPr marL="285750" lvl="0" indent="-285750">
              <a:buFont typeface="Arial" pitchFamily="34" charset="0"/>
              <a:buChar char="•"/>
            </a:pPr>
            <a:r>
              <a:rPr lang="ru-RU" dirty="0"/>
              <a:t>в большой организации цепь команд слишком длинная.</a:t>
            </a:r>
          </a:p>
        </p:txBody>
      </p:sp>
      <p:pic>
        <p:nvPicPr>
          <p:cNvPr id="245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579"/>
          <a:stretch/>
        </p:blipFill>
        <p:spPr bwMode="auto">
          <a:xfrm>
            <a:off x="5652121" y="3582273"/>
            <a:ext cx="3491880" cy="32951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4229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924944"/>
            <a:ext cx="8964488" cy="3416320"/>
          </a:xfrm>
          <a:prstGeom prst="rect">
            <a:avLst/>
          </a:prstGeom>
          <a:noFill/>
        </p:spPr>
        <p:txBody>
          <a:bodyPr wrap="square" rtlCol="0">
            <a:spAutoFit/>
          </a:bodyPr>
          <a:lstStyle/>
          <a:p>
            <a:pPr lvl="0" indent="457200"/>
            <a:r>
              <a:rPr lang="ru-RU" dirty="0"/>
              <a:t>Дивизионная структура (или </a:t>
            </a:r>
            <a:r>
              <a:rPr lang="ru-RU" dirty="0" err="1"/>
              <a:t>департаментная</a:t>
            </a:r>
            <a:r>
              <a:rPr lang="ru-RU" dirty="0"/>
              <a:t>) — строится по нескольким основаниям:</a:t>
            </a:r>
          </a:p>
          <a:p>
            <a:pPr marL="285750" indent="-285750">
              <a:buFont typeface="Arial" pitchFamily="34" charset="0"/>
              <a:buChar char="•"/>
            </a:pPr>
            <a:r>
              <a:rPr lang="ru-RU" dirty="0"/>
              <a:t> продуктовому (принцип «один продукт - одна структура»);</a:t>
            </a:r>
          </a:p>
          <a:p>
            <a:pPr marL="285750" lvl="0" indent="-285750">
              <a:buFont typeface="Arial" pitchFamily="34" charset="0"/>
              <a:buChar char="•"/>
            </a:pPr>
            <a:r>
              <a:rPr lang="ru-RU" dirty="0"/>
              <a:t>региональному (принцип «один регион - одна структура»);</a:t>
            </a:r>
          </a:p>
          <a:p>
            <a:pPr marL="285750" lvl="0" indent="-285750">
              <a:buFont typeface="Arial" pitchFamily="34" charset="0"/>
              <a:buChar char="•"/>
            </a:pPr>
            <a:r>
              <a:rPr lang="ru-RU" dirty="0"/>
              <a:t>сегментному (принцип «одна группа потребителей - одна структура).</a:t>
            </a:r>
          </a:p>
          <a:p>
            <a:pPr indent="457200"/>
            <a:r>
              <a:rPr lang="ru-RU" dirty="0"/>
              <a:t>Продуктовая структура предполагает, что одному руководителю передаются полномочия по управлению производством и сбытом какого-либо продукта или услуги. Этот руководитель считается ответственным за данный тип продукции. Крупная организация может уделять конкретному продукту столько же внимания, сколько ему уделяет небольшая фирма, выпускающая такую же продукцию. Недостаток данной структуры: увеличение затрат вследствие дублирования одних и тех же видов работ для различных видов</a:t>
            </a:r>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44" y="0"/>
            <a:ext cx="3713163" cy="278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2576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13" y="1340768"/>
            <a:ext cx="9252520" cy="5355312"/>
          </a:xfrm>
          <a:prstGeom prst="rect">
            <a:avLst/>
          </a:prstGeom>
          <a:noFill/>
        </p:spPr>
        <p:txBody>
          <a:bodyPr wrap="square" rtlCol="0">
            <a:spAutoFit/>
          </a:bodyPr>
          <a:lstStyle/>
          <a:p>
            <a:pPr indent="457200"/>
            <a:r>
              <a:rPr lang="ru-RU" dirty="0"/>
              <a:t>С начала 60 годов ХХ века стали разрабатывать и внедрять новые, более гибкие типы организационных структур. Гибкие структуры способны изменяться (адаптироваться) в соответствии с требованиями среды.</a:t>
            </a:r>
          </a:p>
          <a:p>
            <a:pPr indent="457200"/>
            <a:r>
              <a:rPr lang="ru-RU" i="1" dirty="0"/>
              <a:t>Адаптивные структуры. </a:t>
            </a:r>
            <a:r>
              <a:rPr lang="ru-RU" dirty="0"/>
              <a:t>К ним относятся проектная и матричная организационные структуры.</a:t>
            </a:r>
          </a:p>
          <a:p>
            <a:pPr indent="457200"/>
            <a:r>
              <a:rPr lang="ru-RU" dirty="0"/>
              <a:t>А) </a:t>
            </a:r>
            <a:r>
              <a:rPr lang="ru-RU" i="1" dirty="0"/>
              <a:t>проектная </a:t>
            </a:r>
            <a:r>
              <a:rPr lang="ru-RU" dirty="0"/>
              <a:t>организационная структура представляет собой временное объединение специалистов внутри организации, которое создается для решения конкретной задачи. Проектные структуры могут возникать при проведении научных исследований и конструкторских разработок сложных изделий. Это требует введения такой должности, как руководитель проекта с подчинением ему всех работников, участвующих в проекте, и всех необходимых для этого финансовых и материальных ресурсов. Если организация реализует несколько проектов, то соответственно возникают руководители проектов А, В и т. д.</a:t>
            </a:r>
          </a:p>
          <a:p>
            <a:pPr indent="457200"/>
            <a:r>
              <a:rPr lang="ru-RU" dirty="0"/>
              <a:t>Основное преимущество - проектная организация концентрирует все усилия на решении одной задачи. Недостатки: когда проект завершен, команда распускается. Работники вынуждены достаточно часто переходить из одного структурного подразделения в другое; при выполнении проекта не всегда можно обеспечить полную занятость какого-либо специалиста, хотя его услуги время от времени необходимы; частые изменения вызывают у людей чувство неопределенности.</a:t>
            </a:r>
          </a:p>
        </p:txBody>
      </p:sp>
    </p:spTree>
    <p:extLst>
      <p:ext uri="{BB962C8B-B14F-4D97-AF65-F5344CB8AC3E}">
        <p14:creationId xmlns:p14="http://schemas.microsoft.com/office/powerpoint/2010/main" val="8471954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9430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indent="457200"/>
            <a:r>
              <a:rPr lang="ru-RU" i="1" dirty="0"/>
              <a:t>Б) матричная </a:t>
            </a:r>
            <a:r>
              <a:rPr lang="ru-RU" b="1" dirty="0"/>
              <a:t>структура </a:t>
            </a:r>
            <a:r>
              <a:rPr lang="ru-RU" dirty="0"/>
              <a:t>характерна для организаций, для которых проектная форма постоянна. Их иначе называют еще программно-целевыми. Они объединяют в себе два начала структурного деления: проектное и функциональное, т.е. происходит деление организации на функциональные подразделения, при этом выделяются руководители проектов, находящиеся в непосредственном подчинении у руководителя организации. Этим руководителям проектов временно, только на период выполнения строго определенных работ, подчиняются сотрудники функциональных подразделений. По всем вопросам, выходящим за рамки работы над проектом, сотрудники подчинены руководителям своих функциональных </a:t>
            </a:r>
          </a:p>
          <a:p>
            <a:pPr indent="457200"/>
            <a:r>
              <a:rPr lang="ru-RU" dirty="0"/>
              <a:t>подразделений.</a:t>
            </a:r>
          </a:p>
          <a:p>
            <a:pPr indent="457200"/>
            <a:endParaRPr lang="ru-RU" dirty="0"/>
          </a:p>
          <a:p>
            <a:pPr indent="457200"/>
            <a:endParaRPr lang="ru-RU" dirty="0"/>
          </a:p>
          <a:p>
            <a:pPr indent="457200"/>
            <a:endParaRPr lang="ru-RU" dirty="0"/>
          </a:p>
          <a:p>
            <a:pPr indent="457200"/>
            <a:endParaRPr lang="ru-RU" dirty="0"/>
          </a:p>
          <a:p>
            <a:r>
              <a:rPr lang="ru-RU" dirty="0"/>
              <a:t>Проблемы, связанные с использованием матричной структуры, как правило, состоят в ее сложности, связанной с необходимостью «увязать» большое количество вертикальных и горизонтальных связей в единое целое.</a:t>
            </a:r>
          </a:p>
          <a:p>
            <a:r>
              <a:rPr lang="ru-RU" dirty="0"/>
              <a:t>Основными типами организационной структуры, которые могут быть использованы при управлении социальной работой, являются следующие: функциональные, дивизионные, проектные и матричные. Для управления различными видами социальной работы на нижних уровнях применяются функциональные организационные структуры, на верхних -дивизионные. Проектные структуры целесообразно применять при управлении новыми или кратковременными видами социальной работы.</a:t>
            </a:r>
          </a:p>
          <a:p>
            <a:r>
              <a:rPr lang="ru-RU" dirty="0"/>
              <a:t>Необходимо отметить, что не существует одной, оптимальной для всех структуры организации.</a:t>
            </a:r>
          </a:p>
        </p:txBody>
      </p:sp>
      <p:pic>
        <p:nvPicPr>
          <p:cNvPr id="3" name="Рисунок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204864"/>
            <a:ext cx="3944863" cy="1668016"/>
          </a:xfrm>
          <a:prstGeom prst="rect">
            <a:avLst/>
          </a:prstGeom>
          <a:noFill/>
          <a:ln>
            <a:noFill/>
          </a:ln>
        </p:spPr>
      </p:pic>
    </p:spTree>
    <p:extLst>
      <p:ext uri="{BB962C8B-B14F-4D97-AF65-F5344CB8AC3E}">
        <p14:creationId xmlns:p14="http://schemas.microsoft.com/office/powerpoint/2010/main" val="1617552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83" y="1628800"/>
            <a:ext cx="9144000" cy="4555093"/>
          </a:xfrm>
          <a:prstGeom prst="rect">
            <a:avLst/>
          </a:prstGeom>
          <a:noFill/>
        </p:spPr>
        <p:txBody>
          <a:bodyPr wrap="square" rtlCol="0">
            <a:spAutoFit/>
          </a:bodyPr>
          <a:lstStyle/>
          <a:p>
            <a:pPr indent="457200" algn="ctr"/>
            <a:r>
              <a:rPr lang="ru-RU" sz="2000" b="1" i="1" u="sng" dirty="0"/>
              <a:t>МОТИВАЦИЯ КАК ФУНКЦИЯ УПРАВЛЕНИЯ.</a:t>
            </a:r>
          </a:p>
          <a:p>
            <a:pPr indent="457200"/>
            <a:r>
              <a:rPr lang="ru-RU" dirty="0"/>
              <a:t> Мотивация — это процесс побуждения себя и других к деятельности для достижения личных целей или целей организации. Внешние относительно человека средства, которые в той или иной мере побуждают его в процессе труда, называются </a:t>
            </a:r>
            <a:r>
              <a:rPr lang="ru-RU" i="1" dirty="0"/>
              <a:t>стимулами.</a:t>
            </a:r>
            <a:endParaRPr lang="ru-RU" dirty="0"/>
          </a:p>
          <a:p>
            <a:pPr indent="457200"/>
            <a:r>
              <a:rPr lang="ru-RU" dirty="0"/>
              <a:t>Известны 2 категории мотивационных теорий: содержательные и процессуальные. Содержательные теории мотивации основываются на установлении внутренних побуждений ( называемых потребностями), которые заставляют людей действовать так, а не иначе. Процессуальные теории основываются на том, как ведут себя люди с учетом их восприятия и познания.</a:t>
            </a:r>
          </a:p>
          <a:p>
            <a:pPr indent="457200"/>
            <a:r>
              <a:rPr lang="ru-RU" dirty="0"/>
              <a:t>Человек испытывает </a:t>
            </a:r>
            <a:r>
              <a:rPr lang="ru-RU" b="1" dirty="0"/>
              <a:t>потребность, </a:t>
            </a:r>
            <a:r>
              <a:rPr lang="ru-RU" dirty="0"/>
              <a:t>когда ощущает физиологически или психологически недостаток чего-либо. Потребности классифицируют на первичные и вторичные.</a:t>
            </a:r>
          </a:p>
          <a:p>
            <a:pPr indent="457200"/>
            <a:r>
              <a:rPr lang="ru-RU" dirty="0"/>
              <a:t>Первичные потребности - физиологические, врожденные - в пище, воде. </a:t>
            </a:r>
            <a:r>
              <a:rPr lang="ru-RU" b="1" dirty="0"/>
              <a:t>Вторичные потребности </a:t>
            </a:r>
            <a:r>
              <a:rPr lang="ru-RU" dirty="0"/>
              <a:t>по природе своей психологические - потребность в успехе, уважении, власти.</a:t>
            </a: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35" y="44475"/>
            <a:ext cx="19018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47749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9430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indent="457200"/>
            <a:r>
              <a:rPr lang="ru-RU" dirty="0"/>
              <a:t>Потребности невозможно непосредственно наблюдать или измерять. Об их существовании можно судить лишь по поведению людей. Потребности служат мотивом к действию. Когда потребность ощущается человеком, она пробуждает в нем состояние устремленности. Побуждение -это ощущение недостатка в чем-либо, имеющее определенную направленность.</a:t>
            </a:r>
          </a:p>
          <a:p>
            <a:pPr indent="457200"/>
            <a:r>
              <a:rPr lang="ru-RU" dirty="0"/>
              <a:t>Побуждение сконцентрировано на достижении цели, т.е. на то, что осознается как средство удовлетворения потребности. Когда человек достигает цели, его потребность оказывается удовлетворенной, частично удовлетворенной или неудовлетворенной.</a:t>
            </a:r>
          </a:p>
          <a:p>
            <a:pPr indent="457200"/>
            <a:r>
              <a:rPr lang="ru-RU" dirty="0"/>
              <a:t>Степень удовлетворения, полученная при достижении поставленной цели, влияет на поведение человека в будущем. Если ситуации похожи, настоящая и прошлая, то люди стремятся повторить прошлое поведение, которое ассоциируется у них с удовлетворением потребности. Это называется законом результата.</a:t>
            </a:r>
          </a:p>
          <a:p>
            <a:pPr indent="457200"/>
            <a:r>
              <a:rPr lang="ru-RU" dirty="0"/>
              <a:t>Необходимо помнить, что вторичные потребности людей различаются в большей степени, чем первичные. То, что оказывается эффективным для мотивации одних людей, оказывается совершенно неважным для других.</a:t>
            </a:r>
          </a:p>
          <a:p>
            <a:pPr indent="457200"/>
            <a:r>
              <a:rPr lang="ru-RU" dirty="0"/>
              <a:t>Вознаграждения - это все, что человек считает ценным для себя и ради чего он готов работать. Бывают внутреннее и внешнее вознаграждение. Внутреннее вознаграждение дает сама работа. Например, это чувство достижение результата, содержательности и значимости выполняемой работы, самоуважения. Самый простой способ обеспечения </a:t>
            </a:r>
            <a:r>
              <a:rPr lang="ru-RU" b="1" dirty="0"/>
              <a:t>внутреннего вознаграждения </a:t>
            </a:r>
            <a:r>
              <a:rPr lang="ru-RU" dirty="0"/>
              <a:t>- создание соответствующих условий труда и точная постановка задачи.</a:t>
            </a:r>
          </a:p>
          <a:p>
            <a:pPr indent="457200"/>
            <a:r>
              <a:rPr lang="ru-RU" dirty="0"/>
              <a:t>Внешнее вознаграждение дается организацией. Это заработная плата, продвижение по службе, символы служебного статуса, похвала, признание, дополнительные выплаты.</a:t>
            </a:r>
          </a:p>
          <a:p>
            <a:pPr indent="457200"/>
            <a:endParaRPr lang="ru-RU" dirty="0"/>
          </a:p>
          <a:p>
            <a:endParaRPr lang="ru-RU" dirty="0"/>
          </a:p>
        </p:txBody>
      </p:sp>
    </p:spTree>
    <p:extLst>
      <p:ext uri="{BB962C8B-B14F-4D97-AF65-F5344CB8AC3E}">
        <p14:creationId xmlns:p14="http://schemas.microsoft.com/office/powerpoint/2010/main" val="37968243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01730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lgn="ctr"/>
            <a:r>
              <a:rPr lang="ru-RU" b="1" i="1" u="sng" dirty="0"/>
              <a:t>Содержательные теории мотивации</a:t>
            </a:r>
            <a:endParaRPr lang="ru-RU" u="sng" dirty="0"/>
          </a:p>
          <a:p>
            <a:pPr indent="457200"/>
            <a:r>
              <a:rPr lang="ru-RU" dirty="0"/>
              <a:t>Руководители должны определить потребности, побуждающие людей к действию. Помогут им в этом содержательные теории мотивации, к которым относятся теория потребностей А. </a:t>
            </a:r>
            <a:r>
              <a:rPr lang="ru-RU" dirty="0" err="1"/>
              <a:t>Маслоу</a:t>
            </a:r>
            <a:r>
              <a:rPr lang="ru-RU" dirty="0"/>
              <a:t>, теория потребностей Д. </a:t>
            </a:r>
            <a:r>
              <a:rPr lang="ru-RU" dirty="0" err="1"/>
              <a:t>Макклелланда</a:t>
            </a:r>
            <a:r>
              <a:rPr lang="ru-RU" dirty="0"/>
              <a:t>, двухфакторная теория мотивации Ф. </a:t>
            </a:r>
            <a:r>
              <a:rPr lang="ru-RU" dirty="0" err="1"/>
              <a:t>Герцберга</a:t>
            </a:r>
            <a:r>
              <a:rPr lang="ru-RU" dirty="0"/>
              <a:t>, теория </a:t>
            </a:r>
            <a:r>
              <a:rPr lang="en-US" dirty="0"/>
              <a:t>ERG</a:t>
            </a:r>
            <a:r>
              <a:rPr lang="ru-RU" dirty="0"/>
              <a:t>.</a:t>
            </a:r>
          </a:p>
          <a:p>
            <a:pPr indent="457200"/>
            <a:r>
              <a:rPr lang="ru-RU" i="1" dirty="0"/>
              <a:t>Теория потребностей </a:t>
            </a:r>
            <a:r>
              <a:rPr lang="ru-RU" i="1" dirty="0" err="1"/>
              <a:t>Маслоу</a:t>
            </a:r>
            <a:r>
              <a:rPr lang="ru-RU" i="1" dirty="0"/>
              <a:t>. </a:t>
            </a:r>
            <a:r>
              <a:rPr lang="ru-RU" dirty="0"/>
              <a:t>В 1943 г. была опубликована работа «Теория человеческой мотивации». Первым психологом, который обратил внимание руководителей на влияние потребностей на мотивацию персонала, был А. </a:t>
            </a:r>
            <a:r>
              <a:rPr lang="ru-RU" dirty="0" err="1"/>
              <a:t>Маслоу</a:t>
            </a:r>
            <a:r>
              <a:rPr lang="ru-RU" dirty="0"/>
              <a:t>. Во-первых, он понял, что не сама потребность движет человеком, а степень ее неудовлетворения (т.е. актуальность ее для индивида). Во-вторых, </a:t>
            </a:r>
            <a:r>
              <a:rPr lang="ru-RU" dirty="0" err="1"/>
              <a:t>Маслоу</a:t>
            </a:r>
            <a:r>
              <a:rPr lang="ru-RU" dirty="0"/>
              <a:t> указал критерий, благодаря которому потребности выстраиваются в иерархию. Это </a:t>
            </a:r>
            <a:r>
              <a:rPr lang="ru-RU" b="1" dirty="0"/>
              <a:t>доминирование </a:t>
            </a:r>
            <a:r>
              <a:rPr lang="ru-RU" dirty="0"/>
              <a:t>неудовлетворенных потребностей на удовлетворенными.</a:t>
            </a:r>
          </a:p>
          <a:p>
            <a:pPr indent="457200"/>
            <a:r>
              <a:rPr lang="ru-RU" dirty="0"/>
              <a:t>Согласно </a:t>
            </a:r>
            <a:r>
              <a:rPr lang="ru-RU" dirty="0" err="1"/>
              <a:t>Маслоу</a:t>
            </a:r>
            <a:r>
              <a:rPr lang="ru-RU" dirty="0"/>
              <a:t>, эти потребности можно расположить в виде иерархической структуры. Порядок потребностей называется иерархическим потому, что они располагаются по восходящей линии - от «низших» (материальных) до «высших» (духовных).</a:t>
            </a:r>
          </a:p>
          <a:p>
            <a:pPr indent="457200"/>
            <a:r>
              <a:rPr lang="ru-RU" dirty="0" err="1"/>
              <a:t>Маслоу</a:t>
            </a:r>
            <a:r>
              <a:rPr lang="ru-RU" dirty="0"/>
              <a:t> разделил потребности на 5 категорий:</a:t>
            </a:r>
          </a:p>
          <a:p>
            <a:pPr marL="285750" lvl="0" indent="-285750">
              <a:buFont typeface="Arial" pitchFamily="34" charset="0"/>
              <a:buChar char="•"/>
            </a:pPr>
            <a:r>
              <a:rPr lang="ru-RU" dirty="0"/>
              <a:t>физиологические - потребности в еде, одежде, жилище;</a:t>
            </a:r>
          </a:p>
          <a:p>
            <a:pPr marL="285750" lvl="0" indent="-285750">
              <a:buFont typeface="Arial" pitchFamily="34" charset="0"/>
              <a:buChar char="•"/>
            </a:pPr>
            <a:r>
              <a:rPr lang="ru-RU" dirty="0"/>
              <a:t>безопасности и уверенности в будущем - потребности в защите  от физического  и психологического нападения окружающих;</a:t>
            </a:r>
          </a:p>
          <a:p>
            <a:pPr marL="285750" lvl="0" indent="-285750">
              <a:buFont typeface="Arial" pitchFamily="34" charset="0"/>
              <a:buChar char="•"/>
            </a:pPr>
            <a:r>
              <a:rPr lang="ru-RU" dirty="0"/>
              <a:t>социальные - потребность ощущать себя членом какой-либо общности, иметь социальные контакты, чувствовать привязанность и поддержку;</a:t>
            </a:r>
          </a:p>
          <a:p>
            <a:pPr marL="285750" lvl="0" indent="-285750">
              <a:buFont typeface="Arial" pitchFamily="34" charset="0"/>
              <a:buChar char="•"/>
            </a:pPr>
            <a:r>
              <a:rPr lang="ru-RU" dirty="0"/>
              <a:t>уважения - потребность в признании личных качеств или достижений;</a:t>
            </a:r>
          </a:p>
          <a:p>
            <a:pPr marL="285750" lvl="0" indent="-285750">
              <a:buFont typeface="Arial" pitchFamily="34" charset="0"/>
              <a:buChar char="•"/>
            </a:pPr>
            <a:r>
              <a:rPr lang="ru-RU" dirty="0"/>
              <a:t>самовыражения   -   потребность   в  реализации  своих  потенциальных  возможностей,   в становлении человека как личности.</a:t>
            </a:r>
          </a:p>
        </p:txBody>
      </p:sp>
    </p:spTree>
    <p:extLst>
      <p:ext uri="{BB962C8B-B14F-4D97-AF65-F5344CB8AC3E}">
        <p14:creationId xmlns:p14="http://schemas.microsoft.com/office/powerpoint/2010/main" val="2594728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815" y="1844824"/>
            <a:ext cx="8712968" cy="2031325"/>
          </a:xfrm>
          <a:prstGeom prst="rect">
            <a:avLst/>
          </a:prstGeom>
          <a:noFill/>
        </p:spPr>
        <p:txBody>
          <a:bodyPr wrap="square" rtlCol="0">
            <a:spAutoFit/>
          </a:bodyPr>
          <a:lstStyle/>
          <a:p>
            <a:pPr indent="288000" algn="just"/>
            <a:r>
              <a:rPr lang="ru-RU" i="1" dirty="0">
                <a:solidFill>
                  <a:schemeClr val="tx1">
                    <a:lumMod val="95000"/>
                    <a:lumOff val="5000"/>
                  </a:schemeClr>
                </a:solidFill>
              </a:rPr>
              <a:t>В течение своей жизни человек постоянно принимает различные решения, последствия которых могут сказаться как на его будущем, так и на будущем других людей. Если решение принимает руководитель организации, то последствия этого решения неизбежно сказываются на других людях. </a:t>
            </a:r>
          </a:p>
          <a:p>
            <a:pPr indent="288000" algn="just"/>
            <a:r>
              <a:rPr lang="ru-RU" i="1" dirty="0">
                <a:solidFill>
                  <a:schemeClr val="tx1">
                    <a:lumMod val="95000"/>
                    <a:lumOff val="5000"/>
                  </a:schemeClr>
                </a:solidFill>
              </a:rPr>
              <a:t>Поэтому руководитель всегда несет моральную и материальную ответственность за результаты принимаемых решений. </a:t>
            </a:r>
          </a:p>
          <a:p>
            <a:pPr indent="288000" algn="just"/>
            <a:endParaRPr lang="ru-RU" i="1" dirty="0">
              <a:solidFill>
                <a:schemeClr val="tx1">
                  <a:lumMod val="95000"/>
                  <a:lumOff val="5000"/>
                </a:schemeClr>
              </a:solidFill>
            </a:endParaRPr>
          </a:p>
        </p:txBody>
      </p:sp>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8372" l="0" r="100000"/>
                    </a14:imgEffect>
                  </a14:imgLayer>
                </a14:imgProps>
              </a:ext>
              <a:ext uri="{28A0092B-C50C-407E-A947-70E740481C1C}">
                <a14:useLocalDpi xmlns:a14="http://schemas.microsoft.com/office/drawing/2010/main" val="0"/>
              </a:ext>
            </a:extLst>
          </a:blip>
          <a:srcRect/>
          <a:stretch>
            <a:fillRect/>
          </a:stretch>
        </p:blipFill>
        <p:spPr bwMode="auto">
          <a:xfrm>
            <a:off x="7238634" y="-99392"/>
            <a:ext cx="1720149" cy="179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0088"/>
            <a:ext cx="2326021" cy="145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6483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5405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indent="457200"/>
            <a:r>
              <a:rPr lang="ru-RU" sz="1600" dirty="0"/>
              <a:t>Физиологические потребности и потребности безопасности являются первичными, т.е. врожденными, или потребностями низших уровней.</a:t>
            </a:r>
          </a:p>
          <a:p>
            <a:pPr indent="457200"/>
            <a:r>
              <a:rPr lang="ru-RU" sz="1600" dirty="0"/>
              <a:t>Социальные потребности, потребности в уважении и самовыражении являются вторичными, т. е. приобретенными, или потребностями высших уровней.</a:t>
            </a:r>
          </a:p>
          <a:p>
            <a:pPr indent="457200"/>
            <a:r>
              <a:rPr lang="ru-RU" sz="1600" dirty="0"/>
              <a:t>Согласно теории </a:t>
            </a:r>
            <a:r>
              <a:rPr lang="ru-RU" sz="1600" dirty="0" err="1"/>
              <a:t>Маслоу</a:t>
            </a:r>
            <a:r>
              <a:rPr lang="ru-RU" sz="1600" dirty="0"/>
              <a:t>, если у человека существуют две потребности разных уровней, то определяющей его поведение является потребность боле низкого уровня.</a:t>
            </a:r>
          </a:p>
          <a:p>
            <a:pPr indent="457200"/>
            <a:r>
              <a:rPr lang="ru-RU" sz="1600" dirty="0"/>
              <a:t>Если низшие потребности присущи всем людям в равной мере, то высшие - в неодинаковой степени.</a:t>
            </a:r>
          </a:p>
          <a:p>
            <a:pPr indent="457200"/>
            <a:r>
              <a:rPr lang="ru-RU" sz="1600" dirty="0"/>
              <a:t>Если индивид не удовлетворил какой-то важной потребности, то с ним происходят такие явления, как агрессия (символическая атака на иной объект), рационализация (оправдание своего поведения или приписывание ему иных причин), репрессия (подавление).</a:t>
            </a:r>
          </a:p>
          <a:p>
            <a:pPr indent="457200"/>
            <a:r>
              <a:rPr lang="ru-RU" sz="1600" dirty="0"/>
              <a:t>Поскольку с интеллектуальным и духовным развитием человека потребности высших уровней постоянно расширяются, то они никогда не могут быть полностью удовлетворены, и поэтому мотивация поведения через потребности бесконечна.</a:t>
            </a:r>
          </a:p>
          <a:p>
            <a:pPr indent="457200"/>
            <a:r>
              <a:rPr lang="ru-RU" sz="1600" dirty="0"/>
              <a:t>Теория потребностей </a:t>
            </a:r>
            <a:r>
              <a:rPr lang="ru-RU" sz="1600" dirty="0" err="1"/>
              <a:t>Маслоу</a:t>
            </a:r>
            <a:r>
              <a:rPr lang="ru-RU" sz="1600" dirty="0"/>
              <a:t> дала руководителям полезное описание процесса мотивации. Но экспериментальные исследования показали, что четкой структуры потребностей просто не существует. Основная критика сводилась к тому, что теории не удалось учесть индивидуальные потребности.</a:t>
            </a:r>
          </a:p>
          <a:p>
            <a:pPr indent="457200"/>
            <a:r>
              <a:rPr lang="ru-RU" sz="1600" i="1" dirty="0"/>
              <a:t>Двухфакторная теория мотивации Ф. </a:t>
            </a:r>
            <a:r>
              <a:rPr lang="ru-RU" sz="1600" i="1" dirty="0" err="1"/>
              <a:t>Герцберга</a:t>
            </a:r>
            <a:r>
              <a:rPr lang="ru-RU" sz="1600" i="1" dirty="0"/>
              <a:t> </a:t>
            </a:r>
            <a:r>
              <a:rPr lang="ru-RU" sz="1600" dirty="0"/>
              <a:t>была предложена в 1959 г. в работе «Мотивация на работе». Эта теория по своей сути является эмпирической, т. е. результатом обработки большого количества экспериментальных данных.</a:t>
            </a:r>
          </a:p>
          <a:p>
            <a:pPr indent="457200"/>
            <a:r>
              <a:rPr lang="ru-RU" sz="1600" dirty="0"/>
              <a:t>Можно отметить, что мотивирующие факторы </a:t>
            </a:r>
            <a:r>
              <a:rPr lang="ru-RU" sz="1600" dirty="0" err="1"/>
              <a:t>Герцберга</a:t>
            </a:r>
            <a:r>
              <a:rPr lang="ru-RU" sz="1600" dirty="0"/>
              <a:t> по сути своей совпадают с потребностями высоких уровней </a:t>
            </a:r>
            <a:r>
              <a:rPr lang="ru-RU" sz="1600" dirty="0" err="1"/>
              <a:t>Маслоу</a:t>
            </a:r>
            <a:r>
              <a:rPr lang="ru-RU" sz="1600" dirty="0"/>
              <a:t>, а гигиенические факторы - с потребностями низких уровней. Разница между этими теориями заключается в том, что, согласно теории </a:t>
            </a:r>
            <a:r>
              <a:rPr lang="ru-RU" sz="1600" dirty="0" err="1"/>
              <a:t>Маслоу</a:t>
            </a:r>
            <a:r>
              <a:rPr lang="ru-RU" sz="1600" dirty="0"/>
              <a:t>, предоставление работнику возможности удовлетворить свои первичные потребности стимулирует его к повышению производительности труда. Согласно теории </a:t>
            </a:r>
            <a:r>
              <a:rPr lang="ru-RU" sz="1600" dirty="0" err="1"/>
              <a:t>Герцберга</a:t>
            </a:r>
            <a:r>
              <a:rPr lang="ru-RU" sz="1600" dirty="0"/>
              <a:t>, работник вообще начинает обращать внимание на гигиенические факторы только в том случае, если считает их реализацию несправедливой.</a:t>
            </a:r>
          </a:p>
          <a:p>
            <a:pPr indent="457200"/>
            <a:endParaRPr lang="ru-RU" sz="1600" dirty="0"/>
          </a:p>
          <a:p>
            <a:endParaRPr lang="ru-RU" sz="1600" dirty="0"/>
          </a:p>
        </p:txBody>
      </p:sp>
    </p:spTree>
    <p:extLst>
      <p:ext uri="{BB962C8B-B14F-4D97-AF65-F5344CB8AC3E}">
        <p14:creationId xmlns:p14="http://schemas.microsoft.com/office/powerpoint/2010/main" val="40055149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7403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dirty="0"/>
              <a:t>	Согласно теории </a:t>
            </a:r>
            <a:r>
              <a:rPr lang="ru-RU" dirty="0" err="1"/>
              <a:t>Герцберга</a:t>
            </a:r>
            <a:r>
              <a:rPr lang="ru-RU" dirty="0"/>
              <a:t>, все факторы, влияющие на удовлетворенность человека работой, могут быть разделены на 2 группы:</a:t>
            </a:r>
          </a:p>
          <a:p>
            <a:pPr marL="342900" lvl="0" indent="-342900">
              <a:buFont typeface="+mj-lt"/>
              <a:buAutoNum type="arabicPeriod"/>
            </a:pPr>
            <a:r>
              <a:rPr lang="ru-RU" i="1" dirty="0"/>
              <a:t>гигиенические факторы, </a:t>
            </a:r>
            <a:r>
              <a:rPr lang="ru-RU" dirty="0"/>
              <a:t>определяющие неудовлетворенность человека своей работой;</a:t>
            </a:r>
          </a:p>
          <a:p>
            <a:pPr marL="342900" lvl="0" indent="-342900">
              <a:buFont typeface="+mj-lt"/>
              <a:buAutoNum type="arabicPeriod"/>
            </a:pPr>
            <a:r>
              <a:rPr lang="ru-RU" i="1" dirty="0"/>
              <a:t>мотивирующие факторы, </a:t>
            </a:r>
            <a:r>
              <a:rPr lang="ru-RU" dirty="0"/>
              <a:t>определяющие удовлетворенность работой. </a:t>
            </a:r>
          </a:p>
          <a:p>
            <a:pPr lvl="0"/>
            <a:r>
              <a:rPr lang="ru-RU" u="sng" dirty="0"/>
              <a:t>К гигиеническим факторам относятся:</a:t>
            </a:r>
          </a:p>
          <a:p>
            <a:pPr marL="285750" indent="-285750">
              <a:buFont typeface="Arial" pitchFamily="34" charset="0"/>
              <a:buChar char="•"/>
            </a:pPr>
            <a:r>
              <a:rPr lang="ru-RU" dirty="0"/>
              <a:t> способ управления и политика организации;</a:t>
            </a:r>
          </a:p>
          <a:p>
            <a:pPr marL="285750" lvl="0" indent="-285750">
              <a:buFont typeface="Arial" pitchFamily="34" charset="0"/>
              <a:buChar char="•"/>
            </a:pPr>
            <a:r>
              <a:rPr lang="ru-RU" dirty="0"/>
              <a:t>условия труда;</a:t>
            </a:r>
          </a:p>
          <a:p>
            <a:pPr marL="285750" lvl="0" indent="-285750">
              <a:buFont typeface="Arial" pitchFamily="34" charset="0"/>
              <a:buChar char="•"/>
            </a:pPr>
            <a:r>
              <a:rPr lang="ru-RU" dirty="0"/>
              <a:t>межличностные отношения на рабочем месте, т.е. отношения с начальником, коллегами, подчиненными;</a:t>
            </a:r>
          </a:p>
          <a:p>
            <a:pPr marL="285750" lvl="0" indent="-285750">
              <a:buFont typeface="Arial" pitchFamily="34" charset="0"/>
              <a:buChar char="•"/>
            </a:pPr>
            <a:r>
              <a:rPr lang="ru-RU" dirty="0"/>
              <a:t>заработок;</a:t>
            </a:r>
          </a:p>
          <a:p>
            <a:pPr marL="285750" lvl="0" indent="-285750">
              <a:buFont typeface="Arial" pitchFamily="34" charset="0"/>
              <a:buChar char="•"/>
            </a:pPr>
            <a:r>
              <a:rPr lang="ru-RU" dirty="0"/>
              <a:t>степень непосредственного контроля работы;</a:t>
            </a:r>
          </a:p>
          <a:p>
            <a:pPr marL="285750" lvl="0" indent="-285750">
              <a:buFont typeface="Arial" pitchFamily="34" charset="0"/>
              <a:buChar char="•"/>
            </a:pPr>
            <a:r>
              <a:rPr lang="ru-RU" dirty="0"/>
              <a:t>влияние работы на личную жизнь.</a:t>
            </a:r>
          </a:p>
          <a:p>
            <a:r>
              <a:rPr lang="ru-RU" dirty="0"/>
              <a:t>Хорошие условия труда (гигиенические факторы) закрепляют работников на предприятии и стабилизируют персонал, но не обязательно побуждают повышать производительность труда. Иными словами гигиенические факторы не вызывают увеличения выработки, хотя предостерегают от сознательного ограничения производительности, сдерживания работы.</a:t>
            </a:r>
          </a:p>
          <a:p>
            <a:r>
              <a:rPr lang="ru-RU" dirty="0"/>
              <a:t>Ко второй группе, т. е. </a:t>
            </a:r>
            <a:r>
              <a:rPr lang="ru-RU" u="sng" dirty="0"/>
              <a:t>к мотивирующим факторам, относятся:</a:t>
            </a:r>
          </a:p>
          <a:p>
            <a:pPr marL="285750" lvl="0" indent="-285750">
              <a:buFont typeface="Arial" pitchFamily="34" charset="0"/>
              <a:buChar char="•"/>
            </a:pPr>
            <a:r>
              <a:rPr lang="ru-RU" dirty="0"/>
              <a:t>возможность достижения и признания успеха;</a:t>
            </a:r>
          </a:p>
          <a:p>
            <a:pPr marL="285750" lvl="0" indent="-285750">
              <a:buFont typeface="Arial" pitchFamily="34" charset="0"/>
              <a:buChar char="•"/>
            </a:pPr>
            <a:r>
              <a:rPr lang="ru-RU" dirty="0"/>
              <a:t>интерес к данному виду деятельности;</a:t>
            </a:r>
          </a:p>
          <a:p>
            <a:pPr marL="285750" lvl="0" indent="-285750">
              <a:buFont typeface="Arial" pitchFamily="34" charset="0"/>
              <a:buChar char="•"/>
            </a:pPr>
            <a:r>
              <a:rPr lang="ru-RU" dirty="0"/>
              <a:t>ответственность;</a:t>
            </a:r>
          </a:p>
          <a:p>
            <a:pPr marL="285750" lvl="0" indent="-285750">
              <a:buFont typeface="Arial" pitchFamily="34" charset="0"/>
              <a:buChar char="•"/>
            </a:pPr>
            <a:r>
              <a:rPr lang="ru-RU" dirty="0"/>
              <a:t>продвижение по службе;</a:t>
            </a:r>
          </a:p>
          <a:p>
            <a:pPr marL="285750" lvl="0" indent="-285750">
              <a:buFont typeface="Arial" pitchFamily="34" charset="0"/>
              <a:buChar char="•"/>
            </a:pPr>
            <a:r>
              <a:rPr lang="ru-RU" dirty="0"/>
              <a:t>возможность профессионального роста.</a:t>
            </a:r>
          </a:p>
        </p:txBody>
      </p:sp>
    </p:spTree>
    <p:extLst>
      <p:ext uri="{BB962C8B-B14F-4D97-AF65-F5344CB8AC3E}">
        <p14:creationId xmlns:p14="http://schemas.microsoft.com/office/powerpoint/2010/main" val="4856527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28800"/>
            <a:ext cx="9144000" cy="4247317"/>
          </a:xfrm>
          <a:prstGeom prst="rect">
            <a:avLst/>
          </a:prstGeom>
          <a:noFill/>
        </p:spPr>
        <p:txBody>
          <a:bodyPr wrap="square" rtlCol="0">
            <a:spAutoFit/>
          </a:bodyPr>
          <a:lstStyle/>
          <a:p>
            <a:pPr indent="457200"/>
            <a:r>
              <a:rPr lang="ru-RU" dirty="0"/>
              <a:t>Мотивирующие факторы относятся к содержанию труда. От них зависит повышение производительности и удовлетворенность работой. </a:t>
            </a:r>
            <a:r>
              <a:rPr lang="ru-RU" dirty="0" err="1"/>
              <a:t>Мотиваторы</a:t>
            </a:r>
            <a:r>
              <a:rPr lang="ru-RU" dirty="0"/>
              <a:t> представляют собой внутреннюю пружину деятельности человека - его мотивы. Именно они определяют удовлетворенность работой и повышают трудовую активность. Поэтому удовлетворенность, по </a:t>
            </a:r>
            <a:r>
              <a:rPr lang="ru-RU" dirty="0" err="1"/>
              <a:t>Герцбергу</a:t>
            </a:r>
            <a:r>
              <a:rPr lang="ru-RU" dirty="0"/>
              <a:t>, есть функция содержания работы, а не удовлетворенность - функция условий труда. Из этого следует, что производительность труда </a:t>
            </a:r>
            <a:r>
              <a:rPr lang="ru-RU" b="1" dirty="0"/>
              <a:t>коррелирует </a:t>
            </a:r>
            <a:r>
              <a:rPr lang="ru-RU" dirty="0"/>
              <a:t>с ростом удовлетворенности работой, но не с уменьшением степени неудовлетворенности.</a:t>
            </a:r>
          </a:p>
          <a:p>
            <a:pPr indent="457200"/>
            <a:r>
              <a:rPr lang="ru-RU" dirty="0"/>
              <a:t>Критические замечания относительно теории </a:t>
            </a:r>
            <a:r>
              <a:rPr lang="ru-RU" dirty="0" err="1"/>
              <a:t>Герцберга</a:t>
            </a:r>
            <a:r>
              <a:rPr lang="ru-RU" dirty="0"/>
              <a:t> связаны с методами исследований. Когда людей просят описать ситуации, когда им было хорошо или плохо после выполнения работы, то они инстинктивно связывают благоприятные ситуации с ролью своей личности, а неблагоприятные - с ролью других людей. </a:t>
            </a:r>
            <a:r>
              <a:rPr lang="ru-RU" dirty="0" err="1"/>
              <a:t>Герцберг</a:t>
            </a:r>
            <a:r>
              <a:rPr lang="ru-RU" dirty="0"/>
              <a:t> не учел, что у разных людей разные потребности и, следовательно, и мотивирующие факторы будут разными.</a:t>
            </a:r>
          </a:p>
          <a:p>
            <a:pPr indent="457200"/>
            <a:endParaRPr lang="ru-RU"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256"/>
            <a:ext cx="2149378" cy="161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1499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18630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r>
              <a:rPr lang="ru-RU" i="1" dirty="0"/>
              <a:t>Теория потребностей Д. </a:t>
            </a:r>
            <a:r>
              <a:rPr lang="ru-RU" i="1" dirty="0" err="1"/>
              <a:t>Макклелланда</a:t>
            </a:r>
            <a:r>
              <a:rPr lang="ru-RU" i="1" dirty="0"/>
              <a:t>. </a:t>
            </a:r>
            <a:r>
              <a:rPr lang="ru-RU" dirty="0"/>
              <a:t>Иной подход к классификации потребностей высших уровней предложил Д. </a:t>
            </a:r>
            <a:r>
              <a:rPr lang="ru-RU" dirty="0" err="1"/>
              <a:t>Макклелланд</a:t>
            </a:r>
            <a:r>
              <a:rPr lang="ru-RU" dirty="0"/>
              <a:t> в работе «Два лица власти» в 1970 году.</a:t>
            </a:r>
          </a:p>
          <a:p>
            <a:pPr indent="457200"/>
            <a:r>
              <a:rPr lang="ru-RU" dirty="0" err="1"/>
              <a:t>Макклелланд</a:t>
            </a:r>
            <a:r>
              <a:rPr lang="ru-RU" dirty="0"/>
              <a:t> выделил 3 вида потребностей высших уровней: </a:t>
            </a:r>
            <a:r>
              <a:rPr lang="ru-RU" b="1" dirty="0"/>
              <a:t>власть, </a:t>
            </a:r>
            <a:r>
              <a:rPr lang="ru-RU" dirty="0"/>
              <a:t>успех, причастность.</a:t>
            </a:r>
          </a:p>
          <a:p>
            <a:pPr indent="457200"/>
            <a:r>
              <a:rPr lang="ru-RU" dirty="0"/>
              <a:t>Потребность власти выражается в желании воздействовать на других людей. Люди, испытывающие такую потребность, чаще проявляют себя как энергичные, отстаивающие свою позицию. Они хорошие ораторы и требуют к себе повышенного внимания со стороны других. Любая руководящая должность привлекает людей с потребностью власти, поскольку она дает возможность реализовывать и проявлять власть.</a:t>
            </a:r>
          </a:p>
          <a:p>
            <a:pPr indent="457200"/>
            <a:r>
              <a:rPr lang="ru-RU" dirty="0"/>
              <a:t>Потребность успеха удовлетворяется не признанием успеха, а процессом доведения работы до успешного завершения. Люди, испытывающие потребность в успехе, предпочитают иметь дело с проблемами, при разрешении которых они могут взять ответственность на себя, но эти проблемы должны быть реально разрешимы, а поощрение за достижение результата - конкретным и ощутимым.</a:t>
            </a:r>
          </a:p>
          <a:p>
            <a:pPr indent="457200"/>
            <a:r>
              <a:rPr lang="ru-RU" dirty="0"/>
              <a:t>Потребность причастности свойственна людям, заинтересованным в компании знакомых, налаживании дружеских отношений, оказании помощи другим. Этим людям нужна такая работа, которая будет давать им обширные возможности социального общения. Руководители должны обеспечить атмосферу, не ограничивающую межличностные отношения.</a:t>
            </a:r>
          </a:p>
          <a:p>
            <a:pPr indent="457200"/>
            <a:endParaRPr lang="ru-RU" dirty="0"/>
          </a:p>
        </p:txBody>
      </p:sp>
    </p:spTree>
    <p:extLst>
      <p:ext uri="{BB962C8B-B14F-4D97-AF65-F5344CB8AC3E}">
        <p14:creationId xmlns:p14="http://schemas.microsoft.com/office/powerpoint/2010/main" val="30805344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488400"/>
            <a:ext cx="9036496" cy="5355312"/>
          </a:xfrm>
          <a:prstGeom prst="rect">
            <a:avLst/>
          </a:prstGeom>
          <a:noFill/>
        </p:spPr>
        <p:txBody>
          <a:bodyPr wrap="square" rtlCol="0">
            <a:spAutoFit/>
          </a:bodyPr>
          <a:lstStyle/>
          <a:p>
            <a:pPr indent="457200"/>
            <a:r>
              <a:rPr lang="ru-RU" i="1" dirty="0"/>
              <a:t>Теория </a:t>
            </a:r>
            <a:r>
              <a:rPr lang="en-US" i="1" dirty="0"/>
              <a:t>ERG </a:t>
            </a:r>
            <a:r>
              <a:rPr lang="ru-RU" dirty="0"/>
              <a:t>предложена </a:t>
            </a:r>
            <a:r>
              <a:rPr lang="ru-RU" i="1" dirty="0" err="1"/>
              <a:t>Альдерфером</a:t>
            </a:r>
            <a:r>
              <a:rPr lang="ru-RU" i="1" dirty="0"/>
              <a:t> </a:t>
            </a:r>
            <a:r>
              <a:rPr lang="ru-RU" dirty="0"/>
              <a:t>в 1972 году в работе «Существование, причастность и рост. Человеческие потребности в организации».</a:t>
            </a:r>
          </a:p>
          <a:p>
            <a:pPr indent="457200"/>
            <a:r>
              <a:rPr lang="ru-RU" dirty="0" err="1"/>
              <a:t>А</a:t>
            </a:r>
            <a:r>
              <a:rPr lang="ru-RU" u="sng" dirty="0" err="1"/>
              <a:t>льдерфер</a:t>
            </a:r>
            <a:r>
              <a:rPr lang="ru-RU" dirty="0"/>
              <a:t> выделил три уровня потребностей:</a:t>
            </a:r>
          </a:p>
          <a:p>
            <a:pPr marL="285750" lvl="0" indent="-285750">
              <a:buFont typeface="Arial" pitchFamily="34" charset="0"/>
              <a:buChar char="•"/>
            </a:pPr>
            <a:r>
              <a:rPr lang="ru-RU" dirty="0"/>
              <a:t>Е (</a:t>
            </a:r>
            <a:r>
              <a:rPr lang="en-US" dirty="0"/>
              <a:t>existence</a:t>
            </a:r>
            <a:r>
              <a:rPr lang="ru-RU" dirty="0"/>
              <a:t>) - потребности существования, т.е. потребности, связанные с выживанием и воспроизводством человека;</a:t>
            </a:r>
          </a:p>
          <a:p>
            <a:pPr marL="285750" lvl="0" indent="-285750">
              <a:buFont typeface="Arial" pitchFamily="34" charset="0"/>
              <a:buChar char="•"/>
            </a:pPr>
            <a:r>
              <a:rPr lang="en-US" dirty="0"/>
              <a:t>R</a:t>
            </a:r>
            <a:r>
              <a:rPr lang="ru-RU" dirty="0"/>
              <a:t> (</a:t>
            </a:r>
            <a:r>
              <a:rPr lang="en-US" dirty="0"/>
              <a:t>relatedness</a:t>
            </a:r>
            <a:r>
              <a:rPr lang="ru-RU" dirty="0"/>
              <a:t>) - потребности причастности, которые могут быть удовлетворены за счет общения с другими людьми, ощущения уважения с их стороны;</a:t>
            </a:r>
          </a:p>
          <a:p>
            <a:pPr marL="285750" lvl="0" indent="-285750">
              <a:buFont typeface="Arial" pitchFamily="34" charset="0"/>
              <a:buChar char="•"/>
            </a:pPr>
            <a:r>
              <a:rPr lang="en-US" dirty="0"/>
              <a:t>G</a:t>
            </a:r>
            <a:r>
              <a:rPr lang="ru-RU" dirty="0"/>
              <a:t> (</a:t>
            </a:r>
            <a:r>
              <a:rPr lang="en-US" dirty="0"/>
              <a:t>growth</a:t>
            </a:r>
            <a:r>
              <a:rPr lang="ru-RU" dirty="0"/>
              <a:t>) - потребности личностного роста, например, потребности в приобретении новых знаний, в самоуважении.</a:t>
            </a:r>
          </a:p>
          <a:p>
            <a:pPr indent="457200"/>
            <a:r>
              <a:rPr lang="ru-RU" dirty="0"/>
              <a:t>По сравнению с </a:t>
            </a:r>
            <a:r>
              <a:rPr lang="ru-RU" dirty="0" err="1"/>
              <a:t>Маслоу</a:t>
            </a:r>
            <a:r>
              <a:rPr lang="ru-RU" dirty="0"/>
              <a:t> </a:t>
            </a:r>
            <a:r>
              <a:rPr lang="ru-RU" dirty="0" err="1"/>
              <a:t>Альдерфер</a:t>
            </a:r>
            <a:r>
              <a:rPr lang="ru-RU" dirty="0"/>
              <a:t> не строит строгую иерархичность порядка удовлетворения потребностей, т.е. потребности разных уровней могут в одинаковой степени и одновременно влиять на поведение людей. Если потребности высоких уровней по каким-то причинам не могут быть удовлетворены, то это может компенсироваться удовлетворением потребностей более низкого уровня. Данное положение важно для руководителей, стремящихся стимулировать своих сотрудников. Если выполняемая работа не позволяет удовлетворить потребности личностного роста, то более важными становятся социальные потребности. Если же не могут реализоваться и они, то усиливаются потребности существования.</a:t>
            </a:r>
          </a:p>
          <a:p>
            <a:pPr indent="457200"/>
            <a:endParaRPr lang="ru-RU"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18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5829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865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indent="457200"/>
            <a:r>
              <a:rPr lang="ru-RU" sz="1600" b="1" i="1" dirty="0"/>
              <a:t>Процессуальные теории мотивации</a:t>
            </a:r>
            <a:endParaRPr lang="ru-RU" sz="1600" dirty="0"/>
          </a:p>
          <a:p>
            <a:pPr indent="457200"/>
            <a:r>
              <a:rPr lang="ru-RU" sz="1600" dirty="0"/>
              <a:t>Процессуальные теории анализируют, как конкретный человек распределяет усилия для достижения целей и как выбирает конкретный вид поведения.</a:t>
            </a:r>
          </a:p>
          <a:p>
            <a:pPr indent="457200"/>
            <a:r>
              <a:rPr lang="ru-RU" sz="1600" i="1" dirty="0"/>
              <a:t>Теория ожиданий В. </a:t>
            </a:r>
            <a:r>
              <a:rPr lang="ru-RU" sz="1600" i="1" dirty="0" err="1"/>
              <a:t>Врума</a:t>
            </a:r>
            <a:r>
              <a:rPr lang="ru-RU" sz="1600" i="1" dirty="0"/>
              <a:t>. </a:t>
            </a:r>
            <a:r>
              <a:rPr lang="ru-RU" sz="1600" dirty="0"/>
              <a:t>Под ожиданием понимается оценка человеком вероятности наступления какого-либо события. Теория ожиданий, предложенная В. </a:t>
            </a:r>
            <a:r>
              <a:rPr lang="ru-RU" sz="1600" dirty="0" err="1"/>
              <a:t>Врумом</a:t>
            </a:r>
            <a:r>
              <a:rPr lang="ru-RU" sz="1600" dirty="0"/>
              <a:t> в книге «Работа и мотивация» в 1964 г., исходит из двух допущений:</a:t>
            </a:r>
          </a:p>
          <a:p>
            <a:pPr lvl="0" indent="457200"/>
            <a:r>
              <a:rPr lang="ru-RU" sz="1600" dirty="0"/>
              <a:t>любая деятельность человека является целенаправленной;</a:t>
            </a:r>
          </a:p>
          <a:p>
            <a:pPr lvl="0" indent="457200"/>
            <a:r>
              <a:rPr lang="ru-RU" sz="1600" dirty="0"/>
              <a:t>достижение цели зависит от вознаграждения, которое позволяет работнику удовлетворить определенные потребности.</a:t>
            </a:r>
          </a:p>
          <a:p>
            <a:pPr indent="457200"/>
            <a:r>
              <a:rPr lang="ru-RU" sz="1600" dirty="0"/>
              <a:t>Согласно теории </a:t>
            </a:r>
            <a:r>
              <a:rPr lang="ru-RU" sz="1600" dirty="0" err="1"/>
              <a:t>Врума</a:t>
            </a:r>
            <a:r>
              <a:rPr lang="ru-RU" sz="1600" dirty="0"/>
              <a:t>, значение приобретают </a:t>
            </a:r>
            <a:r>
              <a:rPr lang="ru-RU" sz="1600" i="1" dirty="0"/>
              <a:t>3 взаимосвязи:</a:t>
            </a:r>
            <a:endParaRPr lang="ru-RU" sz="1600" dirty="0"/>
          </a:p>
          <a:p>
            <a:pPr marL="285750" lvl="0" indent="-285750">
              <a:buFont typeface="Arial" pitchFamily="34" charset="0"/>
              <a:buChar char="•"/>
            </a:pPr>
            <a:r>
              <a:rPr lang="ru-RU" sz="1600" dirty="0"/>
              <a:t>ожидания в отношении </a:t>
            </a:r>
            <a:r>
              <a:rPr lang="ru-RU" sz="1600" i="1" dirty="0"/>
              <a:t>затрат труда - результатов </a:t>
            </a:r>
            <a:r>
              <a:rPr lang="ru-RU" sz="1600" dirty="0"/>
              <a:t>(3 - Р) - это соотношение между затраченными усилиями и полученными результатами. Например, работник отдела назначения пенсий затратит дополнительные усилия и сделает перерасчет всех пенсий к сроку. Но он может и не рассчитывать на то, что его усилия приведут к желаемым результатам. Если люди чувствуют, что прямой связи между затраченными усилиями и достигаемыми результатами нет, то, согласно теории ожиданий, мотивация будет ослабевать; взаимосвязь может отсутствовать из-за неправильной самооценки работника, из-за плохой подготовки;</a:t>
            </a:r>
          </a:p>
          <a:p>
            <a:pPr marL="285750" lvl="0" indent="-285750">
              <a:buFont typeface="Arial" pitchFamily="34" charset="0"/>
              <a:buChar char="•"/>
            </a:pPr>
            <a:r>
              <a:rPr lang="ru-RU" sz="1600" dirty="0"/>
              <a:t>ожидания в отношении </a:t>
            </a:r>
            <a:r>
              <a:rPr lang="ru-RU" sz="1600" i="1" dirty="0"/>
              <a:t>результатов - вознаграждений </a:t>
            </a:r>
            <a:r>
              <a:rPr lang="ru-RU" sz="1600" dirty="0"/>
              <a:t>(Р - В) - это ожидание определенного вознаграждения или поощрения в ответ на достигнутый результат. Если не будет этот связи, то мотивация будет ослабевать. Если работник знает, что вознаграждения не будет, то он может и не выполнять дополнительную работу;</a:t>
            </a:r>
          </a:p>
          <a:p>
            <a:pPr marL="285750" lvl="0" indent="-285750">
              <a:buFont typeface="Arial" pitchFamily="34" charset="0"/>
              <a:buChar char="•"/>
            </a:pPr>
            <a:r>
              <a:rPr lang="ru-RU" sz="1600" i="1" dirty="0"/>
              <a:t>валентность (В) </a:t>
            </a:r>
            <a:r>
              <a:rPr lang="ru-RU" sz="1600" dirty="0"/>
              <a:t>— предполагаемая степень относительного удовлетворения или неудовлетворения, возникающая вследствие получения определенного вознаграждения. У различных людей потребности и пожелания в отношении вознаграждения разные, поэтому конкретное вознаграждение может и не иметь для них ценности.</a:t>
            </a:r>
          </a:p>
          <a:p>
            <a:pPr indent="457200"/>
            <a:r>
              <a:rPr lang="ru-RU" sz="1600" dirty="0"/>
              <a:t>Если значение любой взаимосвязи будет мало, то мотивация будет слабой, а результаты труда - низкие. Соотношение этих взаимосвязей можно представить в виде формулы:</a:t>
            </a:r>
          </a:p>
          <a:p>
            <a:pPr indent="457200"/>
            <a:r>
              <a:rPr lang="ru-RU" sz="1600" dirty="0"/>
              <a:t>З-Р х Р-В х В = мотивация. Эта формула и есть модель мотивации по </a:t>
            </a:r>
            <a:r>
              <a:rPr lang="ru-RU" sz="1600" dirty="0" err="1"/>
              <a:t>Вруму</a:t>
            </a:r>
            <a:r>
              <a:rPr lang="ru-RU" sz="1600" dirty="0"/>
              <a:t>.</a:t>
            </a:r>
          </a:p>
        </p:txBody>
      </p:sp>
    </p:spTree>
    <p:extLst>
      <p:ext uri="{BB962C8B-B14F-4D97-AF65-F5344CB8AC3E}">
        <p14:creationId xmlns:p14="http://schemas.microsoft.com/office/powerpoint/2010/main" val="24278809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10" y="2350641"/>
            <a:ext cx="9144000" cy="4247317"/>
          </a:xfrm>
          <a:prstGeom prst="rect">
            <a:avLst/>
          </a:prstGeom>
          <a:noFill/>
        </p:spPr>
        <p:txBody>
          <a:bodyPr wrap="square" rtlCol="0">
            <a:spAutoFit/>
          </a:bodyPr>
          <a:lstStyle/>
          <a:p>
            <a:pPr indent="457200"/>
            <a:r>
              <a:rPr lang="ru-RU" u="sng" dirty="0"/>
              <a:t>Суть </a:t>
            </a:r>
            <a:r>
              <a:rPr lang="ru-RU" i="1" u="sng" dirty="0"/>
              <a:t>теории справедливости или равенства </a:t>
            </a:r>
            <a:r>
              <a:rPr lang="ru-RU" dirty="0" err="1"/>
              <a:t>С.Адамса</a:t>
            </a:r>
            <a:r>
              <a:rPr lang="ru-RU" dirty="0"/>
              <a:t>: в процессе работы человек сравнивает то, как были оценены его действия с тем, как были оценены действия других. В зависимости от того, остался ли он удовлетворен своей сравнительной оценкой, или нет, человек и будет модифицировать свое поведение.</a:t>
            </a:r>
          </a:p>
          <a:p>
            <a:pPr indent="457200"/>
            <a:r>
              <a:rPr lang="ru-RU" i="1" u="sng" dirty="0"/>
              <a:t>Теория </a:t>
            </a:r>
            <a:r>
              <a:rPr lang="ru-RU" i="1" u="sng" dirty="0" err="1"/>
              <a:t>партисипативного</a:t>
            </a:r>
            <a:r>
              <a:rPr lang="ru-RU" i="1" u="sng" dirty="0"/>
              <a:t> управления </a:t>
            </a:r>
            <a:r>
              <a:rPr lang="ru-RU" u="sng" dirty="0"/>
              <a:t>имеет два направления:</a:t>
            </a:r>
          </a:p>
          <a:p>
            <a:pPr lvl="0" indent="457200"/>
            <a:r>
              <a:rPr lang="ru-RU" dirty="0"/>
              <a:t>работники получают право самостоятельно принимать решения по поводу того, как им осуществлять свою деятельность - определять режим работы или выбирать средства выполнения полученного задания;</a:t>
            </a:r>
          </a:p>
          <a:p>
            <a:pPr lvl="0" indent="457200"/>
            <a:r>
              <a:rPr lang="ru-RU" dirty="0"/>
              <a:t>работники могут привлекаться к принятию решения по поводу сроков, специфики выполняемой работы.</a:t>
            </a:r>
          </a:p>
          <a:p>
            <a:pPr indent="457200"/>
            <a:r>
              <a:rPr lang="ru-RU" dirty="0"/>
              <a:t>В практике управления социальными службами направления используются в определенной комбинации, так как они тесно связаны друг с другом, и они дополняют друг друга. Если сотрудник заинтересованно принимает участие в различной внутриорганизационной деятельности, то тем самым они получают удовлетворение, работают с большей отдачей, лучше.</a:t>
            </a:r>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74" y="-31205"/>
            <a:ext cx="3162373" cy="2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78656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4813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indent="457200"/>
            <a:r>
              <a:rPr lang="ru-RU" sz="1550" i="1" dirty="0"/>
              <a:t>Теория постановки целей </a:t>
            </a:r>
            <a:r>
              <a:rPr lang="ru-RU" sz="1550" dirty="0"/>
              <a:t>(Тейлор, Эдвин </a:t>
            </a:r>
            <a:r>
              <a:rPr lang="ru-RU" sz="1550" dirty="0" err="1"/>
              <a:t>Лок</a:t>
            </a:r>
            <a:r>
              <a:rPr lang="ru-RU" sz="1550" dirty="0"/>
              <a:t> - 1966 г.). Поведение человека определяется теми целями, которые он ставит перед собой. Так как именно ради достижения поставленных перед собой целей он осуществляет определенные действия. Постановка целей - это сознательный процесс, а осознание цели и намерение - это то, что лежит в основе определения поведения человека.</a:t>
            </a:r>
          </a:p>
          <a:p>
            <a:pPr indent="457200"/>
            <a:r>
              <a:rPr lang="ru-RU" sz="1550" dirty="0"/>
              <a:t>Уровень исполнения работы зависит от 4 характеристик:</a:t>
            </a:r>
          </a:p>
          <a:p>
            <a:pPr marL="285750" lvl="0" indent="-285750">
              <a:buFont typeface="Arial" pitchFamily="34" charset="0"/>
              <a:buChar char="•"/>
            </a:pPr>
            <a:r>
              <a:rPr lang="ru-RU" sz="1550" i="1" dirty="0"/>
              <a:t>сложность цели </a:t>
            </a:r>
            <a:r>
              <a:rPr lang="ru-RU" sz="1550" dirty="0"/>
              <a:t>отражает степень профессиональности и уровень исполнения, необходимый для ее достижения. Чем сложнее цели ставит пред собой человек, тем лучших результатов он добивается. Исключение - когда ставятся нереальные цели, т. е. те, которые в принципе не могут быть достигнуты - результат действий не превышает результата, которого добиваются те, кто ставил умеренные, но достижимые цели. Поэтому повышение целей, хотя оно и оправдано, может приводить к повышению результатов труда только в том случае, если будет сохраняться шанс достижения целей;</a:t>
            </a:r>
          </a:p>
          <a:p>
            <a:pPr marL="285750" lvl="0" indent="-285750">
              <a:buFont typeface="Arial" pitchFamily="34" charset="0"/>
              <a:buChar char="•"/>
            </a:pPr>
            <a:r>
              <a:rPr lang="ru-RU" sz="1550" i="1" dirty="0"/>
              <a:t>специфичность цели </a:t>
            </a:r>
            <a:r>
              <a:rPr lang="ru-RU" sz="1550" dirty="0"/>
              <a:t>отражает количественную ясность цели, ее точность и определенность -более конкретные и определенные цели ведут к лучшим результатам, к лучшему исполнению работы;</a:t>
            </a:r>
          </a:p>
          <a:p>
            <a:pPr marL="285750" lvl="0" indent="-285750">
              <a:buFont typeface="Arial" pitchFamily="34" charset="0"/>
              <a:buChar char="•"/>
            </a:pPr>
            <a:r>
              <a:rPr lang="ru-RU" sz="1550" i="1" dirty="0"/>
              <a:t>приемлемость цели </a:t>
            </a:r>
            <a:r>
              <a:rPr lang="ru-RU" sz="1550" dirty="0"/>
              <a:t>отражает степень, до которой человек воспринимает цель как свою собственную; также оказывает существенное влияние на то, как воздействуют на исполнение работы сложность и специфичность цели. Если человек не приемлет цель, то и сложность и специфичность цели будут иметь очень слабое влияние на исполнение работы. Приемлемость цели зависит от того, воспринимается ли она им как достижимая, и от того, какие выгоды он может получить при достижении цели. Если выгоды не очевидны, то и цель может быть не принята; 4. </a:t>
            </a:r>
            <a:r>
              <a:rPr lang="ru-RU" sz="1550" i="1" dirty="0"/>
              <a:t>приверженность цели </a:t>
            </a:r>
            <a:r>
              <a:rPr lang="ru-RU" sz="1550" dirty="0"/>
              <a:t>отражает готовность затрачивать усилия определенного уровня для достижения цели.</a:t>
            </a:r>
          </a:p>
          <a:p>
            <a:pPr marL="285750" lvl="0" indent="-285750">
              <a:buFont typeface="Arial" pitchFamily="34" charset="0"/>
              <a:buChar char="•"/>
            </a:pPr>
            <a:r>
              <a:rPr lang="ru-RU" sz="1550" dirty="0"/>
              <a:t>Приверженность может играть решающую роль на стадии исполнения, если реальные трудности выполнения работы будут существенно отличаться от того, какими они представлялись на стадии постановки цели. Приверженность цели может возрастать по мере исполнения работы, а может и понижаться. Поэтому руководство должно постоянно отслеживать уровень приверженности цели со стороны работников и осуществлять необходимые меры для поддержания ее на должном уровне. Если в результате действий получен позитивный для субъекта результат, то он получает удовлетворение, если негативный - расстройство.</a:t>
            </a:r>
          </a:p>
          <a:p>
            <a:pPr indent="457200"/>
            <a:endParaRPr lang="ru-RU" sz="1550" dirty="0"/>
          </a:p>
        </p:txBody>
      </p:sp>
    </p:spTree>
    <p:extLst>
      <p:ext uri="{BB962C8B-B14F-4D97-AF65-F5344CB8AC3E}">
        <p14:creationId xmlns:p14="http://schemas.microsoft.com/office/powerpoint/2010/main" val="12114703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500042"/>
            <a:ext cx="8286808" cy="4524315"/>
          </a:xfrm>
          <a:prstGeom prst="rect">
            <a:avLst/>
          </a:prstGeom>
          <a:noFill/>
        </p:spPr>
        <p:txBody>
          <a:bodyPr wrap="square" rtlCol="0">
            <a:spAutoFit/>
          </a:bodyPr>
          <a:lstStyle/>
          <a:p>
            <a:pPr algn="just"/>
            <a:r>
              <a:rPr lang="ru-RU" sz="2400" dirty="0">
                <a:latin typeface="Times New Roman" pitchFamily="18" charset="0"/>
                <a:cs typeface="Times New Roman" pitchFamily="18" charset="0"/>
              </a:rPr>
              <a:t>   </a:t>
            </a:r>
          </a:p>
          <a:p>
            <a:pPr algn="just"/>
            <a:r>
              <a:rPr lang="ru-RU" sz="2400" dirty="0">
                <a:latin typeface="Times New Roman" pitchFamily="18" charset="0"/>
                <a:cs typeface="Times New Roman" pitchFamily="18" charset="0"/>
              </a:rPr>
              <a:t>  В системе социальной защиты населения в  середине 90-х гг. в России сложился такой вид организации как </a:t>
            </a:r>
            <a:r>
              <a:rPr lang="ru-RU" sz="2400" b="1" dirty="0">
                <a:solidFill>
                  <a:schemeClr val="accent1">
                    <a:lumMod val="50000"/>
                  </a:schemeClr>
                </a:solidFill>
                <a:latin typeface="Times New Roman" pitchFamily="18" charset="0"/>
                <a:cs typeface="Times New Roman" pitchFamily="18" charset="0"/>
              </a:rPr>
              <a:t>социальная служба. </a:t>
            </a:r>
          </a:p>
          <a:p>
            <a:pPr algn="just"/>
            <a:endParaRPr lang="ru-RU" sz="2400" b="1" dirty="0">
              <a:solidFill>
                <a:schemeClr val="accent1">
                  <a:lumMod val="50000"/>
                </a:schemeClr>
              </a:solidFill>
              <a:latin typeface="Times New Roman" pitchFamily="18" charset="0"/>
              <a:cs typeface="Times New Roman" pitchFamily="18" charset="0"/>
            </a:endParaRPr>
          </a:p>
          <a:p>
            <a:pPr algn="just"/>
            <a:r>
              <a:rPr lang="ru-RU" sz="2400" dirty="0">
                <a:latin typeface="Times New Roman" pitchFamily="18" charset="0"/>
                <a:cs typeface="Times New Roman" pitchFamily="18" charset="0"/>
              </a:rPr>
              <a:t> В соответствии с Федеральным законом» Об основах социального обслуживания населения в РФ» от 10.12.1995 г. </a:t>
            </a:r>
            <a:r>
              <a:rPr lang="ru-RU" sz="2400" b="1" dirty="0">
                <a:solidFill>
                  <a:schemeClr val="tx2">
                    <a:lumMod val="50000"/>
                  </a:schemeClr>
                </a:solidFill>
                <a:latin typeface="Times New Roman" pitchFamily="18" charset="0"/>
                <a:cs typeface="Times New Roman" pitchFamily="18" charset="0"/>
              </a:rPr>
              <a:t>под социальной службой </a:t>
            </a:r>
            <a:r>
              <a:rPr lang="ru-RU" sz="2400" dirty="0">
                <a:latin typeface="Times New Roman" pitchFamily="18" charset="0"/>
                <a:cs typeface="Times New Roman" pitchFamily="18" charset="0"/>
              </a:rPr>
              <a:t>понимают предприятие и учреждение, представляющая социальные услуги , а так же граждан занимающихся предпринимательской деятельностью по социальному обслуживанию населения без образования юридического лица. </a:t>
            </a:r>
          </a:p>
        </p:txBody>
      </p:sp>
    </p:spTree>
    <p:extLst>
      <p:ext uri="{BB962C8B-B14F-4D97-AF65-F5344CB8AC3E}">
        <p14:creationId xmlns:p14="http://schemas.microsoft.com/office/powerpoint/2010/main" val="632088876"/>
      </p:ext>
    </p:extLst>
  </p:cSld>
  <p:clrMapOvr>
    <a:masterClrMapping/>
  </p:clrMapOvr>
  <p:transition>
    <p:pull dir="rd"/>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000100" y="785794"/>
            <a:ext cx="7143800" cy="10001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dirty="0">
                <a:latin typeface="Times New Roman" pitchFamily="18" charset="0"/>
                <a:cs typeface="Times New Roman" pitchFamily="18" charset="0"/>
              </a:rPr>
              <a:t>Социальные службы следующих организационно-правовых форм</a:t>
            </a:r>
          </a:p>
        </p:txBody>
      </p:sp>
      <p:sp>
        <p:nvSpPr>
          <p:cNvPr id="3" name="Скругленный прямоугольник 2"/>
          <p:cNvSpPr/>
          <p:nvPr/>
        </p:nvSpPr>
        <p:spPr>
          <a:xfrm>
            <a:off x="357158" y="2357430"/>
            <a:ext cx="2143140" cy="12858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400" dirty="0" err="1">
                <a:latin typeface="Times New Roman" pitchFamily="18" charset="0"/>
                <a:cs typeface="Times New Roman" pitchFamily="18" charset="0"/>
              </a:rPr>
              <a:t>Государстве-нные</a:t>
            </a:r>
            <a:endParaRPr lang="ru-RU" sz="2400" dirty="0">
              <a:latin typeface="Times New Roman" pitchFamily="18" charset="0"/>
              <a:cs typeface="Times New Roman" pitchFamily="18" charset="0"/>
            </a:endParaRPr>
          </a:p>
        </p:txBody>
      </p:sp>
      <p:sp>
        <p:nvSpPr>
          <p:cNvPr id="4" name="Скругленный прямоугольник 3"/>
          <p:cNvSpPr/>
          <p:nvPr/>
        </p:nvSpPr>
        <p:spPr>
          <a:xfrm>
            <a:off x="3143240" y="2428868"/>
            <a:ext cx="2357454" cy="11430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400" dirty="0">
                <a:latin typeface="Times New Roman" pitchFamily="18" charset="0"/>
                <a:cs typeface="Times New Roman" pitchFamily="18" charset="0"/>
              </a:rPr>
              <a:t>Коммерческие</a:t>
            </a:r>
          </a:p>
        </p:txBody>
      </p:sp>
      <p:sp>
        <p:nvSpPr>
          <p:cNvPr id="5" name="Скругленный прямоугольник 4"/>
          <p:cNvSpPr/>
          <p:nvPr/>
        </p:nvSpPr>
        <p:spPr>
          <a:xfrm>
            <a:off x="6000760" y="2428868"/>
            <a:ext cx="2428892" cy="11430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400" dirty="0">
                <a:latin typeface="Times New Roman" pitchFamily="18" charset="0"/>
                <a:cs typeface="Times New Roman" pitchFamily="18" charset="0"/>
              </a:rPr>
              <a:t>Смешанные</a:t>
            </a:r>
          </a:p>
        </p:txBody>
      </p:sp>
      <p:sp>
        <p:nvSpPr>
          <p:cNvPr id="7" name="Скругленный прямоугольник 6"/>
          <p:cNvSpPr/>
          <p:nvPr/>
        </p:nvSpPr>
        <p:spPr>
          <a:xfrm>
            <a:off x="214282" y="4000504"/>
            <a:ext cx="2928958" cy="15716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400" dirty="0">
                <a:latin typeface="Times New Roman" pitchFamily="18" charset="0"/>
                <a:cs typeface="Times New Roman" pitchFamily="18" charset="0"/>
              </a:rPr>
              <a:t>Благотворительные</a:t>
            </a:r>
          </a:p>
        </p:txBody>
      </p:sp>
      <p:sp>
        <p:nvSpPr>
          <p:cNvPr id="8" name="Скругленный прямоугольник 7"/>
          <p:cNvSpPr/>
          <p:nvPr/>
        </p:nvSpPr>
        <p:spPr>
          <a:xfrm>
            <a:off x="3571868" y="4071942"/>
            <a:ext cx="2643206" cy="14287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400" dirty="0">
                <a:latin typeface="Times New Roman" pitchFamily="18" charset="0"/>
                <a:cs typeface="Times New Roman" pitchFamily="18" charset="0"/>
              </a:rPr>
              <a:t>Общественные</a:t>
            </a:r>
          </a:p>
        </p:txBody>
      </p:sp>
      <p:sp>
        <p:nvSpPr>
          <p:cNvPr id="9" name="Скругленный прямоугольник 8"/>
          <p:cNvSpPr/>
          <p:nvPr/>
        </p:nvSpPr>
        <p:spPr>
          <a:xfrm>
            <a:off x="6588224" y="4077072"/>
            <a:ext cx="2357454" cy="14287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400" dirty="0">
                <a:latin typeface="Times New Roman" pitchFamily="18" charset="0"/>
                <a:cs typeface="Times New Roman" pitchFamily="18" charset="0"/>
              </a:rPr>
              <a:t>Религиозные</a:t>
            </a:r>
          </a:p>
        </p:txBody>
      </p:sp>
      <p:cxnSp>
        <p:nvCxnSpPr>
          <p:cNvPr id="11" name="Прямая со стрелкой 10"/>
          <p:cNvCxnSpPr>
            <a:stCxn id="2" idx="2"/>
          </p:cNvCxnSpPr>
          <p:nvPr/>
        </p:nvCxnSpPr>
        <p:spPr>
          <a:xfrm rot="5400000">
            <a:off x="4250529" y="2107397"/>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rot="5400000">
            <a:off x="6715140" y="2071678"/>
            <a:ext cx="57150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rot="5400000">
            <a:off x="1393009" y="2035959"/>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rot="5400000">
            <a:off x="1678761" y="2893215"/>
            <a:ext cx="221457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rot="5400000">
            <a:off x="4607719" y="2893215"/>
            <a:ext cx="221457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8172400" y="1412776"/>
            <a:ext cx="714950" cy="2713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rot="5400000">
            <a:off x="-107157" y="2750339"/>
            <a:ext cx="21431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51482"/>
      </p:ext>
    </p:extLst>
  </p:cSld>
  <p:clrMapOvr>
    <a:masterClrMapping/>
  </p:clrMapOvr>
  <p:transition>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924944"/>
            <a:ext cx="8928992" cy="2031325"/>
          </a:xfrm>
          <a:prstGeom prst="rect">
            <a:avLst/>
          </a:prstGeom>
        </p:spPr>
        <p:txBody>
          <a:bodyPr wrap="square">
            <a:spAutoFit/>
          </a:bodyPr>
          <a:lstStyle/>
          <a:p>
            <a:pPr indent="252000"/>
            <a:r>
              <a:rPr lang="ru-RU" b="1" i="1" u="sng" dirty="0">
                <a:solidFill>
                  <a:schemeClr val="tx1">
                    <a:lumMod val="95000"/>
                    <a:lumOff val="5000"/>
                  </a:schemeClr>
                </a:solidFill>
              </a:rPr>
              <a:t>Управленческое решение </a:t>
            </a:r>
            <a:r>
              <a:rPr lang="ru-RU" i="1" dirty="0">
                <a:solidFill>
                  <a:schemeClr val="tx1">
                    <a:lumMod val="95000"/>
                    <a:lumOff val="5000"/>
                  </a:schemeClr>
                </a:solidFill>
              </a:rPr>
              <a:t>- </a:t>
            </a:r>
            <a:r>
              <a:rPr lang="ru-RU" b="1" i="1" dirty="0">
                <a:solidFill>
                  <a:schemeClr val="tx1">
                    <a:lumMod val="95000"/>
                    <a:lumOff val="5000"/>
                  </a:schemeClr>
                </a:solidFill>
              </a:rPr>
              <a:t>это протекающий во времени мыслительный, эмоциональный и правовой акт по выбору одной из множества альтернатив, совершаемый руководителем в пределах своих полномочий.</a:t>
            </a:r>
          </a:p>
          <a:p>
            <a:pPr indent="252000"/>
            <a:r>
              <a:rPr lang="ru-RU" b="1" i="1" u="sng" dirty="0">
                <a:solidFill>
                  <a:schemeClr val="tx1">
                    <a:lumMod val="95000"/>
                    <a:lumOff val="5000"/>
                  </a:schemeClr>
                </a:solidFill>
              </a:rPr>
              <a:t>Цель организационного решения </a:t>
            </a:r>
            <a:r>
              <a:rPr lang="ru-RU" b="1" i="1" dirty="0">
                <a:solidFill>
                  <a:schemeClr val="tx1">
                    <a:lumMod val="95000"/>
                    <a:lumOff val="5000"/>
                  </a:schemeClr>
                </a:solidFill>
              </a:rPr>
              <a:t>является обеспечение движения к поставленным перед организацией задачам. Поэтому наиболее эффективным организационным решением явится выбор, который будет на самом деле реализован и внесет наибольший вклад в достижение конечной цели.</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032205"/>
            <a:ext cx="2411760" cy="1908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660613"/>
            <a:ext cx="2987824" cy="2242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9919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2643174" y="571480"/>
            <a:ext cx="4071966" cy="57150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2400" b="1" dirty="0">
                <a:solidFill>
                  <a:schemeClr val="tx1"/>
                </a:solidFill>
                <a:latin typeface="Times New Roman" pitchFamily="18" charset="0"/>
                <a:cs typeface="Times New Roman" pitchFamily="18" charset="0"/>
              </a:rPr>
              <a:t>Выполняются услуги</a:t>
            </a:r>
          </a:p>
        </p:txBody>
      </p:sp>
      <p:sp>
        <p:nvSpPr>
          <p:cNvPr id="4" name="Овал 3"/>
          <p:cNvSpPr/>
          <p:nvPr/>
        </p:nvSpPr>
        <p:spPr>
          <a:xfrm>
            <a:off x="500034" y="1357298"/>
            <a:ext cx="3429024" cy="207170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latin typeface="Times New Roman" pitchFamily="18" charset="0"/>
                <a:cs typeface="Times New Roman" pitchFamily="18" charset="0"/>
              </a:rPr>
              <a:t>Материальная помощь</a:t>
            </a:r>
          </a:p>
        </p:txBody>
      </p:sp>
      <p:sp>
        <p:nvSpPr>
          <p:cNvPr id="5" name="Овал 4"/>
          <p:cNvSpPr/>
          <p:nvPr/>
        </p:nvSpPr>
        <p:spPr>
          <a:xfrm>
            <a:off x="4643438" y="1500174"/>
            <a:ext cx="3857652" cy="200026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latin typeface="Times New Roman" pitchFamily="18" charset="0"/>
                <a:cs typeface="Times New Roman" pitchFamily="18" charset="0"/>
              </a:rPr>
              <a:t>Помощь на дому</a:t>
            </a:r>
          </a:p>
        </p:txBody>
      </p:sp>
      <p:sp>
        <p:nvSpPr>
          <p:cNvPr id="6" name="Овал 5"/>
          <p:cNvSpPr/>
          <p:nvPr/>
        </p:nvSpPr>
        <p:spPr>
          <a:xfrm>
            <a:off x="642910" y="3786190"/>
            <a:ext cx="3357586" cy="257176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latin typeface="Times New Roman" pitchFamily="18" charset="0"/>
                <a:cs typeface="Times New Roman" pitchFamily="18" charset="0"/>
              </a:rPr>
              <a:t>Постоянное обслуживание в условиях стационара</a:t>
            </a:r>
          </a:p>
        </p:txBody>
      </p:sp>
      <p:sp>
        <p:nvSpPr>
          <p:cNvPr id="7" name="Овал 6"/>
          <p:cNvSpPr/>
          <p:nvPr/>
        </p:nvSpPr>
        <p:spPr>
          <a:xfrm>
            <a:off x="4714876" y="3714752"/>
            <a:ext cx="3857652" cy="271464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latin typeface="Times New Roman" pitchFamily="18" charset="0"/>
                <a:cs typeface="Times New Roman" pitchFamily="18" charset="0"/>
              </a:rPr>
              <a:t>Предоставление временного приюта</a:t>
            </a:r>
          </a:p>
        </p:txBody>
      </p:sp>
      <p:cxnSp>
        <p:nvCxnSpPr>
          <p:cNvPr id="9" name="Прямая со стрелкой 8"/>
          <p:cNvCxnSpPr/>
          <p:nvPr/>
        </p:nvCxnSpPr>
        <p:spPr>
          <a:xfrm rot="10800000" flipV="1">
            <a:off x="3000364" y="1142984"/>
            <a:ext cx="357190" cy="285752"/>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1" name="Прямая со стрелкой 10"/>
          <p:cNvCxnSpPr/>
          <p:nvPr/>
        </p:nvCxnSpPr>
        <p:spPr>
          <a:xfrm rot="16200000" flipH="1">
            <a:off x="5786446" y="1285860"/>
            <a:ext cx="357190" cy="7143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3" name="Прямая со стрелкой 12"/>
          <p:cNvCxnSpPr>
            <a:endCxn id="6" idx="7"/>
          </p:cNvCxnSpPr>
          <p:nvPr/>
        </p:nvCxnSpPr>
        <p:spPr>
          <a:xfrm rot="5400000">
            <a:off x="2459041" y="2264171"/>
            <a:ext cx="2948394" cy="848897"/>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5" name="Прямая со стрелкой 14"/>
          <p:cNvCxnSpPr/>
          <p:nvPr/>
        </p:nvCxnSpPr>
        <p:spPr>
          <a:xfrm rot="16200000" flipH="1">
            <a:off x="2786050" y="3000372"/>
            <a:ext cx="3714776" cy="14287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956508838"/>
      </p:ext>
    </p:extLst>
  </p:cSld>
  <p:clrMapOvr>
    <a:masterClrMapping/>
  </p:clrMapOvr>
  <p:transition>
    <p:pull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571472" y="714356"/>
            <a:ext cx="3429024" cy="264320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latin typeface="Times New Roman" pitchFamily="18" charset="0"/>
                <a:cs typeface="Times New Roman" pitchFamily="18" charset="0"/>
              </a:rPr>
              <a:t>Организация дневного пребывания в учреждениях социального обслуживания</a:t>
            </a:r>
          </a:p>
        </p:txBody>
      </p:sp>
      <p:sp>
        <p:nvSpPr>
          <p:cNvPr id="3" name="Овал 2"/>
          <p:cNvSpPr/>
          <p:nvPr/>
        </p:nvSpPr>
        <p:spPr>
          <a:xfrm>
            <a:off x="4500562" y="928670"/>
            <a:ext cx="3429024" cy="221457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latin typeface="Times New Roman" pitchFamily="18" charset="0"/>
                <a:cs typeface="Times New Roman" pitchFamily="18" charset="0"/>
              </a:rPr>
              <a:t>Консультативная помощь</a:t>
            </a:r>
          </a:p>
        </p:txBody>
      </p:sp>
      <p:sp>
        <p:nvSpPr>
          <p:cNvPr id="4" name="Овал 3"/>
          <p:cNvSpPr/>
          <p:nvPr/>
        </p:nvSpPr>
        <p:spPr>
          <a:xfrm>
            <a:off x="928662" y="3786190"/>
            <a:ext cx="3286148" cy="257176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latin typeface="Times New Roman" pitchFamily="18" charset="0"/>
                <a:cs typeface="Times New Roman" pitchFamily="18" charset="0"/>
              </a:rPr>
              <a:t>Социальный патронаж семей и детей</a:t>
            </a:r>
          </a:p>
        </p:txBody>
      </p:sp>
      <p:sp>
        <p:nvSpPr>
          <p:cNvPr id="5" name="Овал 4"/>
          <p:cNvSpPr/>
          <p:nvPr/>
        </p:nvSpPr>
        <p:spPr>
          <a:xfrm>
            <a:off x="4857752" y="3643314"/>
            <a:ext cx="3286148" cy="264320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a:latin typeface="Times New Roman" pitchFamily="18" charset="0"/>
                <a:cs typeface="Times New Roman" pitchFamily="18" charset="0"/>
              </a:rPr>
              <a:t>Социальная реабилитация и адаптация</a:t>
            </a:r>
          </a:p>
        </p:txBody>
      </p:sp>
    </p:spTree>
    <p:extLst>
      <p:ext uri="{BB962C8B-B14F-4D97-AF65-F5344CB8AC3E}">
        <p14:creationId xmlns:p14="http://schemas.microsoft.com/office/powerpoint/2010/main" val="1662566117"/>
      </p:ext>
    </p:extLst>
  </p:cSld>
  <p:clrMapOvr>
    <a:masterClrMapping/>
  </p:clrMapOvr>
  <p:transition>
    <p:split dir="in"/>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714356"/>
            <a:ext cx="5643602" cy="5632311"/>
          </a:xfrm>
          <a:prstGeom prst="rect">
            <a:avLst/>
          </a:prstGeom>
          <a:noFill/>
        </p:spPr>
        <p:txBody>
          <a:bodyPr wrap="square" rtlCol="0">
            <a:spAutoFit/>
          </a:bodyPr>
          <a:lstStyle/>
          <a:p>
            <a:pPr>
              <a:buFontTx/>
              <a:buChar char="-"/>
            </a:pPr>
            <a:r>
              <a:rPr lang="ru-RU" sz="2400" dirty="0">
                <a:latin typeface="Times New Roman" pitchFamily="18" charset="0"/>
                <a:cs typeface="Times New Roman" pitchFamily="18" charset="0"/>
              </a:rPr>
              <a:t>Центр социального обслуживания населения</a:t>
            </a:r>
          </a:p>
          <a:p>
            <a:pPr>
              <a:buFontTx/>
              <a:buChar char="-"/>
            </a:pPr>
            <a:r>
              <a:rPr lang="ru-RU" sz="2400" dirty="0">
                <a:latin typeface="Times New Roman" pitchFamily="18" charset="0"/>
                <a:cs typeface="Times New Roman" pitchFamily="18" charset="0"/>
              </a:rPr>
              <a:t> Социально-реабилитационный центр для несовершеннолетних</a:t>
            </a:r>
          </a:p>
          <a:p>
            <a:pPr>
              <a:buFontTx/>
              <a:buChar char="-"/>
            </a:pPr>
            <a:r>
              <a:rPr lang="ru-RU" sz="2400" dirty="0">
                <a:latin typeface="Times New Roman" pitchFamily="18" charset="0"/>
                <a:cs typeface="Times New Roman" pitchFamily="18" charset="0"/>
              </a:rPr>
              <a:t>Центр социальной помощи семье и детям</a:t>
            </a:r>
          </a:p>
          <a:p>
            <a:pPr>
              <a:buFontTx/>
              <a:buChar char="-"/>
            </a:pPr>
            <a:r>
              <a:rPr lang="ru-RU" sz="2400" dirty="0">
                <a:latin typeface="Times New Roman" pitchFamily="18" charset="0"/>
                <a:cs typeface="Times New Roman" pitchFamily="18" charset="0"/>
              </a:rPr>
              <a:t>Дом интернат для ветеранов</a:t>
            </a:r>
          </a:p>
          <a:p>
            <a:r>
              <a:rPr lang="ru-RU" sz="2400" dirty="0">
                <a:latin typeface="Times New Roman" pitchFamily="18" charset="0"/>
                <a:cs typeface="Times New Roman" pitchFamily="18" charset="0"/>
              </a:rPr>
              <a:t>-Центр реабилитации лиц с ограниченными возможностями  здоровья</a:t>
            </a:r>
          </a:p>
          <a:p>
            <a:pPr>
              <a:buFontTx/>
              <a:buChar char="-"/>
            </a:pPr>
            <a:r>
              <a:rPr lang="ru-RU" sz="2400" dirty="0">
                <a:latin typeface="Times New Roman" pitchFamily="18" charset="0"/>
                <a:cs typeface="Times New Roman" pitchFamily="18" charset="0"/>
              </a:rPr>
              <a:t>Центр срочной помощи</a:t>
            </a:r>
          </a:p>
          <a:p>
            <a:pPr>
              <a:buFontTx/>
              <a:buChar char="-"/>
            </a:pPr>
            <a:r>
              <a:rPr lang="ru-RU" sz="2400" dirty="0">
                <a:latin typeface="Times New Roman" pitchFamily="18" charset="0"/>
                <a:cs typeface="Times New Roman" pitchFamily="18" charset="0"/>
              </a:rPr>
              <a:t>Реабилитационный центр для лиц без определенного места жительства</a:t>
            </a:r>
          </a:p>
          <a:p>
            <a:pPr>
              <a:buFontTx/>
              <a:buChar char="-"/>
            </a:pPr>
            <a:r>
              <a:rPr lang="ru-RU" sz="2400" dirty="0">
                <a:latin typeface="Times New Roman" pitchFamily="18" charset="0"/>
                <a:cs typeface="Times New Roman" pitchFamily="18" charset="0"/>
              </a:rPr>
              <a:t>Социальный приют</a:t>
            </a:r>
          </a:p>
          <a:p>
            <a:pPr>
              <a:buFontTx/>
              <a:buChar char="-"/>
            </a:pPr>
            <a:r>
              <a:rPr lang="ru-RU" sz="2400" dirty="0">
                <a:latin typeface="Times New Roman" pitchFamily="18" charset="0"/>
                <a:cs typeface="Times New Roman" pitchFamily="18" charset="0"/>
              </a:rPr>
              <a:t>Кризисный центр и другие</a:t>
            </a:r>
          </a:p>
        </p:txBody>
      </p:sp>
      <p:sp>
        <p:nvSpPr>
          <p:cNvPr id="4" name="Правая фигурная скобка 3"/>
          <p:cNvSpPr/>
          <p:nvPr/>
        </p:nvSpPr>
        <p:spPr>
          <a:xfrm>
            <a:off x="5500694" y="714356"/>
            <a:ext cx="1571636" cy="50006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 name="TextBox 4"/>
          <p:cNvSpPr txBox="1"/>
          <p:nvPr/>
        </p:nvSpPr>
        <p:spPr>
          <a:xfrm>
            <a:off x="6429389" y="1928802"/>
            <a:ext cx="2714612" cy="1200329"/>
          </a:xfrm>
          <a:prstGeom prst="rect">
            <a:avLst/>
          </a:prstGeom>
          <a:noFill/>
        </p:spPr>
        <p:txBody>
          <a:bodyPr wrap="square" rtlCol="0">
            <a:spAutoFit/>
          </a:bodyPr>
          <a:lstStyle/>
          <a:p>
            <a:r>
              <a:rPr lang="ru-RU" sz="2400" dirty="0">
                <a:latin typeface="Times New Roman" pitchFamily="18" charset="0"/>
                <a:cs typeface="Times New Roman" pitchFamily="18" charset="0"/>
              </a:rPr>
              <a:t>Социальные службы создаются различных типов</a:t>
            </a:r>
          </a:p>
        </p:txBody>
      </p:sp>
    </p:spTree>
    <p:extLst>
      <p:ext uri="{BB962C8B-B14F-4D97-AF65-F5344CB8AC3E}">
        <p14:creationId xmlns:p14="http://schemas.microsoft.com/office/powerpoint/2010/main" val="1965782693"/>
      </p:ext>
    </p:extLst>
  </p:cSld>
  <p:clrMapOvr>
    <a:masterClrMapping/>
  </p:clrMapOvr>
  <p:transition>
    <p:wedg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перфолента 2"/>
          <p:cNvSpPr/>
          <p:nvPr/>
        </p:nvSpPr>
        <p:spPr>
          <a:xfrm>
            <a:off x="1500166" y="357166"/>
            <a:ext cx="5857916" cy="1357322"/>
          </a:xfrm>
          <a:prstGeom prst="flowChartPunchedTap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latin typeface="Times New Roman" pitchFamily="18" charset="0"/>
                <a:cs typeface="Times New Roman" pitchFamily="18" charset="0"/>
              </a:rPr>
              <a:t>Общая характеристика организаций </a:t>
            </a:r>
          </a:p>
        </p:txBody>
      </p:sp>
      <p:sp>
        <p:nvSpPr>
          <p:cNvPr id="5" name="Блок-схема: перфолента 4"/>
          <p:cNvSpPr/>
          <p:nvPr/>
        </p:nvSpPr>
        <p:spPr>
          <a:xfrm>
            <a:off x="428596" y="1857364"/>
            <a:ext cx="8358246" cy="4429156"/>
          </a:xfrm>
          <a:prstGeom prst="flowChartPunchedTape">
            <a:avLst/>
          </a:prstGeom>
        </p:spPr>
        <p:style>
          <a:lnRef idx="3">
            <a:schemeClr val="lt1"/>
          </a:lnRef>
          <a:fillRef idx="1">
            <a:schemeClr val="accent1"/>
          </a:fillRef>
          <a:effectRef idx="1">
            <a:schemeClr val="accent1"/>
          </a:effectRef>
          <a:fontRef idx="minor">
            <a:schemeClr val="lt1"/>
          </a:fontRef>
        </p:style>
        <p:txBody>
          <a:bodyPr rtlCol="0" anchor="ctr"/>
          <a:lstStyle/>
          <a:p>
            <a:pPr marL="342900" indent="-342900" algn="just">
              <a:buAutoNum type="arabicPeriod"/>
            </a:pPr>
            <a:r>
              <a:rPr lang="ru-RU" sz="2400" dirty="0">
                <a:latin typeface="Times New Roman" pitchFamily="18" charset="0"/>
                <a:cs typeface="Times New Roman" pitchFamily="18" charset="0"/>
              </a:rPr>
              <a:t>Ресурсы (трудовые, финансовые, материальные, информационные, технические)</a:t>
            </a:r>
          </a:p>
          <a:p>
            <a:pPr marL="342900" indent="-342900" algn="just"/>
            <a:r>
              <a:rPr lang="ru-RU" sz="2400" dirty="0">
                <a:latin typeface="Times New Roman" pitchFamily="18" charset="0"/>
                <a:cs typeface="Times New Roman" pitchFamily="18" charset="0"/>
              </a:rPr>
              <a:t>2. Зависимость от внешней среды</a:t>
            </a:r>
          </a:p>
          <a:p>
            <a:pPr marL="342900" indent="-342900" algn="just"/>
            <a:r>
              <a:rPr lang="ru-RU" sz="2400" dirty="0">
                <a:latin typeface="Times New Roman" pitchFamily="18" charset="0"/>
                <a:cs typeface="Times New Roman" pitchFamily="18" charset="0"/>
              </a:rPr>
              <a:t>3. Горизонтальное разделение труда. Всю имеющуюся работу  разделяют на составляющие компоненты, это обычно называют горизонтальным разделением труда</a:t>
            </a:r>
          </a:p>
        </p:txBody>
      </p:sp>
    </p:spTree>
    <p:extLst>
      <p:ext uri="{BB962C8B-B14F-4D97-AF65-F5344CB8AC3E}">
        <p14:creationId xmlns:p14="http://schemas.microsoft.com/office/powerpoint/2010/main" val="2835543925"/>
      </p:ext>
    </p:extLst>
  </p:cSld>
  <p:clrMapOvr>
    <a:masterClrMapping/>
  </p:clrMapOvr>
  <p:transition>
    <p:zoom dir="in"/>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Блок-схема: перфолента 1"/>
          <p:cNvSpPr/>
          <p:nvPr/>
        </p:nvSpPr>
        <p:spPr>
          <a:xfrm>
            <a:off x="571472" y="428604"/>
            <a:ext cx="7715304" cy="6000792"/>
          </a:xfrm>
          <a:prstGeom prst="flowChartPunchedTap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sz="2400" dirty="0">
                <a:latin typeface="Times New Roman" pitchFamily="18" charset="0"/>
                <a:cs typeface="Times New Roman" pitchFamily="18" charset="0"/>
              </a:rPr>
              <a:t>4. Подразделения по средствам горизонтального разделения труда образуются подразделения, выполняющие конкретные специфические задания и добивающиеся конкретных специфических целей.</a:t>
            </a:r>
          </a:p>
          <a:p>
            <a:pPr algn="ctr"/>
            <a:r>
              <a:rPr lang="ru-RU" sz="2400" dirty="0">
                <a:latin typeface="Times New Roman" pitchFamily="18" charset="0"/>
                <a:cs typeface="Times New Roman" pitchFamily="18" charset="0"/>
              </a:rPr>
              <a:t>5. Вертикальное разделение труда. Распределение работы на составляющие части требует координации деятельности , кто-то должен координировать работу группы, чтобы она была успешной. Деятельность по координации других людей и состоит сущность управления.</a:t>
            </a:r>
          </a:p>
        </p:txBody>
      </p:sp>
    </p:spTree>
    <p:extLst>
      <p:ext uri="{BB962C8B-B14F-4D97-AF65-F5344CB8AC3E}">
        <p14:creationId xmlns:p14="http://schemas.microsoft.com/office/powerpoint/2010/main" val="510363068"/>
      </p:ext>
    </p:extLst>
  </p:cSld>
  <p:clrMapOvr>
    <a:masterClrMapping/>
  </p:clrMapOvr>
  <p:transition>
    <p:wheel spokes="2"/>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42" y="47278"/>
            <a:ext cx="9144000" cy="313932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b="1" i="1" dirty="0"/>
              <a:t>ФОРМЫ ПРИЗНАНИЯ И ОЦЕНКИ РЕЗУЛЬТАТОВ ТРУДА</a:t>
            </a:r>
            <a:endParaRPr lang="ru-RU" dirty="0"/>
          </a:p>
          <a:p>
            <a:pPr indent="457200"/>
            <a:r>
              <a:rPr lang="ru-RU" dirty="0"/>
              <a:t>Внешнее вознаграждение всегда означает признание заслуг человека или коллектива перед организацией, в какой бы форме оно не осуществлялось. Признание выполняет несколько задач:</a:t>
            </a:r>
          </a:p>
          <a:p>
            <a:pPr marL="285750" lvl="0" indent="-285750">
              <a:buFont typeface="Arial" pitchFamily="34" charset="0"/>
              <a:buChar char="•"/>
            </a:pPr>
            <a:r>
              <a:rPr lang="ru-RU" dirty="0"/>
              <a:t>дальнейшее стимулирование творческой активности работников;</a:t>
            </a:r>
          </a:p>
          <a:p>
            <a:pPr marL="285750" lvl="0" indent="-285750">
              <a:buFont typeface="Arial" pitchFamily="34" charset="0"/>
              <a:buChar char="•"/>
            </a:pPr>
            <a:r>
              <a:rPr lang="ru-RU" dirty="0"/>
              <a:t>демонстрация позитивного отношения руководства к высоким результатам;</a:t>
            </a:r>
          </a:p>
          <a:p>
            <a:pPr marL="285750" lvl="0" indent="-285750">
              <a:buFont typeface="Arial" pitchFamily="34" charset="0"/>
              <a:buChar char="•"/>
            </a:pPr>
            <a:r>
              <a:rPr lang="ru-RU" dirty="0"/>
              <a:t>популяризация результатов среди коллектива;</a:t>
            </a:r>
          </a:p>
          <a:p>
            <a:pPr marL="285750" lvl="0" indent="-285750">
              <a:buFont typeface="Arial" pitchFamily="34" charset="0"/>
              <a:buChar char="•"/>
            </a:pPr>
            <a:r>
              <a:rPr lang="ru-RU" dirty="0"/>
              <a:t>поднятие морального состояния сотрудников;</a:t>
            </a:r>
          </a:p>
          <a:p>
            <a:pPr marL="285750" lvl="0" indent="-285750">
              <a:buFont typeface="Arial" pitchFamily="34" charset="0"/>
              <a:buChar char="•"/>
            </a:pPr>
            <a:r>
              <a:rPr lang="ru-RU" dirty="0"/>
              <a:t>повышение деловой активности;</a:t>
            </a:r>
          </a:p>
          <a:p>
            <a:pPr marL="285750" lvl="0" indent="-285750">
              <a:buFont typeface="Arial" pitchFamily="34" charset="0"/>
              <a:buChar char="•"/>
            </a:pPr>
            <a:r>
              <a:rPr lang="ru-RU" dirty="0"/>
              <a:t>усиление действенности самого процесса стимулирования. </a:t>
            </a:r>
          </a:p>
          <a:p>
            <a:pPr indent="457200"/>
            <a:endParaRPr lang="ru-RU"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2326" y="3186599"/>
            <a:ext cx="5480342" cy="367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66760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6" y="41746"/>
            <a:ext cx="9144000" cy="714041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ru-RU" sz="1600" dirty="0"/>
              <a:t>Существует несколько форм признания и оценки труда работников.</a:t>
            </a:r>
          </a:p>
          <a:p>
            <a:pPr indent="457200"/>
            <a:r>
              <a:rPr lang="ru-RU" sz="1600" dirty="0"/>
              <a:t>Во-первых, это материальные </a:t>
            </a:r>
            <a:r>
              <a:rPr lang="ru-RU" sz="1600" b="1" dirty="0"/>
              <a:t>компенсации </a:t>
            </a:r>
            <a:r>
              <a:rPr lang="ru-RU" sz="1600" dirty="0"/>
              <a:t>(вознаграждение, возмещение) за повышенные затраты труда. Они могут выражаться в различных формах. Если речь идет о заработной плате, то ее размер не должен зависеть от стажа, а учитывать еще и качество выполнения своих обязанностей. На практике же руководители компенсируют затраченные работником усилия в соответствии со стажем и проведенным на работе временем, а вовсе не по характеристикам достигнутых результатов. Виды материальных компенсаций: оплата обучения, медицинского обслуживания, питания и др.</a:t>
            </a:r>
          </a:p>
          <a:p>
            <a:pPr indent="457200"/>
            <a:r>
              <a:rPr lang="ru-RU" sz="1600" i="1" dirty="0"/>
              <a:t>Во-вторых, </a:t>
            </a:r>
            <a:r>
              <a:rPr lang="ru-RU" sz="1600" dirty="0"/>
              <a:t>формой признания является денежное вознаграждение за высокие результаты труда (т.е. премии). Премии совсем не обязательно должны быть большими, главное -неожиданными и такими, чтобы о них знали все.</a:t>
            </a:r>
          </a:p>
          <a:p>
            <a:pPr indent="457200"/>
            <a:r>
              <a:rPr lang="ru-RU" sz="1600" i="1" dirty="0"/>
              <a:t>В-третьих, </a:t>
            </a:r>
            <a:r>
              <a:rPr lang="ru-RU" sz="1600" dirty="0"/>
              <a:t>формой признания является повышение в должности. Но оно влияет лишь на тех, кто делает карьеру, а таких не может быть много вследствие ограниченности вакансий. Кроме того, не все могут и хотят быть руководителями.</a:t>
            </a:r>
          </a:p>
          <a:p>
            <a:pPr indent="457200"/>
            <a:r>
              <a:rPr lang="ru-RU" sz="1600" i="1" dirty="0"/>
              <a:t>В-четвертых, в </a:t>
            </a:r>
            <a:r>
              <a:rPr lang="ru-RU" sz="1600" dirty="0"/>
              <a:t>качестве признания может выступать поощрение свободным временем. Оно может предоставляться в форме дополнительного отпуска или сокращенного рабочего дня. Оно также может перераспределяться с помощью гибкого или скользящего графика, делающего рабочий день более удобным. Оно может возникать за счет сэкономленного времени благодаря личным усилиям работника.</a:t>
            </a:r>
          </a:p>
          <a:p>
            <a:pPr indent="457200"/>
            <a:r>
              <a:rPr lang="ru-RU" sz="1600" i="1" dirty="0"/>
              <a:t>В-пятых, </a:t>
            </a:r>
            <a:r>
              <a:rPr lang="ru-RU" sz="1600" dirty="0"/>
              <a:t>большое значение имеет общественное признание заслуг коллектива и отдельных работников через широкую информацию о них в многотиражной печати и на специальных стендах, вручение грамот, объявление благодарности на собраниях, награждение туристическими поездками, билетами.</a:t>
            </a:r>
          </a:p>
          <a:p>
            <a:pPr indent="457200"/>
            <a:r>
              <a:rPr lang="ru-RU" sz="1600" i="1" dirty="0"/>
              <a:t>В-шестых, </a:t>
            </a:r>
            <a:r>
              <a:rPr lang="ru-RU" sz="1600" dirty="0"/>
              <a:t>большую роль в деле стимулирования играет личное признание руководством организации или подразделения. Оно может иметь форму регулярных или эпизодических поздравлений по случаю праздников и торжественных дат, похвалы.</a:t>
            </a:r>
          </a:p>
          <a:p>
            <a:pPr lvl="0"/>
            <a:endParaRPr lang="ru-RU" sz="1600" dirty="0"/>
          </a:p>
          <a:p>
            <a:endParaRPr lang="ru-RU" sz="1600" dirty="0"/>
          </a:p>
        </p:txBody>
      </p:sp>
    </p:spTree>
    <p:extLst>
      <p:ext uri="{BB962C8B-B14F-4D97-AF65-F5344CB8AC3E}">
        <p14:creationId xmlns:p14="http://schemas.microsoft.com/office/powerpoint/2010/main" val="40977669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00808"/>
            <a:ext cx="9144000" cy="4801314"/>
          </a:xfrm>
          <a:prstGeom prst="rect">
            <a:avLst/>
          </a:prstGeom>
          <a:noFill/>
        </p:spPr>
        <p:txBody>
          <a:bodyPr wrap="square" rtlCol="0">
            <a:spAutoFit/>
          </a:bodyPr>
          <a:lstStyle/>
          <a:p>
            <a:pPr indent="457200"/>
            <a:r>
              <a:rPr lang="ru-RU" dirty="0"/>
              <a:t>Как считают специалисты, похвала - один из самых эффективных инструментов </a:t>
            </a:r>
            <a:r>
              <a:rPr lang="ru-RU" b="1" dirty="0"/>
              <a:t>обратной связи </a:t>
            </a:r>
            <a:r>
              <a:rPr lang="ru-RU" dirty="0"/>
              <a:t>между руководителями и подчиненными. Важно только уметь выбрать ее подходящее содержание и форму. Она может быть прямой - искренней, дружелюбной, доверительной; может быть и косвенной в виде проявления неподдельного интереса к личности работника, его заботам и нуждам. К похвале можно отнести и премии. Но они действенны только тогда, когда наглядно видна связь между затратами и результатами. Кроме того, к деньгам быстро привыкают. Чтобы стимулирование с их помощью было действенным, суммы все время приходится увеличивать, но до бесконечности это делать нельзя.</a:t>
            </a:r>
          </a:p>
          <a:p>
            <a:pPr indent="457200"/>
            <a:r>
              <a:rPr lang="ru-RU" dirty="0"/>
              <a:t>Чтобы похвала была действенной руководителю нужно придерживаться следующих правил:</a:t>
            </a:r>
          </a:p>
          <a:p>
            <a:pPr marL="285750" lvl="0" indent="-285750">
              <a:buFont typeface="Arial" pitchFamily="34" charset="0"/>
              <a:buChar char="•"/>
            </a:pPr>
            <a:r>
              <a:rPr lang="ru-RU" dirty="0"/>
              <a:t>четко определить, за что хвалить подчиненных;</a:t>
            </a:r>
          </a:p>
          <a:p>
            <a:pPr marL="285750" lvl="0" indent="-285750">
              <a:buFont typeface="Arial" pitchFamily="34" charset="0"/>
              <a:buChar char="•"/>
            </a:pPr>
            <a:r>
              <a:rPr lang="ru-RU" dirty="0"/>
              <a:t>заранее продумывать «дозировку» похвалы и делать в ней перерывы;</a:t>
            </a:r>
          </a:p>
          <a:p>
            <a:pPr marL="285750" lvl="0" indent="-285750">
              <a:buFont typeface="Arial" pitchFamily="34" charset="0"/>
              <a:buChar char="•"/>
            </a:pPr>
            <a:r>
              <a:rPr lang="ru-RU" dirty="0"/>
              <a:t>хвалить     подчиненных    за    любые     хорошие     и    полезные     дела,     даже     если они не значительны, но конкретны, имеют нужное направление;</a:t>
            </a:r>
          </a:p>
          <a:p>
            <a:pPr marL="285750" lvl="0" indent="-285750">
              <a:buFont typeface="Arial" pitchFamily="34" charset="0"/>
              <a:buChar char="•"/>
            </a:pPr>
            <a:r>
              <a:rPr lang="ru-RU" dirty="0"/>
              <a:t>хвалить не слишком часто, но регулярно;</a:t>
            </a:r>
          </a:p>
          <a:p>
            <a:pPr indent="457200"/>
            <a:endParaRPr lang="ru-RU" dirty="0"/>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2483768" cy="166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7586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indent="457200"/>
            <a:r>
              <a:rPr lang="ru-RU" i="1" dirty="0"/>
              <a:t>Оценка труда - </a:t>
            </a:r>
            <a:r>
              <a:rPr lang="ru-RU" dirty="0"/>
              <a:t>мероприятия по определению соответствует ли количество и качество труда требованиям технологии производства.</a:t>
            </a:r>
          </a:p>
          <a:p>
            <a:pPr indent="457200"/>
            <a:r>
              <a:rPr lang="ru-RU" dirty="0"/>
              <a:t>Оценка труда дает возможность: оценить потенциал продвижения работников и снижения риска выдвижения некомпетентных сотрудников; снизить затраты на обучение; поддерживать у сотрудников чувства справедливости и повышать трудовую мотивацию.</a:t>
            </a:r>
          </a:p>
          <a:p>
            <a:pPr indent="457200"/>
            <a:r>
              <a:rPr lang="ru-RU" dirty="0"/>
              <a:t>Для организации эффективной системы оценки результативности труда работников необходимо:</a:t>
            </a:r>
          </a:p>
          <a:p>
            <a:pPr indent="457200"/>
            <a:r>
              <a:rPr lang="ru-RU" dirty="0"/>
              <a:t>1)установить стандарты результативности для каждого рабочего места и критерии ее оценки;</a:t>
            </a:r>
          </a:p>
          <a:p>
            <a:pPr indent="457200"/>
            <a:r>
              <a:rPr lang="ru-RU" dirty="0"/>
              <a:t>2)выработать политику проведения оценок результативности труда (когда, как часто и кому проводить оценку);</a:t>
            </a:r>
          </a:p>
          <a:p>
            <a:pPr indent="457200"/>
            <a:r>
              <a:rPr lang="ru-RU" dirty="0"/>
              <a:t>3)обсуждать оценку с работником;</a:t>
            </a:r>
          </a:p>
          <a:p>
            <a:pPr lvl="0" indent="457200"/>
            <a:r>
              <a:rPr lang="ru-RU" dirty="0"/>
              <a:t>4) принять решение.</a:t>
            </a:r>
          </a:p>
          <a:p>
            <a:pPr indent="457200"/>
            <a:r>
              <a:rPr lang="ru-RU" dirty="0"/>
              <a:t>Известны следующие методы оценки труда работников. Сначала рассмотрим </a:t>
            </a:r>
            <a:r>
              <a:rPr lang="ru-RU" i="1" dirty="0"/>
              <a:t>методы индивидуальной оценки:</a:t>
            </a:r>
            <a:endParaRPr lang="ru-RU" dirty="0"/>
          </a:p>
          <a:p>
            <a:pPr lvl="0" indent="457200">
              <a:buFont typeface="Arial" pitchFamily="34" charset="0"/>
              <a:buChar char="•"/>
            </a:pPr>
            <a:r>
              <a:rPr lang="ru-RU" dirty="0"/>
              <a:t>оценочную анкету (сравнительная анкета и анкета заданного выбора);</a:t>
            </a:r>
          </a:p>
          <a:p>
            <a:pPr lvl="0" indent="457200">
              <a:buFont typeface="Arial" pitchFamily="34" charset="0"/>
              <a:buChar char="•"/>
            </a:pPr>
            <a:r>
              <a:rPr lang="ru-RU" dirty="0"/>
              <a:t>шкалу рейтингов поведенческих установок;</a:t>
            </a:r>
          </a:p>
          <a:p>
            <a:pPr lvl="0" indent="457200">
              <a:buFont typeface="Arial" pitchFamily="34" charset="0"/>
              <a:buChar char="•"/>
            </a:pPr>
            <a:r>
              <a:rPr lang="ru-RU" dirty="0"/>
              <a:t>описательный метод;</a:t>
            </a:r>
          </a:p>
          <a:p>
            <a:pPr lvl="0" indent="457200">
              <a:buFont typeface="Arial" pitchFamily="34" charset="0"/>
              <a:buChar char="•"/>
            </a:pPr>
            <a:r>
              <a:rPr lang="ru-RU" dirty="0"/>
              <a:t>метод оценки по решающей ситуации;</a:t>
            </a:r>
          </a:p>
          <a:p>
            <a:pPr lvl="0" indent="457200">
              <a:buFont typeface="Arial" pitchFamily="34" charset="0"/>
              <a:buChar char="•"/>
            </a:pPr>
            <a:r>
              <a:rPr lang="ru-RU" dirty="0"/>
              <a:t>шкала наблюдения за поведением.</a:t>
            </a:r>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0066" y="4797152"/>
            <a:ext cx="1483934" cy="111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3471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29430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indent="457200"/>
            <a:r>
              <a:rPr lang="ru-RU" i="1" dirty="0"/>
              <a:t>Оценочная анкета </a:t>
            </a:r>
            <a:r>
              <a:rPr lang="ru-RU" dirty="0"/>
              <a:t>представляет собой стандартизированный набор вопросов или описаний. Оценивающий метод отмечает наличие или отсутствие определенной черты у оцениваемого и ставит отметку напротив ее описания. Общий рейтинг по результатам такой анкеты представляет собой сумму пометок.</a:t>
            </a:r>
          </a:p>
          <a:p>
            <a:pPr indent="457200" algn="ctr"/>
            <a:r>
              <a:rPr lang="ru-RU" b="1" i="1" u="sng" dirty="0"/>
              <a:t> Оценочная анкета (фрагмент). Заполняется самим работником</a:t>
            </a:r>
          </a:p>
          <a:p>
            <a:pPr indent="457200"/>
            <a:r>
              <a:rPr lang="ru-RU" b="1" dirty="0"/>
              <a:t>Общение с коллегами:</a:t>
            </a:r>
          </a:p>
          <a:p>
            <a:pPr marL="342900" indent="-342900">
              <a:buFont typeface="+mj-lt"/>
              <a:buAutoNum type="arabicPeriod"/>
            </a:pPr>
            <a:r>
              <a:rPr lang="ru-RU" dirty="0"/>
              <a:t>пишу ясно и кратко. 2. говорю ясно и кратко. 3.хорошо работаю с коллегами. </a:t>
            </a:r>
          </a:p>
          <a:p>
            <a:r>
              <a:rPr lang="ru-RU" dirty="0"/>
              <a:t>4. хорошо работаю с подчиненными. 5. хорошо работаю с начальниками.</a:t>
            </a:r>
          </a:p>
          <a:p>
            <a:r>
              <a:rPr lang="ru-RU" dirty="0"/>
              <a:t>6.учтив, всегда помогаю клиентам.7. убедительно излагаю идеи </a:t>
            </a:r>
          </a:p>
          <a:p>
            <a:pPr indent="457200"/>
            <a:r>
              <a:rPr lang="ru-RU" b="1" dirty="0"/>
              <a:t>Навыки работы/опыт</a:t>
            </a:r>
          </a:p>
          <a:p>
            <a:pPr indent="457200"/>
            <a:r>
              <a:rPr lang="ru-RU" dirty="0"/>
              <a:t>1. всегда завершаю рабочие заседания.2. знаю основные аспекты работы.</a:t>
            </a:r>
          </a:p>
          <a:p>
            <a:pPr indent="457200"/>
            <a:r>
              <a:rPr lang="ru-RU" dirty="0"/>
              <a:t>3. немного нуждаюсь в контроле. 4. иногда делаю ошибки.5.работаю по графику</a:t>
            </a:r>
          </a:p>
          <a:p>
            <a:pPr indent="457200"/>
            <a:r>
              <a:rPr lang="ru-RU" dirty="0"/>
              <a:t>6.знаком с современными достижениями в данной области</a:t>
            </a:r>
          </a:p>
          <a:p>
            <a:pPr indent="457200"/>
            <a:r>
              <a:rPr lang="ru-RU" b="1" dirty="0"/>
              <a:t> Планирование работы</a:t>
            </a:r>
            <a:r>
              <a:rPr lang="ru-RU" dirty="0"/>
              <a:t> устанавливаю себе реальные задачи, точно анализирую запросы и нужды результативен, разрабатываю большое количество решений эффективно обнаруживаю и решаю проблемы </a:t>
            </a:r>
          </a:p>
          <a:p>
            <a:pPr indent="457200"/>
            <a:r>
              <a:rPr lang="ru-RU" b="1" dirty="0"/>
              <a:t>Организация личного труда </a:t>
            </a:r>
            <a:r>
              <a:rPr lang="ru-RU" dirty="0"/>
              <a:t>содержу документацию в полном порядке распределяю задания должным образом проверяю эффективность действий определяю основные цели работы экономлю и эффективно использую время</a:t>
            </a:r>
          </a:p>
          <a:p>
            <a:pPr indent="457200"/>
            <a:r>
              <a:rPr lang="ru-RU" b="1" dirty="0"/>
              <a:t>Контроль</a:t>
            </a:r>
          </a:p>
          <a:p>
            <a:pPr indent="457200"/>
            <a:r>
              <a:rPr lang="ru-RU" dirty="0"/>
              <a:t>твердо придерживаюсь политики предприятия и установленных процедур определяю приемлемые стандарты качества не выхожу за рамки установленных расходов Прочие качества знаю, где искать информацию разрабатываю и развиваю творческие идеи хорошо справляюсь с работой при наличии давления приспосабливаюсь к переменам принимаю хорошие решения</a:t>
            </a:r>
          </a:p>
        </p:txBody>
      </p:sp>
    </p:spTree>
    <p:extLst>
      <p:ext uri="{BB962C8B-B14F-4D97-AF65-F5344CB8AC3E}">
        <p14:creationId xmlns:p14="http://schemas.microsoft.com/office/powerpoint/2010/main" val="42010365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1472</TotalTime>
  <Words>21222</Words>
  <Application>Microsoft Office PowerPoint</Application>
  <PresentationFormat>Экран (4:3)</PresentationFormat>
  <Paragraphs>1357</Paragraphs>
  <Slides>168</Slides>
  <Notes>5</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168</vt:i4>
      </vt:variant>
    </vt:vector>
  </HeadingPairs>
  <TitlesOfParts>
    <vt:vector size="177" baseType="lpstr">
      <vt:lpstr>Arial</vt:lpstr>
      <vt:lpstr>Calibri</vt:lpstr>
      <vt:lpstr>Candara</vt:lpstr>
      <vt:lpstr>Courier New</vt:lpstr>
      <vt:lpstr>Monotype Corsiva</vt:lpstr>
      <vt:lpstr>Symbol</vt:lpstr>
      <vt:lpstr>Times New Roman</vt:lpstr>
      <vt:lpstr>Wingdings</vt:lpstr>
      <vt:lpstr>Волна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777</dc:creator>
  <cp:lastModifiedBy>Юлия</cp:lastModifiedBy>
  <cp:revision>108</cp:revision>
  <dcterms:created xsi:type="dcterms:W3CDTF">2016-04-29T14:44:25Z</dcterms:created>
  <dcterms:modified xsi:type="dcterms:W3CDTF">2018-03-14T02:32:14Z</dcterms:modified>
</cp:coreProperties>
</file>