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90" r:id="rId6"/>
    <p:sldId id="292" r:id="rId7"/>
    <p:sldId id="260" r:id="rId8"/>
    <p:sldId id="261" r:id="rId9"/>
    <p:sldId id="262" r:id="rId10"/>
    <p:sldId id="263" r:id="rId11"/>
    <p:sldId id="264" r:id="rId12"/>
    <p:sldId id="280" r:id="rId13"/>
    <p:sldId id="281" r:id="rId14"/>
    <p:sldId id="265" r:id="rId15"/>
    <p:sldId id="291" r:id="rId16"/>
    <p:sldId id="266" r:id="rId17"/>
    <p:sldId id="267" r:id="rId18"/>
    <p:sldId id="289" r:id="rId19"/>
    <p:sldId id="268" r:id="rId20"/>
    <p:sldId id="282" r:id="rId21"/>
    <p:sldId id="269" r:id="rId22"/>
    <p:sldId id="288" r:id="rId23"/>
    <p:sldId id="287" r:id="rId24"/>
    <p:sldId id="293" r:id="rId25"/>
    <p:sldId id="286" r:id="rId26"/>
    <p:sldId id="270" r:id="rId27"/>
    <p:sldId id="271" r:id="rId28"/>
    <p:sldId id="272" r:id="rId29"/>
    <p:sldId id="273" r:id="rId30"/>
    <p:sldId id="274" r:id="rId31"/>
    <p:sldId id="275" r:id="rId32"/>
    <p:sldId id="285" r:id="rId33"/>
    <p:sldId id="301" r:id="rId34"/>
    <p:sldId id="303" r:id="rId35"/>
    <p:sldId id="296" r:id="rId36"/>
    <p:sldId id="297" r:id="rId37"/>
    <p:sldId id="294" r:id="rId38"/>
    <p:sldId id="276" r:id="rId39"/>
    <p:sldId id="277" r:id="rId40"/>
    <p:sldId id="278" r:id="rId41"/>
    <p:sldId id="279" r:id="rId4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48D83D3-A6E3-4071-B56F-1D444711FA18}" type="datetimeFigureOut">
              <a:rPr lang="ru-RU" smtClean="0"/>
              <a:pPr/>
              <a:t>17.12.2019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48D83D3-A6E3-4071-B56F-1D444711FA18}" type="datetimeFigureOut">
              <a:rPr lang="ru-RU" smtClean="0"/>
              <a:pPr/>
              <a:t>17.12.2019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48D83D3-A6E3-4071-B56F-1D444711FA18}" type="datetimeFigureOut">
              <a:rPr lang="ru-RU" smtClean="0"/>
              <a:pPr/>
              <a:t>17.12.2019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48D83D3-A6E3-4071-B56F-1D444711FA18}" type="datetimeFigureOut">
              <a:rPr lang="ru-RU" smtClean="0"/>
              <a:pPr/>
              <a:t>17.12.2019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48D83D3-A6E3-4071-B56F-1D444711FA18}" type="datetimeFigureOut">
              <a:rPr lang="ru-RU" smtClean="0"/>
              <a:pPr/>
              <a:t>17.12.2019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48D83D3-A6E3-4071-B56F-1D444711FA18}" type="datetimeFigureOut">
              <a:rPr lang="ru-RU" smtClean="0"/>
              <a:pPr/>
              <a:t>17.12.2019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48D83D3-A6E3-4071-B56F-1D444711FA18}" type="datetimeFigureOut">
              <a:rPr lang="ru-RU" smtClean="0"/>
              <a:pPr/>
              <a:t>17.12.2019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48D83D3-A6E3-4071-B56F-1D444711FA18}" type="datetimeFigureOut">
              <a:rPr lang="ru-RU" smtClean="0"/>
              <a:pPr/>
              <a:t>17.12.2019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48D83D3-A6E3-4071-B56F-1D444711FA18}" type="datetimeFigureOut">
              <a:rPr lang="ru-RU" smtClean="0"/>
              <a:pPr/>
              <a:t>17.12.2019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48D83D3-A6E3-4071-B56F-1D444711FA18}" type="datetimeFigureOut">
              <a:rPr lang="ru-RU" smtClean="0"/>
              <a:pPr/>
              <a:t>17.12.2019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48D83D3-A6E3-4071-B56F-1D444711FA18}" type="datetimeFigureOut">
              <a:rPr lang="ru-RU" smtClean="0"/>
              <a:pPr/>
              <a:t>17.12.2019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0B6AB8F-08DD-4ADE-9603-96A5FEF752E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8D83D3-A6E3-4071-B56F-1D444711FA18}" type="datetimeFigureOut">
              <a:rPr lang="ru-RU" smtClean="0"/>
              <a:pPr/>
              <a:t>17.12.2019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B6AB8F-08DD-4ADE-9603-96A5FEF752E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00174"/>
            <a:ext cx="7772400" cy="2100277"/>
          </a:xfrm>
        </p:spPr>
        <p:txBody>
          <a:bodyPr>
            <a:noAutofit/>
          </a:bodyPr>
          <a:lstStyle/>
          <a:p>
            <a:r>
              <a:rPr lang="ru-RU" sz="4800" i="1" dirty="0"/>
              <a:t>Финансирование социальной работы</a:t>
            </a:r>
          </a:p>
        </p:txBody>
      </p:sp>
      <p:sp>
        <p:nvSpPr>
          <p:cNvPr id="3" name="Подзаголовок 2"/>
          <p:cNvSpPr>
            <a:spLocks noGrp="1"/>
          </p:cNvSpPr>
          <p:nvPr>
            <p:ph type="subTitle" idx="1"/>
          </p:nvPr>
        </p:nvSpPr>
        <p:spPr>
          <a:xfrm>
            <a:off x="1371600" y="3886200"/>
            <a:ext cx="7558118" cy="1752600"/>
          </a:xfrm>
        </p:spPr>
        <p:txBody>
          <a:bodyPr/>
          <a:lstStyle/>
          <a:p>
            <a:pPr algn="r"/>
            <a:r>
              <a:rPr lang="ru-RU" sz="2400" i="1" dirty="0" smtClean="0">
                <a:solidFill>
                  <a:schemeClr val="tx1"/>
                </a:solidFill>
              </a:rPr>
              <a:t>Канд. </a:t>
            </a:r>
            <a:r>
              <a:rPr lang="ru-RU" sz="2400" i="1" dirty="0" err="1" smtClean="0">
                <a:solidFill>
                  <a:schemeClr val="tx1"/>
                </a:solidFill>
              </a:rPr>
              <a:t>социол</a:t>
            </a:r>
            <a:r>
              <a:rPr lang="ru-RU" sz="2400" i="1" dirty="0" smtClean="0">
                <a:solidFill>
                  <a:schemeClr val="tx1"/>
                </a:solidFill>
              </a:rPr>
              <a:t>. наук, доцент,  </a:t>
            </a:r>
            <a:endParaRPr lang="en-US" sz="2400" i="1" dirty="0" smtClean="0">
              <a:solidFill>
                <a:schemeClr val="tx1"/>
              </a:solidFill>
            </a:endParaRPr>
          </a:p>
          <a:p>
            <a:pPr algn="r"/>
            <a:r>
              <a:rPr lang="ru-RU" sz="2400" i="1" dirty="0" smtClean="0">
                <a:solidFill>
                  <a:schemeClr val="tx1"/>
                </a:solidFill>
              </a:rPr>
              <a:t>доцент кафедры социальной работы</a:t>
            </a:r>
          </a:p>
          <a:p>
            <a:pPr algn="r"/>
            <a:r>
              <a:rPr lang="ru-RU" sz="2400" i="1" dirty="0" smtClean="0">
                <a:solidFill>
                  <a:schemeClr val="tx1"/>
                </a:solidFill>
              </a:rPr>
              <a:t>Щеткина Ирина Анатольевна</a:t>
            </a:r>
          </a:p>
          <a:p>
            <a:pPr algn="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6643710"/>
          </a:xfrm>
        </p:spPr>
        <p:txBody>
          <a:bodyPr>
            <a:normAutofit fontScale="92500" lnSpcReduction="20000"/>
          </a:bodyPr>
          <a:lstStyle/>
          <a:p>
            <a:pPr algn="ctr">
              <a:buNone/>
            </a:pPr>
            <a:r>
              <a:rPr lang="ru-RU" sz="3900" u="sng" dirty="0" smtClean="0"/>
              <a:t>Принципы финансирования </a:t>
            </a:r>
          </a:p>
          <a:p>
            <a:pPr algn="ctr">
              <a:buNone/>
            </a:pPr>
            <a:r>
              <a:rPr lang="ru-RU" sz="3900" u="sng" dirty="0" smtClean="0"/>
              <a:t>социальной работы:</a:t>
            </a:r>
          </a:p>
          <a:p>
            <a:r>
              <a:rPr lang="ru-RU" sz="3000" u="sng" dirty="0" smtClean="0"/>
              <a:t>Принцип дифференцированного подхода </a:t>
            </a:r>
            <a:r>
              <a:rPr lang="ru-RU" sz="3000" dirty="0" smtClean="0"/>
              <a:t>(определение размеров ассигнований в зависимости от реальных условий, специфики региона и местных условий)</a:t>
            </a:r>
          </a:p>
          <a:p>
            <a:pPr lvl="0"/>
            <a:r>
              <a:rPr lang="ru-RU" sz="3000" u="sng" dirty="0" smtClean="0"/>
              <a:t>Принцип </a:t>
            </a:r>
            <a:r>
              <a:rPr lang="ru-RU" sz="3000" u="sng" dirty="0"/>
              <a:t>учета государственных минимальных стандартов, в пределах которых должны выделяться средства по основным социальным позициям</a:t>
            </a:r>
            <a:r>
              <a:rPr lang="ru-RU" sz="3000" dirty="0"/>
              <a:t> </a:t>
            </a:r>
            <a:r>
              <a:rPr lang="ru-RU" sz="3000" dirty="0" smtClean="0"/>
              <a:t>(МРОТ, прожиточный минимум, минимальный размер пенсии) </a:t>
            </a:r>
            <a:endParaRPr lang="ru-RU" sz="3000" dirty="0"/>
          </a:p>
          <a:p>
            <a:pPr lvl="0"/>
            <a:r>
              <a:rPr lang="ru-RU" sz="3000" u="sng" dirty="0"/>
              <a:t>Принцип преимущества социальной сферы при распределении дополнительных бюджетных доходов </a:t>
            </a:r>
            <a:r>
              <a:rPr lang="ru-RU" sz="3000" dirty="0"/>
              <a:t>и курс на опережающий рост социальных расходов по сравнению с другими видами бюджетных затрат</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u="sng" dirty="0" smtClean="0"/>
              <a:t>Способы финансирования социальной защиты населения: </a:t>
            </a:r>
            <a:r>
              <a:rPr lang="ru-RU" sz="3600" u="sng" dirty="0" smtClean="0"/>
              <a:t/>
            </a:r>
            <a:br>
              <a:rPr lang="ru-RU" sz="3600" u="sng" dirty="0" smtClean="0"/>
            </a:br>
            <a:endParaRPr lang="ru-RU" u="sng" dirty="0"/>
          </a:p>
        </p:txBody>
      </p:sp>
      <p:sp>
        <p:nvSpPr>
          <p:cNvPr id="3" name="Содержимое 2"/>
          <p:cNvSpPr>
            <a:spLocks noGrp="1"/>
          </p:cNvSpPr>
          <p:nvPr>
            <p:ph idx="1"/>
          </p:nvPr>
        </p:nvSpPr>
        <p:spPr>
          <a:xfrm>
            <a:off x="457200" y="1600200"/>
            <a:ext cx="8229600" cy="5043510"/>
          </a:xfrm>
        </p:spPr>
        <p:txBody>
          <a:bodyPr>
            <a:normAutofit fontScale="85000" lnSpcReduction="20000"/>
          </a:bodyPr>
          <a:lstStyle/>
          <a:p>
            <a:pPr marL="342900" lvl="1" indent="371475">
              <a:buNone/>
            </a:pPr>
            <a:r>
              <a:rPr lang="ru-RU" sz="3300" b="1" dirty="0" smtClean="0"/>
              <a:t>- </a:t>
            </a:r>
            <a:r>
              <a:rPr lang="ru-RU" sz="3300" b="1" u="sng" dirty="0" smtClean="0"/>
              <a:t>Прямое </a:t>
            </a:r>
            <a:r>
              <a:rPr lang="ru-RU" sz="3300" b="1" u="sng" dirty="0"/>
              <a:t>финансирование </a:t>
            </a:r>
            <a:r>
              <a:rPr lang="ru-RU" sz="3300" u="sng" dirty="0"/>
              <a:t>(средства целевым направлением </a:t>
            </a:r>
            <a:r>
              <a:rPr lang="ru-RU" sz="3300" u="sng" dirty="0" smtClean="0"/>
              <a:t>отправляются </a:t>
            </a:r>
            <a:r>
              <a:rPr lang="ru-RU" sz="3300" u="sng" dirty="0"/>
              <a:t>получателю)</a:t>
            </a:r>
          </a:p>
          <a:p>
            <a:pPr indent="371475">
              <a:buNone/>
            </a:pPr>
            <a:r>
              <a:rPr lang="ru-RU" b="1" u="sng" dirty="0" smtClean="0"/>
              <a:t>- Косвенное  финансирование  </a:t>
            </a:r>
            <a:r>
              <a:rPr lang="ru-RU" dirty="0" smtClean="0"/>
              <a:t>(уменьшение изъятия денежных средств) осуществляется тремя способами:</a:t>
            </a:r>
          </a:p>
          <a:p>
            <a:pPr indent="371475">
              <a:buNone/>
            </a:pPr>
            <a:r>
              <a:rPr lang="ru-RU" dirty="0" smtClean="0"/>
              <a:t>•  </a:t>
            </a:r>
            <a:r>
              <a:rPr lang="ru-RU" u="sng" dirty="0" smtClean="0"/>
              <a:t>льготное налогообложение </a:t>
            </a:r>
            <a:r>
              <a:rPr lang="ru-RU" dirty="0" smtClean="0"/>
              <a:t>(общественных и благотворительных фондов, предприятий, использующих труд инвалидов и т.п.);</a:t>
            </a:r>
          </a:p>
          <a:p>
            <a:pPr indent="371475">
              <a:buNone/>
            </a:pPr>
            <a:r>
              <a:rPr lang="ru-RU" dirty="0" smtClean="0"/>
              <a:t>• </a:t>
            </a:r>
            <a:r>
              <a:rPr lang="ru-RU" u="sng" dirty="0" smtClean="0"/>
              <a:t>льготное кредитование  </a:t>
            </a:r>
            <a:r>
              <a:rPr lang="ru-RU" dirty="0" smtClean="0"/>
              <a:t>(на приобретение жилья многодетным и молодым семьям и др.);</a:t>
            </a:r>
          </a:p>
          <a:p>
            <a:pPr indent="371475">
              <a:buNone/>
            </a:pPr>
            <a:r>
              <a:rPr lang="ru-RU" dirty="0" smtClean="0"/>
              <a:t>• </a:t>
            </a:r>
            <a:r>
              <a:rPr lang="ru-RU" u="sng" dirty="0" smtClean="0"/>
              <a:t>льготное ценообразование </a:t>
            </a:r>
            <a:r>
              <a:rPr lang="ru-RU" dirty="0" smtClean="0"/>
              <a:t>на социально значимые виды товаров  и  услуг  (для  ветеранов,  детей  из  малообеспеченных  семей и др.).</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1642194"/>
          </a:xfrm>
        </p:spPr>
        <p:txBody>
          <a:bodyPr>
            <a:normAutofit fontScale="90000"/>
          </a:bodyPr>
          <a:lstStyle/>
          <a:p>
            <a:r>
              <a:rPr lang="ru-RU" sz="2800" b="1" i="1" u="sng" dirty="0" smtClean="0">
                <a:latin typeface="Segoe Script" panose="020B0504020000000003" pitchFamily="34" charset="0"/>
              </a:rPr>
              <a:t>КОСВЕННОЕ ФИНАНСИРОВАНИЕ</a:t>
            </a:r>
            <a:r>
              <a:rPr lang="ru-RU" sz="2800" i="1" u="sng" dirty="0" smtClean="0">
                <a:latin typeface="Segoe Script" panose="020B0504020000000003" pitchFamily="34" charset="0"/>
              </a:rPr>
              <a:t/>
            </a:r>
            <a:br>
              <a:rPr lang="ru-RU" sz="2800" i="1" u="sng" dirty="0" smtClean="0">
                <a:latin typeface="Segoe Script" panose="020B0504020000000003" pitchFamily="34" charset="0"/>
              </a:rPr>
            </a:br>
            <a:r>
              <a:rPr lang="ru-RU" sz="2800" i="1" dirty="0" smtClean="0">
                <a:latin typeface="Segoe Script" panose="020B0504020000000003" pitchFamily="34" charset="0"/>
              </a:rPr>
              <a:t>Например, льготное </a:t>
            </a:r>
            <a:r>
              <a:rPr lang="ru-RU" sz="2800" i="1" dirty="0">
                <a:latin typeface="Segoe Script" panose="020B0504020000000003" pitchFamily="34" charset="0"/>
              </a:rPr>
              <a:t>кредитование </a:t>
            </a:r>
            <a:r>
              <a:rPr lang="ru-RU" sz="2800" i="1" dirty="0" smtClean="0">
                <a:latin typeface="Segoe Script" panose="020B0504020000000003" pitchFamily="34" charset="0"/>
              </a:rPr>
              <a:t>на </a:t>
            </a:r>
            <a:r>
              <a:rPr lang="ru-RU" sz="2800" i="1" dirty="0">
                <a:latin typeface="Segoe Script" panose="020B0504020000000003" pitchFamily="34" charset="0"/>
              </a:rPr>
              <a:t>приобретение жилья многодетным и молодым семьям</a:t>
            </a:r>
          </a:p>
        </p:txBody>
      </p:sp>
      <p:sp>
        <p:nvSpPr>
          <p:cNvPr id="3" name="Объект 2"/>
          <p:cNvSpPr>
            <a:spLocks noGrp="1"/>
          </p:cNvSpPr>
          <p:nvPr>
            <p:ph idx="1"/>
          </p:nvPr>
        </p:nvSpPr>
        <p:spPr>
          <a:xfrm>
            <a:off x="395536" y="1844824"/>
            <a:ext cx="8568952" cy="5013176"/>
          </a:xfrm>
        </p:spPr>
        <p:txBody>
          <a:bodyPr>
            <a:normAutofit fontScale="77500" lnSpcReduction="20000"/>
          </a:bodyPr>
          <a:lstStyle/>
          <a:p>
            <a:pPr marL="0" indent="0">
              <a:buNone/>
            </a:pPr>
            <a:r>
              <a:rPr lang="ru-RU" i="1" dirty="0"/>
              <a:t>Если молодая семья не имеет детей, она имеет право на получение</a:t>
            </a:r>
            <a:r>
              <a:rPr lang="ru-RU" dirty="0"/>
              <a:t>: </a:t>
            </a:r>
            <a:endParaRPr lang="ru-RU" dirty="0" smtClean="0"/>
          </a:p>
          <a:p>
            <a:r>
              <a:rPr lang="ru-RU" dirty="0" smtClean="0"/>
              <a:t>субсидии </a:t>
            </a:r>
            <a:r>
              <a:rPr lang="ru-RU" dirty="0"/>
              <a:t>в размере 35% от стоимости квартиры, которую покупает (простыми словами, молодая семья получает от государства помощь на покупку жилой недвижимости); </a:t>
            </a:r>
            <a:endParaRPr lang="ru-RU" dirty="0" smtClean="0"/>
          </a:p>
          <a:p>
            <a:r>
              <a:rPr lang="ru-RU" dirty="0" smtClean="0"/>
              <a:t>воспользоваться </a:t>
            </a:r>
            <a:r>
              <a:rPr lang="ru-RU" dirty="0"/>
              <a:t>программой ипотечного кредитования “Молодая семья”, которая позволяет оформлять кредиты на жилье по сниженным процентным ставкам; </a:t>
            </a:r>
            <a:endParaRPr lang="ru-RU" dirty="0" smtClean="0"/>
          </a:p>
          <a:p>
            <a:r>
              <a:rPr lang="ru-RU" dirty="0" smtClean="0"/>
              <a:t>использовать </a:t>
            </a:r>
            <a:r>
              <a:rPr lang="ru-RU" dirty="0"/>
              <a:t>социальную ипотеку, если семья признана остро нуждающейся в улучшении жилищных условий. </a:t>
            </a:r>
            <a:endParaRPr lang="ru-RU" dirty="0" smtClean="0"/>
          </a:p>
          <a:p>
            <a:pPr marL="0" indent="0">
              <a:buNone/>
            </a:pPr>
            <a:r>
              <a:rPr lang="ru-RU" dirty="0" smtClean="0"/>
              <a:t>Если </a:t>
            </a:r>
            <a:r>
              <a:rPr lang="ru-RU" dirty="0"/>
              <a:t>у молодой семьи имеются дети, она имеет право получить субсидию на приобретение жилой недвижимости в размере от 40% стоимости покупаемой недвижимости</a:t>
            </a:r>
            <a:r>
              <a:rPr lang="ru-RU" dirty="0" smtClean="0"/>
              <a:t>.</a:t>
            </a:r>
            <a:endParaRPr lang="ru-RU" dirty="0"/>
          </a:p>
        </p:txBody>
      </p:sp>
    </p:spTree>
    <p:extLst>
      <p:ext uri="{BB962C8B-B14F-4D97-AF65-F5344CB8AC3E}">
        <p14:creationId xmlns="" xmlns:p14="http://schemas.microsoft.com/office/powerpoint/2010/main" val="402264248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417638"/>
          </a:xfrm>
        </p:spPr>
        <p:txBody>
          <a:bodyPr>
            <a:noAutofit/>
          </a:bodyPr>
          <a:lstStyle/>
          <a:p>
            <a:r>
              <a:rPr lang="ru-RU" sz="2800" b="1" i="1" u="sng" dirty="0" smtClean="0">
                <a:latin typeface="Segoe Script" panose="020B0504020000000003" pitchFamily="34" charset="0"/>
              </a:rPr>
              <a:t>КОСВЕННОЕ ФИНАНСИРОВАНИЕ</a:t>
            </a:r>
            <a:r>
              <a:rPr lang="ru-RU" sz="2800" i="1" u="sng" dirty="0" smtClean="0">
                <a:latin typeface="Segoe Script" panose="020B0504020000000003" pitchFamily="34" charset="0"/>
              </a:rPr>
              <a:t/>
            </a:r>
            <a:br>
              <a:rPr lang="ru-RU" sz="2800" i="1" u="sng" dirty="0" smtClean="0">
                <a:latin typeface="Segoe Script" panose="020B0504020000000003" pitchFamily="34" charset="0"/>
              </a:rPr>
            </a:br>
            <a:r>
              <a:rPr lang="ru-RU" sz="2800" i="1" dirty="0" smtClean="0">
                <a:latin typeface="Segoe Script" panose="020B0504020000000003" pitchFamily="34" charset="0"/>
              </a:rPr>
              <a:t>Например, льготное </a:t>
            </a:r>
            <a:r>
              <a:rPr lang="ru-RU" sz="2800" i="1" dirty="0">
                <a:latin typeface="Segoe Script" panose="020B0504020000000003" pitchFamily="34" charset="0"/>
              </a:rPr>
              <a:t>ценообразование на социально значимые виды товаров и услуг </a:t>
            </a:r>
          </a:p>
        </p:txBody>
      </p:sp>
      <p:sp>
        <p:nvSpPr>
          <p:cNvPr id="3" name="Объект 2"/>
          <p:cNvSpPr>
            <a:spLocks noGrp="1"/>
          </p:cNvSpPr>
          <p:nvPr>
            <p:ph idx="1"/>
          </p:nvPr>
        </p:nvSpPr>
        <p:spPr>
          <a:xfrm>
            <a:off x="539552" y="1412776"/>
            <a:ext cx="8352928" cy="5445224"/>
          </a:xfrm>
        </p:spPr>
        <p:txBody>
          <a:bodyPr>
            <a:normAutofit fontScale="70000" lnSpcReduction="20000"/>
          </a:bodyPr>
          <a:lstStyle/>
          <a:p>
            <a:r>
              <a:rPr lang="ru-RU" dirty="0"/>
              <a:t>Компании, которые занимаются авиаперелетами, предоставляют некоторым категориям своих клиентов возможность купить билет по сниженной стоимости. </a:t>
            </a:r>
            <a:r>
              <a:rPr lang="ru-RU" i="1" dirty="0"/>
              <a:t>В большинстве случаев под такие скидки подпадают</a:t>
            </a:r>
            <a:r>
              <a:rPr lang="ru-RU" i="1" dirty="0" smtClean="0"/>
              <a:t>:</a:t>
            </a:r>
            <a:endParaRPr lang="ru-RU" i="1" dirty="0"/>
          </a:p>
          <a:p>
            <a:r>
              <a:rPr lang="ru-RU" dirty="0"/>
              <a:t>Пенсионеры. </a:t>
            </a:r>
            <a:endParaRPr lang="ru-RU" dirty="0" smtClean="0"/>
          </a:p>
          <a:p>
            <a:pPr marL="0" indent="0">
              <a:buNone/>
            </a:pPr>
            <a:r>
              <a:rPr lang="ru-RU" dirty="0" smtClean="0"/>
              <a:t>Бронируя </a:t>
            </a:r>
            <a:r>
              <a:rPr lang="ru-RU" dirty="0"/>
              <a:t>билет, человек может предоставить пенсионное удостоверение и получить свою скидку на его стоимость. Сумма уменьшения может достигать 25%. Льготы пенсионерам на авиабилеты в 2017 году предоставляются во многих компаниях.</a:t>
            </a:r>
          </a:p>
          <a:p>
            <a:r>
              <a:rPr lang="ru-RU" dirty="0"/>
              <a:t>Инвалиды и категория пассажиров с ограниченными физическими возможностями.</a:t>
            </a:r>
          </a:p>
          <a:p>
            <a:r>
              <a:rPr lang="ru-RU" dirty="0"/>
              <a:t>Ученики школ и студенты. </a:t>
            </a:r>
            <a:endParaRPr lang="ru-RU" dirty="0" smtClean="0"/>
          </a:p>
          <a:p>
            <a:pPr marL="0" indent="0">
              <a:buNone/>
            </a:pPr>
            <a:r>
              <a:rPr lang="ru-RU" dirty="0" smtClean="0"/>
              <a:t>Достаточно </a:t>
            </a:r>
            <a:r>
              <a:rPr lang="ru-RU" dirty="0"/>
              <a:t>распространенная категория граждан, которая пользуется услугами авиаперелетов. Покупая билет на внутренние или международные рейсы, при предъявлении соответствующего документа, предоставляется достаточно крупная льгота. Некоторые государственные программы позволяют удешевлять стоимость билета на некоторые рейсы до 50%.</a:t>
            </a:r>
          </a:p>
        </p:txBody>
      </p:sp>
    </p:spTree>
    <p:extLst>
      <p:ext uri="{BB962C8B-B14F-4D97-AF65-F5344CB8AC3E}">
        <p14:creationId xmlns="" xmlns:p14="http://schemas.microsoft.com/office/powerpoint/2010/main" val="3782526167"/>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54098"/>
          </a:xfrm>
        </p:spPr>
        <p:txBody>
          <a:bodyPr>
            <a:normAutofit fontScale="90000"/>
          </a:bodyPr>
          <a:lstStyle/>
          <a:p>
            <a:r>
              <a:rPr lang="ru-RU" dirty="0" smtClean="0"/>
              <a:t>Источники финансирования мероприятий по социальной работе:</a:t>
            </a:r>
            <a:br>
              <a:rPr lang="ru-RU" dirty="0" smtClean="0"/>
            </a:br>
            <a:endParaRPr lang="ru-RU" dirty="0"/>
          </a:p>
        </p:txBody>
      </p:sp>
      <p:sp>
        <p:nvSpPr>
          <p:cNvPr id="5" name="Содержимое 4"/>
          <p:cNvSpPr>
            <a:spLocks noGrp="1"/>
          </p:cNvSpPr>
          <p:nvPr>
            <p:ph idx="1"/>
          </p:nvPr>
        </p:nvSpPr>
        <p:spPr>
          <a:xfrm>
            <a:off x="285720" y="1285860"/>
            <a:ext cx="8715436" cy="5357850"/>
          </a:xfrm>
        </p:spPr>
        <p:txBody>
          <a:bodyPr>
            <a:normAutofit fontScale="85000" lnSpcReduction="10000"/>
          </a:bodyPr>
          <a:lstStyle/>
          <a:p>
            <a:pPr lvl="0">
              <a:buNone/>
            </a:pPr>
            <a:r>
              <a:rPr lang="en-US" i="1" u="sng" dirty="0" smtClean="0"/>
              <a:t>1</a:t>
            </a:r>
            <a:r>
              <a:rPr lang="ru-RU" i="1" u="sng" dirty="0" smtClean="0"/>
              <a:t>. Государственный бюджет (бюджетная система РФ):</a:t>
            </a:r>
            <a:endParaRPr lang="ru-RU" dirty="0" smtClean="0"/>
          </a:p>
          <a:p>
            <a:pPr lvl="0" indent="466725"/>
            <a:r>
              <a:rPr lang="ru-RU" dirty="0" smtClean="0"/>
              <a:t>федеральный бюджет;</a:t>
            </a:r>
          </a:p>
          <a:p>
            <a:pPr lvl="0" indent="466725"/>
            <a:r>
              <a:rPr lang="ru-RU" dirty="0" smtClean="0"/>
              <a:t>бюджеты субъектов федерации  (республик,  краев,  автономных областей и др.);</a:t>
            </a:r>
          </a:p>
          <a:p>
            <a:pPr lvl="0" indent="466725"/>
            <a:r>
              <a:rPr lang="ru-RU" dirty="0" smtClean="0"/>
              <a:t>муниципальные бюджеты</a:t>
            </a:r>
          </a:p>
          <a:p>
            <a:pPr lvl="0">
              <a:buNone/>
            </a:pPr>
            <a:r>
              <a:rPr lang="ru-RU" i="1" u="sng" dirty="0" smtClean="0"/>
              <a:t>2. Государственные </a:t>
            </a:r>
            <a:r>
              <a:rPr lang="ru-RU" i="1" u="sng" dirty="0"/>
              <a:t>внебюджетные </a:t>
            </a:r>
            <a:r>
              <a:rPr lang="ru-RU" i="1" u="sng" dirty="0" smtClean="0"/>
              <a:t>фонды </a:t>
            </a:r>
            <a:r>
              <a:rPr lang="ru-RU" dirty="0" smtClean="0"/>
              <a:t>(пенсионный фонд; фонд социального страхования; фонд обязательного медицинского страхования)</a:t>
            </a:r>
          </a:p>
          <a:p>
            <a:pPr lvl="0">
              <a:buNone/>
            </a:pPr>
            <a:r>
              <a:rPr lang="ru-RU" i="1" u="sng" dirty="0" smtClean="0"/>
              <a:t>3. Негосударственные </a:t>
            </a:r>
            <a:r>
              <a:rPr lang="ru-RU" i="1" u="sng" dirty="0"/>
              <a:t>источники </a:t>
            </a:r>
            <a:r>
              <a:rPr lang="ru-RU" i="1" u="sng" dirty="0" smtClean="0"/>
              <a:t>финансирования </a:t>
            </a:r>
            <a:r>
              <a:rPr lang="ru-RU" dirty="0" smtClean="0"/>
              <a:t>(частные и общественные благотворительные фонды,  средства международных, конфессиональных и других организаций, предпринимательская деятельность социальных служб)</a:t>
            </a:r>
            <a:endParaRPr lang="ru-RU" dirty="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792088"/>
          </a:xfrm>
        </p:spPr>
        <p:txBody>
          <a:bodyPr>
            <a:normAutofit/>
          </a:bodyPr>
          <a:lstStyle/>
          <a:p>
            <a:r>
              <a:rPr lang="ru-RU" dirty="0" smtClean="0"/>
              <a:t>1. Государственный бюджет</a:t>
            </a:r>
            <a:endParaRPr lang="ru-RU" dirty="0"/>
          </a:p>
        </p:txBody>
      </p:sp>
      <p:sp>
        <p:nvSpPr>
          <p:cNvPr id="5" name="Содержимое 4"/>
          <p:cNvSpPr>
            <a:spLocks noGrp="1"/>
          </p:cNvSpPr>
          <p:nvPr>
            <p:ph idx="1"/>
          </p:nvPr>
        </p:nvSpPr>
        <p:spPr>
          <a:xfrm>
            <a:off x="285720" y="1052736"/>
            <a:ext cx="8715436" cy="5590974"/>
          </a:xfrm>
        </p:spPr>
        <p:txBody>
          <a:bodyPr>
            <a:normAutofit fontScale="85000" lnSpcReduction="10000"/>
          </a:bodyPr>
          <a:lstStyle/>
          <a:p>
            <a:pPr>
              <a:buNone/>
            </a:pPr>
            <a:r>
              <a:rPr lang="ru-RU" u="sng" dirty="0" smtClean="0"/>
              <a:t>Федеральный бюджет </a:t>
            </a:r>
            <a:r>
              <a:rPr lang="ru-RU" dirty="0" smtClean="0"/>
              <a:t>- это центральный бюджет, утверждаемый Государственной Думой.</a:t>
            </a:r>
          </a:p>
          <a:p>
            <a:pPr>
              <a:buNone/>
            </a:pPr>
            <a:r>
              <a:rPr lang="ru-RU" u="sng" dirty="0" smtClean="0"/>
              <a:t>Бюджет субъекта РФ (региональный бюджет)</a:t>
            </a:r>
            <a:r>
              <a:rPr lang="ru-RU" dirty="0" smtClean="0"/>
              <a:t> - основной финансовый план формирования и использования денежного фонда региона, утверждаемый высшим законодательным органом административно-территориальных образований.</a:t>
            </a:r>
          </a:p>
          <a:p>
            <a:pPr>
              <a:buNone/>
            </a:pPr>
            <a:r>
              <a:rPr lang="ru-RU" u="sng" dirty="0" smtClean="0"/>
              <a:t>Консолидированный бюджет Российской Федерации </a:t>
            </a:r>
            <a:r>
              <a:rPr lang="ru-RU" dirty="0" smtClean="0"/>
              <a:t>- свод бюджетов бюджетной системы РФ на соответствующей территории (за исключением бюджетов государственных внебюджетных фондов) без учета межбюджетных трансфертов и между этими бюджетами. Он не подлежит утверждению, используется для анализа.</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14290"/>
            <a:ext cx="8964488" cy="6643710"/>
          </a:xfrm>
        </p:spPr>
        <p:txBody>
          <a:bodyPr>
            <a:normAutofit lnSpcReduction="10000"/>
          </a:bodyPr>
          <a:lstStyle/>
          <a:p>
            <a:pPr indent="371475" algn="ctr">
              <a:buNone/>
            </a:pPr>
            <a:r>
              <a:rPr lang="ru-RU" sz="3900" dirty="0" smtClean="0"/>
              <a:t>1. Государственный бюджет</a:t>
            </a:r>
          </a:p>
          <a:p>
            <a:pPr indent="371475">
              <a:buNone/>
            </a:pPr>
            <a:r>
              <a:rPr lang="ru-RU" dirty="0" smtClean="0"/>
              <a:t>Основой финансовой системы нашего государства является государственный бюджет. </a:t>
            </a:r>
            <a:endParaRPr lang="ru-RU" u="sng" dirty="0" smtClean="0"/>
          </a:p>
          <a:p>
            <a:pPr indent="371475">
              <a:buNone/>
            </a:pPr>
            <a:r>
              <a:rPr lang="ru-RU" u="sng" dirty="0" smtClean="0"/>
              <a:t>Государственный бюджет — важнейший финансовый документ страны, представляет собой совокупность финансовых смет всех ведомств, государственных служб, правительственных программ и т. д. </a:t>
            </a:r>
          </a:p>
          <a:p>
            <a:pPr indent="371475">
              <a:buNone/>
            </a:pPr>
            <a:r>
              <a:rPr lang="ru-RU" dirty="0" smtClean="0"/>
              <a:t>В нём определяются потребности, подлежащие удовлетворению за счёт государственной казны, равно как указываются источники и размеры ожидаемых поступлений в государственную казну.</a:t>
            </a:r>
          </a:p>
          <a:p>
            <a:pPr indent="371475">
              <a:buNone/>
            </a:pPr>
            <a:endParaRPr lang="en-US" u="sng"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929718" cy="6500858"/>
          </a:xfrm>
        </p:spPr>
        <p:txBody>
          <a:bodyPr>
            <a:normAutofit/>
          </a:bodyPr>
          <a:lstStyle/>
          <a:p>
            <a:pPr indent="285750" algn="ctr">
              <a:buNone/>
            </a:pPr>
            <a:r>
              <a:rPr lang="ru-RU" sz="4500" i="1" u="sng" dirty="0" smtClean="0"/>
              <a:t>Доходная </a:t>
            </a:r>
            <a:r>
              <a:rPr lang="ru-RU" sz="4500" i="1" u="sng" dirty="0"/>
              <a:t>часть </a:t>
            </a:r>
            <a:r>
              <a:rPr lang="ru-RU" sz="4500" i="1" u="sng" dirty="0" smtClean="0"/>
              <a:t>государственного бюджета:</a:t>
            </a:r>
          </a:p>
          <a:p>
            <a:pPr indent="285750">
              <a:buNone/>
            </a:pPr>
            <a:endParaRPr lang="ru-RU" i="1" dirty="0"/>
          </a:p>
          <a:p>
            <a:pPr indent="371475">
              <a:buNone/>
            </a:pPr>
            <a:r>
              <a:rPr lang="ru-RU" u="sng" dirty="0" smtClean="0"/>
              <a:t>пополняется за счет налоговых выплат (около 80-90% бюджета)</a:t>
            </a:r>
            <a:r>
              <a:rPr lang="ru-RU" dirty="0" smtClean="0"/>
              <a:t>, средств, полученных от государственной собственности, взыскание штрафов, различных санкций, возврат долгов (в том числе, международных).</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929718" cy="6500858"/>
          </a:xfrm>
        </p:spPr>
        <p:txBody>
          <a:bodyPr>
            <a:normAutofit/>
          </a:bodyPr>
          <a:lstStyle/>
          <a:p>
            <a:pPr indent="285750" algn="ctr">
              <a:buNone/>
            </a:pPr>
            <a:r>
              <a:rPr lang="ru-RU" sz="4500" i="1" u="sng" dirty="0" smtClean="0"/>
              <a:t>Расходная </a:t>
            </a:r>
            <a:r>
              <a:rPr lang="ru-RU" sz="4500" i="1" u="sng" dirty="0"/>
              <a:t>часть </a:t>
            </a:r>
            <a:r>
              <a:rPr lang="ru-RU" sz="4500" i="1" u="sng" dirty="0" smtClean="0"/>
              <a:t>государственного бюджета:</a:t>
            </a:r>
          </a:p>
          <a:p>
            <a:pPr indent="285750">
              <a:buNone/>
            </a:pPr>
            <a:endParaRPr lang="ru-RU" i="1" dirty="0"/>
          </a:p>
          <a:p>
            <a:pPr indent="371475">
              <a:buNone/>
            </a:pPr>
            <a:r>
              <a:rPr lang="ru-RU" u="sng" dirty="0" smtClean="0"/>
              <a:t>Все расходы можно подразделить на следующие группы:</a:t>
            </a:r>
          </a:p>
          <a:p>
            <a:pPr indent="371475">
              <a:buNone/>
            </a:pPr>
            <a:r>
              <a:rPr lang="ru-RU" dirty="0" smtClean="0"/>
              <a:t>- военные;</a:t>
            </a:r>
          </a:p>
          <a:p>
            <a:pPr indent="371475">
              <a:buNone/>
            </a:pPr>
            <a:r>
              <a:rPr lang="ru-RU" dirty="0" smtClean="0"/>
              <a:t>- экономические;</a:t>
            </a:r>
          </a:p>
          <a:p>
            <a:pPr indent="371475">
              <a:buNone/>
            </a:pPr>
            <a:r>
              <a:rPr lang="ru-RU" dirty="0" smtClean="0"/>
              <a:t>- на социальные нужды;</a:t>
            </a:r>
          </a:p>
          <a:p>
            <a:pPr indent="371475">
              <a:buNone/>
            </a:pPr>
            <a:r>
              <a:rPr lang="ru-RU" dirty="0" smtClean="0"/>
              <a:t>- на внешнеполитическую деятельность;</a:t>
            </a:r>
          </a:p>
          <a:p>
            <a:pPr indent="371475">
              <a:buNone/>
            </a:pPr>
            <a:r>
              <a:rPr lang="ru-RU" dirty="0" smtClean="0"/>
              <a:t>- на содержание аппарата управления.</a:t>
            </a: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D:\YandexDisk\Скриншоты\2017-11-12_22-45-38.png"/>
          <p:cNvPicPr>
            <a:picLocks noGrp="1" noChangeAspect="1" noChangeArrowheads="1"/>
          </p:cNvPicPr>
          <p:nvPr>
            <p:ph idx="1"/>
          </p:nvPr>
        </p:nvPicPr>
        <p:blipFill>
          <a:blip r:embed="rId2" cstate="print"/>
          <a:srcRect/>
          <a:stretch>
            <a:fillRect/>
          </a:stretch>
        </p:blipFill>
        <p:spPr bwMode="auto">
          <a:xfrm>
            <a:off x="142844" y="214290"/>
            <a:ext cx="9001156" cy="664371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6429396"/>
          </a:xfrm>
        </p:spPr>
        <p:txBody>
          <a:bodyPr>
            <a:normAutofit fontScale="92500" lnSpcReduction="20000"/>
          </a:bodyPr>
          <a:lstStyle/>
          <a:p>
            <a:pPr marL="361950" lvl="0" indent="352425" algn="just">
              <a:buNone/>
            </a:pPr>
            <a:r>
              <a:rPr lang="ru-RU" dirty="0" smtClean="0"/>
              <a:t>    </a:t>
            </a:r>
            <a:r>
              <a:rPr lang="ru-RU" u="sng" dirty="0" smtClean="0"/>
              <a:t>Важнейшим </a:t>
            </a:r>
            <a:r>
              <a:rPr lang="ru-RU" u="sng" dirty="0"/>
              <a:t>аспектом экономических отношений в любом государстве выступают финансовые отношения, которые возникают между субъектами экономической системы: государством, предприятиями и работодателями, населением.</a:t>
            </a:r>
          </a:p>
          <a:p>
            <a:pPr marL="361950" indent="352425" algn="just">
              <a:buNone/>
            </a:pPr>
            <a:r>
              <a:rPr lang="ru-RU" dirty="0" smtClean="0"/>
              <a:t>     Государство как основной субъект системы социальной защиты населения осуществляет свое управляющее  воздействие на экономику социальной сферы посредством своей финансовой политики через финансовый механизм как составную часть хозяйственного механизма,  совокупность  финансовых стимулов,  инструментов, форм и способов регулирования экономических процессов и отношений.</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01156" cy="130026"/>
          </a:xfrm>
        </p:spPr>
        <p:txBody>
          <a:bodyPr>
            <a:normAutofit fontScale="90000"/>
          </a:bodyPr>
          <a:lstStyle/>
          <a:p>
            <a:endParaRPr lang="ru-RU" sz="800" dirty="0"/>
          </a:p>
        </p:txBody>
      </p:sp>
      <p:sp>
        <p:nvSpPr>
          <p:cNvPr id="3" name="Содержимое 2"/>
          <p:cNvSpPr>
            <a:spLocks noGrp="1"/>
          </p:cNvSpPr>
          <p:nvPr>
            <p:ph idx="1"/>
          </p:nvPr>
        </p:nvSpPr>
        <p:spPr>
          <a:xfrm>
            <a:off x="457200" y="692696"/>
            <a:ext cx="8229600" cy="5433467"/>
          </a:xfrm>
        </p:spPr>
        <p:txBody>
          <a:bodyPr>
            <a:normAutofit fontScale="92500"/>
          </a:bodyPr>
          <a:lstStyle/>
          <a:p>
            <a:pPr indent="371475" algn="ctr">
              <a:buNone/>
            </a:pPr>
            <a:r>
              <a:rPr lang="ru-RU" u="sng" dirty="0" smtClean="0"/>
              <a:t>Согласно Бюджетному кодексу РФ (БК РФ) бюджетная классификация Российской Федерации </a:t>
            </a:r>
            <a:endParaRPr lang="en-US" u="sng" dirty="0" smtClean="0"/>
          </a:p>
          <a:p>
            <a:pPr indent="371475" algn="just">
              <a:buNone/>
            </a:pPr>
            <a:r>
              <a:rPr lang="ru-RU" u="sng" dirty="0" smtClean="0"/>
              <a:t>является группировкой доходов, расходов и источников финансирования дефицитов бюджетов бюджетной системы Российской Федерации, используемой для составления и исполнения бюджетов, составления бюджетной отчетности, обеспечивающей сопоставимость показателей бюджетов бюджетной системы Российской Федерации.</a:t>
            </a:r>
            <a:endParaRPr lang="ru-RU" dirty="0" smtClean="0"/>
          </a:p>
          <a:p>
            <a:pPr indent="19050">
              <a:buNone/>
            </a:pPr>
            <a:endParaRPr lang="ru-RU" u="sng"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01156" cy="130026"/>
          </a:xfrm>
        </p:spPr>
        <p:txBody>
          <a:bodyPr>
            <a:normAutofit fontScale="90000"/>
          </a:bodyPr>
          <a:lstStyle/>
          <a:p>
            <a:endParaRPr lang="ru-RU" sz="800" dirty="0"/>
          </a:p>
        </p:txBody>
      </p:sp>
      <p:sp>
        <p:nvSpPr>
          <p:cNvPr id="3" name="Содержимое 2"/>
          <p:cNvSpPr>
            <a:spLocks noGrp="1"/>
          </p:cNvSpPr>
          <p:nvPr>
            <p:ph idx="1"/>
          </p:nvPr>
        </p:nvSpPr>
        <p:spPr>
          <a:xfrm>
            <a:off x="457200" y="692696"/>
            <a:ext cx="8229600" cy="5976664"/>
          </a:xfrm>
        </p:spPr>
        <p:txBody>
          <a:bodyPr>
            <a:normAutofit fontScale="92500" lnSpcReduction="20000"/>
          </a:bodyPr>
          <a:lstStyle/>
          <a:p>
            <a:pPr indent="371475" algn="just">
              <a:buNone/>
            </a:pPr>
            <a:r>
              <a:rPr lang="ru-RU" u="sng" dirty="0" smtClean="0"/>
              <a:t>Бюджетная классификация Российской Федерации включает:</a:t>
            </a:r>
            <a:endParaRPr lang="en-US" u="sng" dirty="0" smtClean="0"/>
          </a:p>
          <a:p>
            <a:pPr indent="371475" algn="just">
              <a:buNone/>
            </a:pPr>
            <a:r>
              <a:rPr lang="ru-RU" dirty="0" smtClean="0"/>
              <a:t>классификацию доходов бюджетов; классификацию расходов бюджетов; классификацию источников финансирования дефицитов бюджетов; классификацию операций публично-правовых образований (классификация операций сектора государственного управления). </a:t>
            </a:r>
            <a:endParaRPr lang="en-US" dirty="0" smtClean="0"/>
          </a:p>
          <a:p>
            <a:pPr indent="371475" algn="just">
              <a:buNone/>
            </a:pPr>
            <a:r>
              <a:rPr lang="ru-RU" dirty="0" smtClean="0"/>
              <a:t>Едиными для бюджетов бюджетной системы РФ </a:t>
            </a:r>
            <a:r>
              <a:rPr lang="ru-RU" u="sng" dirty="0" smtClean="0"/>
              <a:t>группами доходов бюджетов являются: </a:t>
            </a:r>
            <a:endParaRPr lang="en-US" u="sng" dirty="0" smtClean="0"/>
          </a:p>
          <a:p>
            <a:pPr indent="371475" algn="just">
              <a:buNone/>
            </a:pPr>
            <a:r>
              <a:rPr lang="ru-RU" u="sng" dirty="0" smtClean="0"/>
              <a:t>налоговые, неналоговые доходы и безвозмездные поступления</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6552" y="0"/>
            <a:ext cx="9865096" cy="6715148"/>
          </a:xfrm>
        </p:spPr>
        <p:txBody>
          <a:bodyPr>
            <a:noAutofit/>
          </a:bodyPr>
          <a:lstStyle/>
          <a:p>
            <a:pPr indent="371475">
              <a:buNone/>
            </a:pPr>
            <a:r>
              <a:rPr lang="ru-RU" sz="2400" u="sng" dirty="0" smtClean="0"/>
              <a:t>Едиными для бюджетов бюджетной системы РФ разделами классификации расходов бюджетов являются:</a:t>
            </a:r>
          </a:p>
          <a:p>
            <a:pPr indent="371475">
              <a:buNone/>
            </a:pPr>
            <a:r>
              <a:rPr lang="ru-RU" sz="2400" dirty="0" smtClean="0"/>
              <a:t>1) общегосударственные вопросы;</a:t>
            </a:r>
          </a:p>
          <a:p>
            <a:pPr indent="371475">
              <a:buNone/>
            </a:pPr>
            <a:r>
              <a:rPr lang="ru-RU" sz="2400" dirty="0" smtClean="0"/>
              <a:t>2) национальная оборона;</a:t>
            </a:r>
          </a:p>
          <a:p>
            <a:pPr indent="371475">
              <a:buNone/>
            </a:pPr>
            <a:r>
              <a:rPr lang="ru-RU" sz="2400" dirty="0" smtClean="0"/>
              <a:t>3) национальная безопасность и правоохранительная деятельность;</a:t>
            </a:r>
          </a:p>
          <a:p>
            <a:pPr indent="371475">
              <a:buNone/>
            </a:pPr>
            <a:r>
              <a:rPr lang="ru-RU" sz="2400" dirty="0" smtClean="0"/>
              <a:t>4) национальная экономика;</a:t>
            </a:r>
          </a:p>
          <a:p>
            <a:pPr indent="371475">
              <a:buNone/>
            </a:pPr>
            <a:r>
              <a:rPr lang="ru-RU" sz="2400" dirty="0" smtClean="0"/>
              <a:t>5) жилищно-коммунальное хозяйство;</a:t>
            </a:r>
          </a:p>
          <a:p>
            <a:pPr indent="371475">
              <a:buNone/>
            </a:pPr>
            <a:r>
              <a:rPr lang="ru-RU" sz="2400" dirty="0" smtClean="0"/>
              <a:t>6) охрана окружающей среды;</a:t>
            </a:r>
          </a:p>
          <a:p>
            <a:pPr indent="371475">
              <a:buNone/>
            </a:pPr>
            <a:r>
              <a:rPr lang="ru-RU" sz="2400" dirty="0" smtClean="0"/>
              <a:t>7) образование;</a:t>
            </a:r>
          </a:p>
          <a:p>
            <a:pPr indent="371475">
              <a:buNone/>
            </a:pPr>
            <a:r>
              <a:rPr lang="ru-RU" sz="2400" dirty="0" smtClean="0"/>
              <a:t>8) культура, кинематография;</a:t>
            </a:r>
          </a:p>
          <a:p>
            <a:pPr indent="371475">
              <a:buNone/>
            </a:pPr>
            <a:r>
              <a:rPr lang="ru-RU" sz="2400" dirty="0" smtClean="0"/>
              <a:t>9) здравоохранение;</a:t>
            </a:r>
          </a:p>
          <a:p>
            <a:pPr indent="371475">
              <a:buNone/>
            </a:pPr>
            <a:r>
              <a:rPr lang="ru-RU" sz="2400" dirty="0" smtClean="0"/>
              <a:t>10) социальная политика;</a:t>
            </a:r>
          </a:p>
          <a:p>
            <a:pPr indent="371475">
              <a:buNone/>
            </a:pPr>
            <a:r>
              <a:rPr lang="ru-RU" sz="2400" dirty="0" smtClean="0"/>
              <a:t>11) физическая культура и спорт;</a:t>
            </a:r>
          </a:p>
          <a:p>
            <a:pPr indent="371475">
              <a:buNone/>
            </a:pPr>
            <a:r>
              <a:rPr lang="ru-RU" sz="2400" dirty="0" smtClean="0"/>
              <a:t>12) средства массовой информации;</a:t>
            </a:r>
          </a:p>
          <a:p>
            <a:pPr indent="371475">
              <a:buNone/>
            </a:pPr>
            <a:r>
              <a:rPr lang="ru-RU" sz="2400" dirty="0" smtClean="0"/>
              <a:t>13) обслуживание государственного и муниципального долга;</a:t>
            </a:r>
          </a:p>
          <a:p>
            <a:pPr indent="371475">
              <a:buNone/>
            </a:pPr>
            <a:r>
              <a:rPr lang="ru-RU" sz="2400" dirty="0" smtClean="0"/>
              <a:t>14) межбюджетные трансферты общего характера бюджетам субъектов РФ и муниципальных образований</a:t>
            </a:r>
            <a:endParaRPr lang="ru-RU"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404664"/>
            <a:ext cx="8568952" cy="6310484"/>
          </a:xfrm>
        </p:spPr>
        <p:txBody>
          <a:bodyPr>
            <a:noAutofit/>
          </a:bodyPr>
          <a:lstStyle/>
          <a:p>
            <a:pPr indent="371475" algn="ctr">
              <a:buNone/>
            </a:pPr>
            <a:r>
              <a:rPr lang="ru-RU" sz="2800" u="sng" dirty="0" smtClean="0"/>
              <a:t>Недостатки государственного финансирования социальной сферы:</a:t>
            </a:r>
          </a:p>
          <a:p>
            <a:pPr indent="371475">
              <a:buNone/>
            </a:pPr>
            <a:r>
              <a:rPr lang="ru-RU" sz="2800" dirty="0" smtClean="0"/>
              <a:t>1. Финансовые ресурсы находятся в ведении различных министерств.</a:t>
            </a:r>
          </a:p>
          <a:p>
            <a:pPr indent="371475">
              <a:buNone/>
            </a:pPr>
            <a:r>
              <a:rPr lang="ru-RU" sz="2800" dirty="0" smtClean="0"/>
              <a:t>2. Не разработаны научные критерии эффективности расходования выделяемых средств.</a:t>
            </a:r>
          </a:p>
          <a:p>
            <a:pPr indent="371475">
              <a:buNone/>
            </a:pPr>
            <a:r>
              <a:rPr lang="ru-RU" sz="2800" dirty="0" smtClean="0"/>
              <a:t>3. Недостаточно четко разделены полномочия бюджетов разных уровней.</a:t>
            </a:r>
          </a:p>
          <a:p>
            <a:pPr indent="371475">
              <a:buNone/>
            </a:pPr>
            <a:r>
              <a:rPr lang="ru-RU" sz="2800" dirty="0" smtClean="0"/>
              <a:t>4. Статьи бюджетов по обеспечению  государственных социальных гарантий не защищены законодательно.</a:t>
            </a:r>
          </a:p>
          <a:p>
            <a:pPr indent="371475">
              <a:buNone/>
            </a:pPr>
            <a:endParaRPr lang="ru-RU"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01156" cy="1296974"/>
          </a:xfrm>
        </p:spPr>
        <p:txBody>
          <a:bodyPr>
            <a:normAutofit fontScale="90000"/>
          </a:bodyPr>
          <a:lstStyle/>
          <a:p>
            <a:r>
              <a:rPr lang="ru-RU" sz="4000" dirty="0" smtClean="0"/>
              <a:t>2. Государственные внебюджетные фонды</a:t>
            </a:r>
            <a:endParaRPr lang="ru-RU" dirty="0"/>
          </a:p>
        </p:txBody>
      </p:sp>
      <p:sp>
        <p:nvSpPr>
          <p:cNvPr id="3" name="Содержимое 2"/>
          <p:cNvSpPr>
            <a:spLocks noGrp="1"/>
          </p:cNvSpPr>
          <p:nvPr>
            <p:ph idx="1"/>
          </p:nvPr>
        </p:nvSpPr>
        <p:spPr/>
        <p:txBody>
          <a:bodyPr>
            <a:normAutofit/>
          </a:bodyPr>
          <a:lstStyle/>
          <a:p>
            <a:pPr indent="19050">
              <a:buNone/>
            </a:pPr>
            <a:r>
              <a:rPr lang="ru-RU" u="sng" dirty="0" smtClean="0"/>
              <a:t>это финансовые учреждения, аккумулирующие  денежные средства государства, имеющие целевое назначение, не включенные в государственный бюджет, и предназначенные для реализации конституционных прав граждан (на пенсионное обеспечение, социальное страхование, охрану здоровья, медицинскую помощь и др.)</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fontScale="90000"/>
          </a:bodyPr>
          <a:lstStyle/>
          <a:p>
            <a:r>
              <a:rPr lang="ru-RU" dirty="0" smtClean="0"/>
              <a:t>Функции Пенсионного фонда РФ </a:t>
            </a:r>
            <a:endParaRPr lang="ru-RU" dirty="0"/>
          </a:p>
        </p:txBody>
      </p:sp>
      <p:sp>
        <p:nvSpPr>
          <p:cNvPr id="3" name="Содержимое 2"/>
          <p:cNvSpPr>
            <a:spLocks noGrp="1"/>
          </p:cNvSpPr>
          <p:nvPr>
            <p:ph idx="1"/>
          </p:nvPr>
        </p:nvSpPr>
        <p:spPr>
          <a:xfrm>
            <a:off x="457200" y="1071546"/>
            <a:ext cx="8229600" cy="5572164"/>
          </a:xfrm>
        </p:spPr>
        <p:txBody>
          <a:bodyPr>
            <a:noAutofit/>
          </a:bodyPr>
          <a:lstStyle/>
          <a:p>
            <a:pPr marL="0" indent="361950">
              <a:buNone/>
            </a:pPr>
            <a:r>
              <a:rPr lang="ru-RU" sz="2400" dirty="0" smtClean="0"/>
              <a:t>-  </a:t>
            </a:r>
            <a:r>
              <a:rPr lang="ru-RU" sz="2400" u="sng" dirty="0" smtClean="0"/>
              <a:t>назначение и выплата пенсий. Среди них трудовые пенсии (по старости, по инвалидности, по случаю потери кормильца), пенсии по государственному пенсионному обеспечению, пенсии военнослужащих и их семей, социальные пенсии, пенсии госслужащих. </a:t>
            </a:r>
            <a:r>
              <a:rPr lang="ru-RU" sz="2400" dirty="0" smtClean="0"/>
              <a:t>За счет средств Фонда получают пенсии 36,5 млн. российских пенсионеров;</a:t>
            </a:r>
          </a:p>
          <a:p>
            <a:pPr marL="0" indent="361950">
              <a:buNone/>
            </a:pPr>
            <a:r>
              <a:rPr lang="ru-RU" sz="2400" u="sng" dirty="0" smtClean="0"/>
              <a:t>- учет страховых средств, поступающих по обязательному пенсионному страхованию;</a:t>
            </a:r>
          </a:p>
          <a:p>
            <a:pPr marL="0" indent="361950">
              <a:buNone/>
            </a:pPr>
            <a:r>
              <a:rPr lang="ru-RU" sz="2400" u="sng" dirty="0" smtClean="0"/>
              <a:t>- назначение и реализация социальных выплат отдельным категориям граждан:</a:t>
            </a:r>
            <a:r>
              <a:rPr lang="ru-RU" sz="2400" dirty="0" smtClean="0"/>
              <a:t> ветеранам, инвалидам, инвалидам вследствие военной травмы, Героям Советского Союза, Героям Российской Федерации и др.;</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fontScale="90000"/>
          </a:bodyPr>
          <a:lstStyle/>
          <a:p>
            <a:r>
              <a:rPr lang="ru-RU" dirty="0" smtClean="0"/>
              <a:t>Функции Пенсионного фонда РФ </a:t>
            </a:r>
            <a:endParaRPr lang="ru-RU" dirty="0"/>
          </a:p>
        </p:txBody>
      </p:sp>
      <p:sp>
        <p:nvSpPr>
          <p:cNvPr id="3" name="Содержимое 2"/>
          <p:cNvSpPr>
            <a:spLocks noGrp="1"/>
          </p:cNvSpPr>
          <p:nvPr>
            <p:ph idx="1"/>
          </p:nvPr>
        </p:nvSpPr>
        <p:spPr>
          <a:xfrm>
            <a:off x="457200" y="1071546"/>
            <a:ext cx="8229600" cy="5572164"/>
          </a:xfrm>
        </p:spPr>
        <p:txBody>
          <a:bodyPr>
            <a:noAutofit/>
          </a:bodyPr>
          <a:lstStyle/>
          <a:p>
            <a:pPr marL="0" indent="361950">
              <a:buNone/>
            </a:pPr>
            <a:r>
              <a:rPr lang="ru-RU" sz="2400" dirty="0" smtClean="0"/>
              <a:t>- </a:t>
            </a:r>
            <a:r>
              <a:rPr lang="ru-RU" sz="2400" u="sng" dirty="0" smtClean="0"/>
              <a:t>персонифицированный учет участников системы обязательного пенсионного страхования.</a:t>
            </a:r>
            <a:r>
              <a:rPr lang="ru-RU" sz="2400" dirty="0" smtClean="0"/>
              <a:t> В системе учитываются страховые пенсионные платежи почти 63 млн. россиян;</a:t>
            </a:r>
          </a:p>
          <a:p>
            <a:pPr marL="0" indent="361950">
              <a:buNone/>
            </a:pPr>
            <a:r>
              <a:rPr lang="ru-RU" sz="2400" dirty="0" smtClean="0"/>
              <a:t>- взаимодействие с работодателями - плательщиками страховых пенсионных взносов. Информация о гражданах, застрахованных в пенсионной системе, поступает от 6,2 млн. юридических лиц;</a:t>
            </a:r>
          </a:p>
          <a:p>
            <a:pPr marL="0" indent="361950">
              <a:buNone/>
            </a:pPr>
            <a:r>
              <a:rPr lang="ru-RU" sz="2400" u="sng" dirty="0" smtClean="0"/>
              <a:t>- выдача сертификатов на получение материнского (семейного) капитала</a:t>
            </a:r>
            <a:r>
              <a:rPr lang="ru-RU" sz="2400" dirty="0" smtClean="0"/>
              <a:t>;</a:t>
            </a:r>
          </a:p>
          <a:p>
            <a:pPr marL="0" indent="361950">
              <a:buNone/>
            </a:pPr>
            <a:r>
              <a:rPr lang="ru-RU" sz="2400" dirty="0" smtClean="0"/>
              <a:t>- управление средствами пенсионной системы, в т.ч. накопительной частью трудовой пенсии, которое осуществляется через государственную управляющую компанию (Внешэкономбанк) и частные управляющие компании</a:t>
            </a:r>
            <a:endParaRPr lang="ru-RU"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39784"/>
          </a:xfrm>
        </p:spPr>
        <p:txBody>
          <a:bodyPr>
            <a:normAutofit fontScale="90000"/>
          </a:bodyPr>
          <a:lstStyle/>
          <a:p>
            <a:r>
              <a:rPr lang="ru-RU" sz="3600" dirty="0" smtClean="0"/>
              <a:t>Задачами фонда социального страхования РФ являются:</a:t>
            </a:r>
            <a:br>
              <a:rPr lang="ru-RU" sz="3600" dirty="0" smtClean="0"/>
            </a:br>
            <a:endParaRPr lang="ru-RU" sz="3600" dirty="0"/>
          </a:p>
        </p:txBody>
      </p:sp>
      <p:sp>
        <p:nvSpPr>
          <p:cNvPr id="3" name="Содержимое 2"/>
          <p:cNvSpPr>
            <a:spLocks noGrp="1"/>
          </p:cNvSpPr>
          <p:nvPr>
            <p:ph idx="1"/>
          </p:nvPr>
        </p:nvSpPr>
        <p:spPr>
          <a:xfrm>
            <a:off x="457200" y="1000108"/>
            <a:ext cx="8229600" cy="5715040"/>
          </a:xfrm>
        </p:spPr>
        <p:txBody>
          <a:bodyPr>
            <a:normAutofit fontScale="70000" lnSpcReduction="20000"/>
          </a:bodyPr>
          <a:lstStyle/>
          <a:p>
            <a:endParaRPr lang="ru-RU" dirty="0" smtClean="0"/>
          </a:p>
          <a:p>
            <a:pPr indent="371475">
              <a:buNone/>
            </a:pPr>
            <a:r>
              <a:rPr lang="ru-RU" sz="4500" u="sng" dirty="0" smtClean="0"/>
              <a:t>обеспечение гарантированных государством пособий по временной нетрудоспособности, беременности и родам, женщинам, вставшим на учет в ранние сроки беременности, при рождении ребенка, по уходу за ребенком до достижения им возраста полутора лет;</a:t>
            </a:r>
          </a:p>
          <a:p>
            <a:pPr indent="371475">
              <a:buNone/>
            </a:pPr>
            <a:endParaRPr lang="ru-RU" sz="4500" u="sng" dirty="0" smtClean="0"/>
          </a:p>
          <a:p>
            <a:pPr indent="371475">
              <a:buNone/>
            </a:pPr>
            <a:r>
              <a:rPr lang="ru-RU" sz="4500" u="sng" dirty="0" smtClean="0"/>
              <a:t>обеспечение государством пособий на погребение или возмещение стоимости гарантированного перечня ритуальных услуг, а также санаторно-курортное обслуживание работников и их детей;</a:t>
            </a:r>
          </a:p>
          <a:p>
            <a:pPr indent="19050">
              <a:buNone/>
            </a:pPr>
            <a:endParaRPr lang="ru-RU" sz="51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39784"/>
          </a:xfrm>
        </p:spPr>
        <p:txBody>
          <a:bodyPr>
            <a:normAutofit fontScale="90000"/>
          </a:bodyPr>
          <a:lstStyle/>
          <a:p>
            <a:r>
              <a:rPr lang="ru-RU" sz="3600" dirty="0" smtClean="0"/>
              <a:t>Задачами фонда социального страхования РФ являются:</a:t>
            </a:r>
            <a:br>
              <a:rPr lang="ru-RU" sz="3600" dirty="0" smtClean="0"/>
            </a:br>
            <a:endParaRPr lang="ru-RU" sz="3600" dirty="0"/>
          </a:p>
        </p:txBody>
      </p:sp>
      <p:sp>
        <p:nvSpPr>
          <p:cNvPr id="3" name="Содержимое 2"/>
          <p:cNvSpPr>
            <a:spLocks noGrp="1"/>
          </p:cNvSpPr>
          <p:nvPr>
            <p:ph idx="1"/>
          </p:nvPr>
        </p:nvSpPr>
        <p:spPr>
          <a:xfrm>
            <a:off x="457200" y="1000108"/>
            <a:ext cx="8229600" cy="5715040"/>
          </a:xfrm>
        </p:spPr>
        <p:txBody>
          <a:bodyPr>
            <a:normAutofit fontScale="55000" lnSpcReduction="20000"/>
          </a:bodyPr>
          <a:lstStyle/>
          <a:p>
            <a:pPr indent="371475">
              <a:buNone/>
            </a:pPr>
            <a:r>
              <a:rPr lang="ru-RU" sz="5100" dirty="0" smtClean="0"/>
              <a:t>участие в разработке и реализации государственных программ охраны здоровья работников, мер по совершенствованию социального страхования и мер, обеспечивающих финансовую устойчивость фонда;</a:t>
            </a:r>
          </a:p>
          <a:p>
            <a:pPr indent="371475">
              <a:buNone/>
            </a:pPr>
            <a:endParaRPr lang="ru-RU" sz="5100" dirty="0" smtClean="0"/>
          </a:p>
          <a:p>
            <a:pPr indent="371475">
              <a:buNone/>
            </a:pPr>
            <a:r>
              <a:rPr lang="ru-RU" sz="5100" dirty="0" smtClean="0"/>
              <a:t>разработка предложений о размерах тарифа страховых взносов на государственное социальное страхование;</a:t>
            </a:r>
          </a:p>
          <a:p>
            <a:pPr indent="371475">
              <a:buNone/>
            </a:pPr>
            <a:endParaRPr lang="ru-RU" sz="5100" dirty="0" smtClean="0"/>
          </a:p>
          <a:p>
            <a:pPr indent="371475">
              <a:buNone/>
            </a:pPr>
            <a:r>
              <a:rPr lang="ru-RU" sz="5100" dirty="0" smtClean="0"/>
              <a:t>организация работы по подготовке и повышению квалификации специалистов для системы государственного социального страхования;</a:t>
            </a:r>
            <a:endParaRPr lang="ru-RU" sz="5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Финансы – </a:t>
            </a:r>
            <a:endParaRPr lang="ru-RU" dirty="0"/>
          </a:p>
        </p:txBody>
      </p:sp>
      <p:sp>
        <p:nvSpPr>
          <p:cNvPr id="3" name="Содержимое 2"/>
          <p:cNvSpPr>
            <a:spLocks noGrp="1"/>
          </p:cNvSpPr>
          <p:nvPr>
            <p:ph idx="1"/>
          </p:nvPr>
        </p:nvSpPr>
        <p:spPr/>
        <p:txBody>
          <a:bodyPr/>
          <a:lstStyle/>
          <a:p>
            <a:pPr>
              <a:buNone/>
            </a:pPr>
            <a:r>
              <a:rPr lang="ru-RU" dirty="0" smtClean="0"/>
              <a:t>    </a:t>
            </a:r>
            <a:r>
              <a:rPr lang="ru-RU" u="sng" dirty="0" smtClean="0"/>
              <a:t>это многогранное понятие, которое включает в себя наличные деньги, безналичные денежные ресурсы и другие формы и инструменты денежных средств, </a:t>
            </a:r>
          </a:p>
          <a:p>
            <a:pPr>
              <a:buNone/>
            </a:pPr>
            <a:r>
              <a:rPr lang="ru-RU" dirty="0" smtClean="0"/>
              <a:t>	</a:t>
            </a:r>
            <a:r>
              <a:rPr lang="ru-RU" u="sng" dirty="0" smtClean="0"/>
              <a:t>а также — финансовые отношения, связанные с расчетами денежными средствами между субъектами рынка.</a:t>
            </a:r>
            <a:endParaRPr lang="ru-RU" u="sng"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Задачи Фонда </a:t>
            </a:r>
            <a:r>
              <a:rPr lang="ru-RU" dirty="0"/>
              <a:t>обязательного медицинского страхования </a:t>
            </a:r>
            <a:r>
              <a:rPr lang="ru-RU" dirty="0" smtClean="0"/>
              <a:t>РФ</a:t>
            </a:r>
            <a:endParaRPr lang="ru-RU" dirty="0"/>
          </a:p>
        </p:txBody>
      </p:sp>
      <p:sp>
        <p:nvSpPr>
          <p:cNvPr id="3" name="Содержимое 2"/>
          <p:cNvSpPr>
            <a:spLocks noGrp="1"/>
          </p:cNvSpPr>
          <p:nvPr>
            <p:ph idx="1"/>
          </p:nvPr>
        </p:nvSpPr>
        <p:spPr>
          <a:xfrm>
            <a:off x="457200" y="1600200"/>
            <a:ext cx="8229600" cy="5114948"/>
          </a:xfrm>
        </p:spPr>
        <p:txBody>
          <a:bodyPr>
            <a:normAutofit fontScale="70000" lnSpcReduction="20000"/>
          </a:bodyPr>
          <a:lstStyle/>
          <a:p>
            <a:pPr indent="371475">
              <a:buNone/>
            </a:pPr>
            <a:r>
              <a:rPr lang="ru-RU" u="sng" dirty="0" smtClean="0"/>
              <a:t>финансовое обеспечение установленных законодательством Российской Федерации прав граждан на медицинскую помощь за счет средств обязательного медицинского страхования </a:t>
            </a:r>
            <a:r>
              <a:rPr lang="ru-RU" dirty="0" smtClean="0"/>
              <a:t>в целях, предусмотренных Законом Российской Федерации №326-ФЗ от 29 ноября 2010 года "Об обязательном медицинском страховании в Российской Федерации";</a:t>
            </a:r>
          </a:p>
          <a:p>
            <a:pPr indent="371475">
              <a:buNone/>
            </a:pPr>
            <a:endParaRPr lang="ru-RU" dirty="0" smtClean="0"/>
          </a:p>
          <a:p>
            <a:pPr indent="371475">
              <a:buNone/>
            </a:pPr>
            <a:r>
              <a:rPr lang="ru-RU" u="sng" dirty="0" smtClean="0"/>
              <a:t>обеспечение финансовой устойчивости системы обязательного медицинского страхования и создание условий для выравнивания объема и качества медицинской пом</a:t>
            </a:r>
            <a:r>
              <a:rPr lang="ru-RU" dirty="0" smtClean="0"/>
              <a:t>ощи, предоставляемой гражданам на всей территории Российской Федерации в рамках базовой программы обязательного медицинского страхования;</a:t>
            </a:r>
          </a:p>
          <a:p>
            <a:pPr indent="371475">
              <a:buNone/>
            </a:pPr>
            <a:endParaRPr lang="ru-RU" dirty="0" smtClean="0"/>
          </a:p>
          <a:p>
            <a:pPr indent="371475">
              <a:buNone/>
            </a:pPr>
            <a:r>
              <a:rPr lang="ru-RU" dirty="0" smtClean="0"/>
              <a:t> аккумулирование финансовых средств Федерального фонда ОМС для обеспечения финансовой стабильности системы обязательного медицинского страхования</a:t>
            </a:r>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52"/>
            <a:ext cx="9144000" cy="1285876"/>
          </a:xfrm>
        </p:spPr>
        <p:txBody>
          <a:bodyPr>
            <a:normAutofit fontScale="90000"/>
          </a:bodyPr>
          <a:lstStyle/>
          <a:p>
            <a:r>
              <a:rPr lang="ru-RU" dirty="0" smtClean="0"/>
              <a:t>Источники пополнения государственных внебюджетных фондов</a:t>
            </a:r>
            <a:endParaRPr lang="ru-RU" dirty="0"/>
          </a:p>
        </p:txBody>
      </p:sp>
      <p:sp>
        <p:nvSpPr>
          <p:cNvPr id="3" name="Содержимое 2"/>
          <p:cNvSpPr>
            <a:spLocks noGrp="1"/>
          </p:cNvSpPr>
          <p:nvPr>
            <p:ph idx="1"/>
          </p:nvPr>
        </p:nvSpPr>
        <p:spPr>
          <a:xfrm>
            <a:off x="142844" y="1428736"/>
            <a:ext cx="8858312" cy="5429264"/>
          </a:xfrm>
        </p:spPr>
        <p:txBody>
          <a:bodyPr>
            <a:normAutofit fontScale="92500" lnSpcReduction="20000"/>
          </a:bodyPr>
          <a:lstStyle/>
          <a:p>
            <a:pPr indent="17463">
              <a:buNone/>
            </a:pPr>
            <a:r>
              <a:rPr lang="ru-RU" dirty="0" smtClean="0"/>
              <a:t>1) </a:t>
            </a:r>
            <a:r>
              <a:rPr lang="ru-RU" u="sng" dirty="0" smtClean="0"/>
              <a:t>Страховые взносы работодателей (от </a:t>
            </a:r>
            <a:r>
              <a:rPr lang="ru-RU" u="sng" dirty="0"/>
              <a:t>фонда оплаты </a:t>
            </a:r>
            <a:r>
              <a:rPr lang="ru-RU" u="sng" dirty="0" smtClean="0"/>
              <a:t>труда): </a:t>
            </a:r>
          </a:p>
          <a:p>
            <a:pPr marL="719138" indent="360363"/>
            <a:r>
              <a:rPr lang="ru-RU" u="sng" dirty="0" smtClean="0"/>
              <a:t>в ПФРФ – 22%; </a:t>
            </a:r>
          </a:p>
          <a:p>
            <a:pPr marL="719138" indent="360363"/>
            <a:r>
              <a:rPr lang="ru-RU" u="sng" dirty="0" smtClean="0"/>
              <a:t>в  ФСС – 2,9% (социальное страхование) и от 0,2 до 0,6% (страхование от несчастных случаев); </a:t>
            </a:r>
          </a:p>
          <a:p>
            <a:pPr marL="719138" indent="360363"/>
            <a:r>
              <a:rPr lang="ru-RU" u="sng" dirty="0" smtClean="0"/>
              <a:t>5,1</a:t>
            </a:r>
            <a:r>
              <a:rPr lang="ru-RU" u="sng" dirty="0"/>
              <a:t>% – ФОМС.</a:t>
            </a:r>
          </a:p>
          <a:p>
            <a:pPr indent="17463">
              <a:buNone/>
            </a:pPr>
            <a:r>
              <a:rPr lang="ru-RU" u="sng" dirty="0" smtClean="0"/>
              <a:t>2) Ассигнования </a:t>
            </a:r>
            <a:r>
              <a:rPr lang="ru-RU" u="sng" dirty="0"/>
              <a:t>из бюджета </a:t>
            </a:r>
            <a:r>
              <a:rPr lang="ru-RU" u="sng" dirty="0" smtClean="0"/>
              <a:t>РФ;</a:t>
            </a:r>
          </a:p>
          <a:p>
            <a:pPr indent="17463">
              <a:buNone/>
            </a:pPr>
            <a:r>
              <a:rPr lang="ru-RU" u="sng" dirty="0" smtClean="0"/>
              <a:t>3) Добровольные взносы </a:t>
            </a:r>
            <a:r>
              <a:rPr lang="ru-RU" u="sng" dirty="0"/>
              <a:t>физических и юридических лиц, а также </a:t>
            </a:r>
            <a:r>
              <a:rPr lang="ru-RU" u="sng" dirty="0" smtClean="0"/>
              <a:t>доходы </a:t>
            </a:r>
            <a:r>
              <a:rPr lang="ru-RU" u="sng" dirty="0"/>
              <a:t>от капитализации средств </a:t>
            </a:r>
            <a:r>
              <a:rPr lang="ru-RU" u="sng" dirty="0" smtClean="0"/>
              <a:t>(размещение, инвестирование</a:t>
            </a:r>
            <a:r>
              <a:rPr lang="ru-RU" u="sng" dirty="0"/>
              <a:t>) </a:t>
            </a:r>
            <a:r>
              <a:rPr lang="ru-RU" u="sng" dirty="0" smtClean="0"/>
              <a:t>и др.</a:t>
            </a:r>
            <a:endParaRPr lang="ru-RU" u="sng"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52"/>
            <a:ext cx="9144000" cy="117796"/>
          </a:xfrm>
        </p:spPr>
        <p:txBody>
          <a:bodyPr>
            <a:noAutofit/>
          </a:bodyPr>
          <a:lstStyle/>
          <a:p>
            <a:endParaRPr lang="ru-RU" sz="800" dirty="0"/>
          </a:p>
        </p:txBody>
      </p:sp>
      <p:sp>
        <p:nvSpPr>
          <p:cNvPr id="3" name="Содержимое 2"/>
          <p:cNvSpPr>
            <a:spLocks noGrp="1"/>
          </p:cNvSpPr>
          <p:nvPr>
            <p:ph idx="1"/>
          </p:nvPr>
        </p:nvSpPr>
        <p:spPr>
          <a:xfrm>
            <a:off x="142844" y="548680"/>
            <a:ext cx="8858312" cy="6309320"/>
          </a:xfrm>
        </p:spPr>
        <p:txBody>
          <a:bodyPr>
            <a:normAutofit fontScale="77500" lnSpcReduction="20000"/>
          </a:bodyPr>
          <a:lstStyle/>
          <a:p>
            <a:pPr algn="just">
              <a:buNone/>
            </a:pPr>
            <a:r>
              <a:rPr lang="en-US" dirty="0" smtClean="0"/>
              <a:t>        </a:t>
            </a:r>
            <a:r>
              <a:rPr lang="ru-RU" u="sng" dirty="0" smtClean="0"/>
              <a:t>Бюджетное финансирование социальных отраслей не замещается, а дополняется внебюджетным финансированием. Кроме того, прямое бюджетное финансирование сочетается с косвенным через механизм предоставления налоговых льгот как государственным организациям, так и субъектам выделения внебюджетных средств. </a:t>
            </a:r>
            <a:endParaRPr lang="en-US" u="sng" dirty="0" smtClean="0"/>
          </a:p>
          <a:p>
            <a:pPr algn="just">
              <a:buNone/>
            </a:pPr>
            <a:r>
              <a:rPr lang="en-US" dirty="0" smtClean="0"/>
              <a:t>         </a:t>
            </a:r>
            <a:r>
              <a:rPr lang="ru-RU" u="sng" dirty="0" smtClean="0"/>
              <a:t>Финансирование в некоторых отраслях социальной сферы (здравоохранение, пенсионное обеспечение и т.д.) строится на страховых началах</a:t>
            </a:r>
            <a:r>
              <a:rPr lang="ru-RU" dirty="0" smtClean="0"/>
              <a:t>, что обеспечивает взаимосвязь размера выплат и общего трудового вклада. Поскольку система трудовых мотиваций при страховых методах финансирования на основе распределительного принципа в некоторых социальных отраслях оказалась недостаточно эффективной, то для их усиления необходимо осуществить переход к обязательному накопительному принципу аккумулирования финансовых средств. Повышению эффективности бюджетного финансирования способствует использование модели персонифицированного финансирования социальных потребностей населения</a:t>
            </a: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52"/>
            <a:ext cx="9144000" cy="117796"/>
          </a:xfrm>
        </p:spPr>
        <p:txBody>
          <a:bodyPr>
            <a:noAutofit/>
          </a:bodyPr>
          <a:lstStyle/>
          <a:p>
            <a:endParaRPr lang="ru-RU" sz="800" dirty="0"/>
          </a:p>
        </p:txBody>
      </p:sp>
      <p:sp>
        <p:nvSpPr>
          <p:cNvPr id="3" name="Содержимое 2"/>
          <p:cNvSpPr>
            <a:spLocks noGrp="1"/>
          </p:cNvSpPr>
          <p:nvPr>
            <p:ph idx="1"/>
          </p:nvPr>
        </p:nvSpPr>
        <p:spPr>
          <a:xfrm>
            <a:off x="142844" y="548680"/>
            <a:ext cx="8858312" cy="6309320"/>
          </a:xfrm>
        </p:spPr>
        <p:txBody>
          <a:bodyPr>
            <a:normAutofit/>
          </a:bodyPr>
          <a:lstStyle/>
          <a:p>
            <a:pPr marL="268288" indent="11113" algn="just">
              <a:buNone/>
            </a:pPr>
            <a:r>
              <a:rPr lang="ru-RU" i="1" u="sng" dirty="0" smtClean="0"/>
              <a:t>Субсидия</a:t>
            </a:r>
            <a:r>
              <a:rPr lang="ru-RU" dirty="0" smtClean="0"/>
              <a:t> </a:t>
            </a:r>
            <a:r>
              <a:rPr lang="ru-RU" dirty="0" smtClean="0"/>
              <a:t>– это денежные выплаты, предоставляемые за счёт государственного или местного бюджета, а также выплаты специальных фондов для юридических и физических лиц, местных органов власти, других государств. </a:t>
            </a:r>
            <a:endParaRPr lang="ru-RU" dirty="0" smtClean="0"/>
          </a:p>
          <a:p>
            <a:pPr marL="268288" indent="11113" algn="just">
              <a:buNone/>
            </a:pPr>
            <a:r>
              <a:rPr lang="ru-RU" dirty="0" smtClean="0"/>
              <a:t>Иными </a:t>
            </a:r>
            <a:r>
              <a:rPr lang="ru-RU" dirty="0" smtClean="0"/>
              <a:t>словами, субсидия – это материальная помощь, выраженная в денежной величине, со стороны государства, местных органов самоуправления или социального фонда. Получателями помощи могут быть как физические лица, так и организации.</a:t>
            </a: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52"/>
            <a:ext cx="9144000" cy="117796"/>
          </a:xfrm>
        </p:spPr>
        <p:txBody>
          <a:bodyPr>
            <a:noAutofit/>
          </a:bodyPr>
          <a:lstStyle/>
          <a:p>
            <a:endParaRPr lang="ru-RU" sz="800" dirty="0"/>
          </a:p>
        </p:txBody>
      </p:sp>
      <p:sp>
        <p:nvSpPr>
          <p:cNvPr id="3" name="Содержимое 2"/>
          <p:cNvSpPr>
            <a:spLocks noGrp="1"/>
          </p:cNvSpPr>
          <p:nvPr>
            <p:ph idx="1"/>
          </p:nvPr>
        </p:nvSpPr>
        <p:spPr>
          <a:xfrm>
            <a:off x="-180528" y="188640"/>
            <a:ext cx="9324528" cy="6669360"/>
          </a:xfrm>
        </p:spPr>
        <p:txBody>
          <a:bodyPr>
            <a:normAutofit fontScale="92500" lnSpcReduction="10000"/>
          </a:bodyPr>
          <a:lstStyle/>
          <a:p>
            <a:pPr marL="268288" indent="11113" algn="just">
              <a:buNone/>
            </a:pPr>
            <a:r>
              <a:rPr lang="ru-RU" i="1" u="sng" dirty="0" smtClean="0"/>
              <a:t>Под субсидиями бюджетам субъектов Российской Федерации из федерального бюджета </a:t>
            </a:r>
            <a:r>
              <a:rPr lang="ru-RU" dirty="0" smtClean="0"/>
              <a:t>понимаются межбюджетные трансферты, предоставляемые бюджетам субъектов Российской Федерации в целях </a:t>
            </a:r>
            <a:r>
              <a:rPr lang="ru-RU" dirty="0" err="1" smtClean="0"/>
              <a:t>софинансирования</a:t>
            </a:r>
            <a:r>
              <a:rPr lang="ru-RU" dirty="0" smtClean="0"/>
              <a:t> расходных обязательств, возникающих при выполнении полномочий органов государственной власти субъектов Российской Федерации по предметам ведения субъектов Российской Федерации и предметам совместного ведения Российской Федерации и субъектов Российской Федерации, и расходных обязательств по выполнению полномочий органов местного самоуправления по вопросам местного значения ("Бюджетный кодекс Российской Федерации" от 31.07.1998 N </a:t>
            </a:r>
            <a:r>
              <a:rPr lang="ru-RU" dirty="0" smtClean="0"/>
              <a:t>145-ФЗ, ст. 132).</a:t>
            </a: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52"/>
            <a:ext cx="9144000" cy="117796"/>
          </a:xfrm>
        </p:spPr>
        <p:txBody>
          <a:bodyPr>
            <a:noAutofit/>
          </a:bodyPr>
          <a:lstStyle/>
          <a:p>
            <a:endParaRPr lang="ru-RU" sz="800" dirty="0"/>
          </a:p>
        </p:txBody>
      </p:sp>
      <p:sp>
        <p:nvSpPr>
          <p:cNvPr id="3" name="Содержимое 2"/>
          <p:cNvSpPr>
            <a:spLocks noGrp="1"/>
          </p:cNvSpPr>
          <p:nvPr>
            <p:ph idx="1"/>
          </p:nvPr>
        </p:nvSpPr>
        <p:spPr>
          <a:xfrm>
            <a:off x="142844" y="260648"/>
            <a:ext cx="8858312" cy="6597352"/>
          </a:xfrm>
        </p:spPr>
        <p:txBody>
          <a:bodyPr>
            <a:normAutofit fontScale="92500"/>
          </a:bodyPr>
          <a:lstStyle/>
          <a:p>
            <a:pPr indent="11113" algn="just">
              <a:buNone/>
            </a:pPr>
            <a:r>
              <a:rPr lang="ru-RU" i="1" u="sng" dirty="0" smtClean="0"/>
              <a:t>Государственное </a:t>
            </a:r>
            <a:r>
              <a:rPr lang="ru-RU" i="1" u="sng" dirty="0" smtClean="0"/>
              <a:t>задание </a:t>
            </a:r>
            <a:r>
              <a:rPr lang="ru-RU" dirty="0" smtClean="0"/>
              <a:t>– </a:t>
            </a:r>
            <a:r>
              <a:rPr lang="ru-RU" dirty="0" smtClean="0"/>
              <a:t>это документ, устанавливающий требования к качеству оказываемых услуг, их составу, порядку </a:t>
            </a:r>
            <a:r>
              <a:rPr lang="ru-RU" dirty="0" smtClean="0"/>
              <a:t>оказания.</a:t>
            </a:r>
          </a:p>
          <a:p>
            <a:pPr indent="11113" fontAlgn="t">
              <a:buNone/>
            </a:pPr>
            <a:r>
              <a:rPr lang="ru-RU" i="1" u="sng" dirty="0" smtClean="0"/>
              <a:t>Цели государственного задания:</a:t>
            </a:r>
            <a:endParaRPr lang="ru-RU" i="1" u="sng" dirty="0" smtClean="0"/>
          </a:p>
          <a:p>
            <a:pPr indent="11113" fontAlgn="t">
              <a:buNone/>
            </a:pPr>
            <a:r>
              <a:rPr lang="ru-RU" dirty="0" smtClean="0"/>
              <a:t>- Создание </a:t>
            </a:r>
            <a:r>
              <a:rPr lang="ru-RU" dirty="0" smtClean="0"/>
              <a:t>мотивации к увеличению эффективности оказания услуг для представителей бюджетных учреждений.</a:t>
            </a:r>
          </a:p>
          <a:p>
            <a:pPr indent="11113" fontAlgn="t">
              <a:buNone/>
            </a:pPr>
            <a:r>
              <a:rPr lang="ru-RU" dirty="0" smtClean="0"/>
              <a:t>- Увеличение </a:t>
            </a:r>
            <a:r>
              <a:rPr lang="ru-RU" dirty="0" smtClean="0"/>
              <a:t>качества планирования размера субсидий для финансирования структур.</a:t>
            </a:r>
          </a:p>
          <a:p>
            <a:pPr indent="11113" fontAlgn="t">
              <a:buNone/>
            </a:pPr>
            <a:r>
              <a:rPr lang="ru-RU" dirty="0" smtClean="0"/>
              <a:t>- Улучшение </a:t>
            </a:r>
            <a:r>
              <a:rPr lang="ru-RU" dirty="0" smtClean="0"/>
              <a:t>функций учреждения.</a:t>
            </a:r>
          </a:p>
          <a:p>
            <a:pPr indent="11113" fontAlgn="t">
              <a:buNone/>
            </a:pPr>
            <a:r>
              <a:rPr lang="ru-RU" dirty="0" smtClean="0"/>
              <a:t>- Сокращение </a:t>
            </a:r>
            <a:r>
              <a:rPr lang="ru-RU" dirty="0" smtClean="0"/>
              <a:t>ненужных трат.</a:t>
            </a:r>
          </a:p>
          <a:p>
            <a:pPr indent="11113" fontAlgn="t">
              <a:buNone/>
            </a:pPr>
            <a:r>
              <a:rPr lang="ru-RU" dirty="0" smtClean="0"/>
              <a:t>- Предупреждение </a:t>
            </a:r>
            <a:r>
              <a:rPr lang="ru-RU" dirty="0" smtClean="0"/>
              <a:t>правонарушений, касающихся нецелевого использования субсидий.</a:t>
            </a:r>
          </a:p>
          <a:p>
            <a:pPr indent="11113" algn="just">
              <a:buNone/>
            </a:pPr>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52"/>
            <a:ext cx="9144000" cy="117796"/>
          </a:xfrm>
        </p:spPr>
        <p:txBody>
          <a:bodyPr>
            <a:noAutofit/>
          </a:bodyPr>
          <a:lstStyle/>
          <a:p>
            <a:endParaRPr lang="ru-RU" sz="800" dirty="0"/>
          </a:p>
        </p:txBody>
      </p:sp>
      <p:sp>
        <p:nvSpPr>
          <p:cNvPr id="3" name="Содержимое 2"/>
          <p:cNvSpPr>
            <a:spLocks noGrp="1"/>
          </p:cNvSpPr>
          <p:nvPr>
            <p:ph idx="1"/>
          </p:nvPr>
        </p:nvSpPr>
        <p:spPr>
          <a:xfrm>
            <a:off x="142844" y="260648"/>
            <a:ext cx="8858312" cy="6597352"/>
          </a:xfrm>
        </p:spPr>
        <p:txBody>
          <a:bodyPr>
            <a:normAutofit/>
          </a:bodyPr>
          <a:lstStyle/>
          <a:p>
            <a:pPr indent="11113" algn="just">
              <a:buNone/>
            </a:pPr>
            <a:r>
              <a:rPr lang="ru-RU" i="1" dirty="0" smtClean="0"/>
              <a:t>Государственное </a:t>
            </a:r>
            <a:r>
              <a:rPr lang="ru-RU" i="1" dirty="0" smtClean="0"/>
              <a:t>задание </a:t>
            </a:r>
            <a:r>
              <a:rPr lang="ru-RU" i="1" dirty="0" smtClean="0"/>
              <a:t>представляет собой </a:t>
            </a:r>
            <a:r>
              <a:rPr lang="ru-RU" dirty="0" smtClean="0"/>
              <a:t>совокупность показателей, характеризующих </a:t>
            </a:r>
            <a:r>
              <a:rPr lang="ru-RU" dirty="0" smtClean="0"/>
              <a:t>качество и (или) объем (содержание) государственной услуги (работы), </a:t>
            </a:r>
            <a:r>
              <a:rPr lang="ru-RU" dirty="0" smtClean="0"/>
              <a:t>категории </a:t>
            </a:r>
            <a:r>
              <a:rPr lang="ru-RU" dirty="0" smtClean="0"/>
              <a:t>физических и (или) юридических лиц, являющихся потребителями соответствующих услуг, </a:t>
            </a:r>
            <a:r>
              <a:rPr lang="ru-RU" dirty="0" smtClean="0"/>
              <a:t>порядок </a:t>
            </a:r>
            <a:r>
              <a:rPr lang="ru-RU" dirty="0" smtClean="0"/>
              <a:t>контроля за исполнением государственного задания и требования к отчетности о выполнении государственного </a:t>
            </a:r>
            <a:r>
              <a:rPr lang="ru-RU" dirty="0" smtClean="0"/>
              <a:t>задания…</a:t>
            </a:r>
          </a:p>
          <a:p>
            <a:pPr algn="just">
              <a:buNone/>
            </a:pPr>
            <a:r>
              <a:rPr lang="ru-RU" dirty="0" smtClean="0"/>
              <a:t>    Отчет </a:t>
            </a:r>
            <a:r>
              <a:rPr lang="ru-RU" dirty="0" smtClean="0"/>
              <a:t>о выполнении государственного задания </a:t>
            </a:r>
            <a:r>
              <a:rPr lang="ru-RU" dirty="0" smtClean="0"/>
              <a:t>формируется </a:t>
            </a:r>
            <a:r>
              <a:rPr lang="ru-RU" dirty="0" smtClean="0"/>
              <a:t>в системе </a:t>
            </a:r>
            <a:r>
              <a:rPr lang="ru-RU" dirty="0" smtClean="0"/>
              <a:t>«Электронный бюджет»</a:t>
            </a:r>
            <a:endParaRPr lang="ru-RU" dirty="0" smtClean="0"/>
          </a:p>
          <a:p>
            <a:pPr algn="just">
              <a:buNone/>
            </a:pPr>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52"/>
            <a:ext cx="9144000" cy="117796"/>
          </a:xfrm>
        </p:spPr>
        <p:txBody>
          <a:bodyPr>
            <a:noAutofit/>
          </a:bodyPr>
          <a:lstStyle/>
          <a:p>
            <a:endParaRPr lang="ru-RU" sz="800" dirty="0"/>
          </a:p>
        </p:txBody>
      </p:sp>
      <p:sp>
        <p:nvSpPr>
          <p:cNvPr id="3" name="Содержимое 2"/>
          <p:cNvSpPr>
            <a:spLocks noGrp="1"/>
          </p:cNvSpPr>
          <p:nvPr>
            <p:ph idx="1"/>
          </p:nvPr>
        </p:nvSpPr>
        <p:spPr>
          <a:xfrm>
            <a:off x="0" y="0"/>
            <a:ext cx="9144000" cy="6858000"/>
          </a:xfrm>
        </p:spPr>
        <p:txBody>
          <a:bodyPr>
            <a:normAutofit fontScale="85000" lnSpcReduction="20000"/>
          </a:bodyPr>
          <a:lstStyle/>
          <a:p>
            <a:pPr algn="just">
              <a:buNone/>
            </a:pPr>
            <a:r>
              <a:rPr lang="en-US" dirty="0" smtClean="0"/>
              <a:t>     </a:t>
            </a:r>
            <a:r>
              <a:rPr lang="ru-RU" dirty="0" smtClean="0"/>
              <a:t>Объем </a:t>
            </a:r>
            <a:r>
              <a:rPr lang="ru-RU" dirty="0" smtClean="0"/>
              <a:t>финансового обеспечения выполнения государственного задания рассчитывается на основании нормативных </a:t>
            </a:r>
            <a:r>
              <a:rPr lang="ru-RU" dirty="0" smtClean="0"/>
              <a:t>затрат.</a:t>
            </a:r>
          </a:p>
          <a:p>
            <a:pPr>
              <a:buNone/>
            </a:pPr>
            <a:r>
              <a:rPr lang="ru-RU" dirty="0" smtClean="0"/>
              <a:t>     В </a:t>
            </a:r>
            <a:r>
              <a:rPr lang="ru-RU" dirty="0" smtClean="0"/>
              <a:t>базовый норматив затрат на общехозяйственные нужды на оказание государственной услуги включаются:</a:t>
            </a:r>
          </a:p>
          <a:p>
            <a:pPr marL="354013" indent="0">
              <a:buNone/>
            </a:pPr>
            <a:r>
              <a:rPr lang="ru-RU" dirty="0" smtClean="0"/>
              <a:t>а) затраты на коммунальные услуги;</a:t>
            </a:r>
          </a:p>
          <a:p>
            <a:pPr marL="354013" indent="0">
              <a:buNone/>
            </a:pPr>
            <a:r>
              <a:rPr lang="ru-RU" dirty="0" smtClean="0"/>
              <a:t>б) затраты на содержание объектов недвижимого имущества, а также затраты на аренду указанного имущества;</a:t>
            </a:r>
          </a:p>
          <a:p>
            <a:pPr marL="354013" indent="0">
              <a:buNone/>
            </a:pPr>
            <a:r>
              <a:rPr lang="ru-RU" dirty="0" smtClean="0"/>
              <a:t>в</a:t>
            </a:r>
            <a:r>
              <a:rPr lang="ru-RU" dirty="0" smtClean="0"/>
              <a:t>) затраты на содержание объектов особо ценного движимого имущества, а также затраты на аренду указанного имущества;</a:t>
            </a:r>
          </a:p>
          <a:p>
            <a:pPr marL="354013" indent="0">
              <a:buNone/>
            </a:pPr>
            <a:r>
              <a:rPr lang="ru-RU" dirty="0" smtClean="0"/>
              <a:t>г) </a:t>
            </a:r>
            <a:r>
              <a:rPr lang="ru-RU" dirty="0" smtClean="0"/>
              <a:t>затраты на приобретение услуг связи;</a:t>
            </a:r>
          </a:p>
          <a:p>
            <a:pPr marL="354013" indent="0">
              <a:buNone/>
            </a:pPr>
            <a:r>
              <a:rPr lang="ru-RU" dirty="0" err="1" smtClean="0"/>
              <a:t>д</a:t>
            </a:r>
            <a:r>
              <a:rPr lang="ru-RU" dirty="0" smtClean="0"/>
              <a:t>) </a:t>
            </a:r>
            <a:r>
              <a:rPr lang="ru-RU" dirty="0" smtClean="0"/>
              <a:t>затраты на приобретение транспортных услуг;</a:t>
            </a:r>
          </a:p>
          <a:p>
            <a:pPr marL="354013" indent="0">
              <a:buNone/>
            </a:pPr>
            <a:r>
              <a:rPr lang="ru-RU" dirty="0" smtClean="0"/>
              <a:t>е) </a:t>
            </a:r>
            <a:r>
              <a:rPr lang="ru-RU" dirty="0" smtClean="0"/>
              <a:t>затраты на оплату труда работников, которые не принимают непосредственного участия в оказании государственной услуги, </a:t>
            </a:r>
            <a:endParaRPr lang="ru-RU" dirty="0" smtClean="0"/>
          </a:p>
          <a:p>
            <a:pPr marL="354013" indent="0">
              <a:buNone/>
            </a:pPr>
            <a:r>
              <a:rPr lang="ru-RU" dirty="0" smtClean="0"/>
              <a:t>ж) </a:t>
            </a:r>
            <a:r>
              <a:rPr lang="ru-RU" dirty="0" smtClean="0"/>
              <a:t>затраты на прочие общехозяйственные </a:t>
            </a:r>
            <a:r>
              <a:rPr lang="ru-RU" dirty="0" smtClean="0"/>
              <a:t>нужды и др.</a:t>
            </a:r>
            <a:endParaRPr lang="ru-RU" dirty="0" smtClean="0"/>
          </a:p>
          <a:p>
            <a:pPr algn="just">
              <a:buNone/>
            </a:pPr>
            <a:endParaRPr lang="ru-RU"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Autofit/>
          </a:bodyPr>
          <a:lstStyle/>
          <a:p>
            <a:r>
              <a:rPr lang="ru-RU" sz="3600" dirty="0" smtClean="0"/>
              <a:t>3. </a:t>
            </a:r>
            <a:r>
              <a:rPr lang="ru-RU" sz="3600" i="1" u="sng" dirty="0" smtClean="0"/>
              <a:t>Негосударственные источники финансирования </a:t>
            </a:r>
            <a:r>
              <a:rPr lang="en-US" sz="3600" dirty="0" smtClean="0"/>
              <a:t/>
            </a:r>
            <a:br>
              <a:rPr lang="en-US" sz="3600" dirty="0" smtClean="0"/>
            </a:br>
            <a:endParaRPr lang="ru-RU" sz="3600" dirty="0"/>
          </a:p>
        </p:txBody>
      </p:sp>
      <p:sp>
        <p:nvSpPr>
          <p:cNvPr id="3" name="Содержимое 2"/>
          <p:cNvSpPr>
            <a:spLocks noGrp="1"/>
          </p:cNvSpPr>
          <p:nvPr>
            <p:ph idx="1"/>
          </p:nvPr>
        </p:nvSpPr>
        <p:spPr>
          <a:xfrm>
            <a:off x="0" y="1052736"/>
            <a:ext cx="9144000" cy="6048672"/>
          </a:xfrm>
        </p:spPr>
        <p:txBody>
          <a:bodyPr>
            <a:normAutofit fontScale="77500" lnSpcReduction="20000"/>
          </a:bodyPr>
          <a:lstStyle/>
          <a:p>
            <a:pPr indent="19050" algn="ctr">
              <a:buNone/>
            </a:pPr>
            <a:r>
              <a:rPr lang="ru-RU" u="sng" dirty="0" smtClean="0"/>
              <a:t>Они становятся все более важным источником финансирования. </a:t>
            </a:r>
            <a:endParaRPr lang="en-US" u="sng" dirty="0" smtClean="0"/>
          </a:p>
          <a:p>
            <a:pPr indent="19050">
              <a:buNone/>
            </a:pPr>
            <a:r>
              <a:rPr lang="ru-RU" sz="4100" dirty="0" smtClean="0"/>
              <a:t>А) Частные и общественные благотворительные фонды </a:t>
            </a:r>
          </a:p>
          <a:p>
            <a:pPr indent="19050">
              <a:buNone/>
            </a:pPr>
            <a:r>
              <a:rPr lang="ru-RU" dirty="0" smtClean="0"/>
              <a:t>Благотворительные организации входят в «третий сектор» экономики. Большая часть из них оказывает помощь инвалидам, многодетным и неполным семьям.</a:t>
            </a:r>
          </a:p>
          <a:p>
            <a:pPr indent="19050">
              <a:buNone/>
            </a:pPr>
            <a:r>
              <a:rPr lang="ru-RU" dirty="0" smtClean="0"/>
              <a:t>Их средства формируются за счет следующих источников: </a:t>
            </a:r>
          </a:p>
          <a:p>
            <a:pPr indent="371475">
              <a:buFontTx/>
              <a:buChar char="-"/>
            </a:pPr>
            <a:r>
              <a:rPr lang="ru-RU" dirty="0" smtClean="0"/>
              <a:t>взносов учредителей благотворительных организаций;</a:t>
            </a:r>
          </a:p>
          <a:p>
            <a:pPr indent="371475">
              <a:buFontTx/>
              <a:buChar char="-"/>
            </a:pPr>
            <a:r>
              <a:rPr lang="ru-RU" dirty="0" smtClean="0"/>
              <a:t>членских взносов (в благотворительных организациях, основанных на членстве);</a:t>
            </a:r>
          </a:p>
          <a:p>
            <a:pPr indent="371475">
              <a:buFontTx/>
              <a:buChar char="-"/>
            </a:pPr>
            <a:r>
              <a:rPr lang="ru-RU" dirty="0" smtClean="0"/>
              <a:t>благотворительных пожертвований граждан и юридических лиц в денежной и натуральной формах; </a:t>
            </a:r>
          </a:p>
          <a:p>
            <a:pPr indent="371475">
              <a:buFontTx/>
              <a:buChar char="-"/>
            </a:pPr>
            <a:r>
              <a:rPr lang="ru-RU" dirty="0" smtClean="0"/>
              <a:t>поступлений от деятельности по привлечению ресурсов (развлекательных, культурных, спортивных мероприятий, кампаний по сбору благотворительных пожертвований, грантов и др.);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1203348"/>
          </a:xfrm>
        </p:spPr>
        <p:txBody>
          <a:bodyPr>
            <a:normAutofit fontScale="90000"/>
          </a:bodyPr>
          <a:lstStyle/>
          <a:p>
            <a:r>
              <a:rPr lang="ru-RU" dirty="0"/>
              <a:t/>
            </a:r>
            <a:br>
              <a:rPr lang="ru-RU" dirty="0"/>
            </a:br>
            <a:r>
              <a:rPr lang="ru-RU" dirty="0" smtClean="0"/>
              <a:t>Б) Предпринимательство </a:t>
            </a:r>
            <a:br>
              <a:rPr lang="ru-RU" dirty="0" smtClean="0"/>
            </a:br>
            <a:r>
              <a:rPr lang="ru-RU" dirty="0" smtClean="0"/>
              <a:t>в социальном обслуживании</a:t>
            </a:r>
            <a:br>
              <a:rPr lang="ru-RU" dirty="0" smtClean="0"/>
            </a:br>
            <a:endParaRPr lang="ru-RU" dirty="0"/>
          </a:p>
        </p:txBody>
      </p:sp>
      <p:sp>
        <p:nvSpPr>
          <p:cNvPr id="3" name="Содержимое 2"/>
          <p:cNvSpPr>
            <a:spLocks noGrp="1"/>
          </p:cNvSpPr>
          <p:nvPr>
            <p:ph idx="1"/>
          </p:nvPr>
        </p:nvSpPr>
        <p:spPr>
          <a:xfrm>
            <a:off x="457200" y="1600200"/>
            <a:ext cx="8229600" cy="5257800"/>
          </a:xfrm>
        </p:spPr>
        <p:txBody>
          <a:bodyPr>
            <a:normAutofit/>
          </a:bodyPr>
          <a:lstStyle/>
          <a:p>
            <a:pPr indent="371475" algn="ctr">
              <a:buNone/>
            </a:pPr>
            <a:r>
              <a:rPr lang="ru-RU" u="sng" dirty="0" smtClean="0"/>
              <a:t>Типы предпринимательства </a:t>
            </a:r>
            <a:br>
              <a:rPr lang="ru-RU" u="sng" dirty="0" smtClean="0"/>
            </a:br>
            <a:r>
              <a:rPr lang="ru-RU" u="sng" dirty="0" smtClean="0"/>
              <a:t>в социальном обслуживании:</a:t>
            </a:r>
          </a:p>
          <a:p>
            <a:pPr indent="371475" algn="just">
              <a:buNone/>
            </a:pPr>
            <a:r>
              <a:rPr lang="ru-RU" dirty="0" smtClean="0"/>
              <a:t/>
            </a:r>
            <a:br>
              <a:rPr lang="ru-RU" dirty="0" smtClean="0"/>
            </a:br>
            <a:r>
              <a:rPr lang="ru-RU" dirty="0" smtClean="0"/>
              <a:t>     1</a:t>
            </a:r>
            <a:r>
              <a:rPr lang="ru-RU" dirty="0"/>
              <a:t>. </a:t>
            </a:r>
            <a:r>
              <a:rPr lang="ru-RU" dirty="0" smtClean="0"/>
              <a:t>Операции </a:t>
            </a:r>
            <a:r>
              <a:rPr lang="ru-RU" dirty="0"/>
              <a:t>по производству и реализации товаров и оказанию </a:t>
            </a:r>
            <a:r>
              <a:rPr lang="ru-RU" dirty="0" smtClean="0"/>
              <a:t>услуг.</a:t>
            </a:r>
          </a:p>
          <a:p>
            <a:pPr indent="371475" algn="just">
              <a:buNone/>
            </a:pPr>
            <a:r>
              <a:rPr lang="ru-RU" dirty="0" smtClean="0"/>
              <a:t>2</a:t>
            </a:r>
            <a:r>
              <a:rPr lang="ru-RU" dirty="0"/>
              <a:t>. </a:t>
            </a:r>
            <a:r>
              <a:rPr lang="ru-RU" dirty="0" err="1" smtClean="0"/>
              <a:t>Внереализационные</a:t>
            </a:r>
            <a:r>
              <a:rPr lang="ru-RU" dirty="0" smtClean="0"/>
              <a:t> мероприятия, </a:t>
            </a:r>
            <a:r>
              <a:rPr lang="ru-RU" dirty="0"/>
              <a:t>к числу которых относятся сдача имущества в аренду, открытие депозитных счетов, участие в совместной </a:t>
            </a:r>
            <a:r>
              <a:rPr lang="ru-RU" dirty="0" smtClean="0"/>
              <a:t>деятельности и др.</a:t>
            </a:r>
          </a:p>
          <a:p>
            <a:pPr indent="371475" algn="r">
              <a:buNone/>
            </a:pPr>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pPr indent="371475">
              <a:buNone/>
            </a:pPr>
            <a:r>
              <a:rPr lang="ru-RU" dirty="0"/>
              <a:t>Финансы оказывают влияние на все элементы экономической системы государства. </a:t>
            </a:r>
            <a:r>
              <a:rPr lang="ru-RU" u="sng" dirty="0"/>
              <a:t>Конкретные формы финансовых отношений – это мощный инструмент влияния государства на производственные процессы, средство взаимодействия и согласования экономических интересов отраслей, регионов, социальных слоев, групп населения и отдельных граждан.</a:t>
            </a:r>
          </a:p>
          <a:p>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786478"/>
          </a:xfrm>
        </p:spPr>
        <p:txBody>
          <a:bodyPr>
            <a:normAutofit fontScale="85000" lnSpcReduction="10000"/>
          </a:bodyPr>
          <a:lstStyle/>
          <a:p>
            <a:pPr indent="371475">
              <a:buNone/>
            </a:pPr>
            <a:r>
              <a:rPr lang="ru-RU" sz="3300" dirty="0"/>
              <a:t>Финансирование социальных учреждений осуществляется из различных источников. Важное место среди них занимает бюджет соответствующего уровня, откуда также выделяются средства на реализацию целевых программ. </a:t>
            </a:r>
            <a:endParaRPr lang="ru-RU" sz="3300" dirty="0" smtClean="0"/>
          </a:p>
          <a:p>
            <a:pPr indent="371475">
              <a:buNone/>
            </a:pPr>
            <a:r>
              <a:rPr lang="ru-RU" sz="3300" dirty="0" smtClean="0"/>
              <a:t>Мероприятия</a:t>
            </a:r>
            <a:r>
              <a:rPr lang="ru-RU" sz="3300" dirty="0"/>
              <a:t>, предусмотренные социальным страхованием граждан в России, финансируются из средств государственных внебюджетных фондов. </a:t>
            </a:r>
            <a:endParaRPr lang="ru-RU" sz="3300" dirty="0" smtClean="0"/>
          </a:p>
          <a:p>
            <a:pPr indent="371475">
              <a:buNone/>
            </a:pPr>
            <a:r>
              <a:rPr lang="ru-RU" sz="3300" dirty="0" smtClean="0"/>
              <a:t>Дополнительными </a:t>
            </a:r>
            <a:r>
              <a:rPr lang="ru-RU" sz="3300" dirty="0"/>
              <a:t>средствами финансирования </a:t>
            </a:r>
            <a:r>
              <a:rPr lang="ru-RU" sz="3300" dirty="0" smtClean="0"/>
              <a:t>сегодня выступают </a:t>
            </a:r>
            <a:r>
              <a:rPr lang="ru-RU" sz="3300" dirty="0"/>
              <a:t>средства от благотворительности и предпринимательской деятельности учреждени</a:t>
            </a:r>
            <a:r>
              <a:rPr lang="ru-RU" dirty="0"/>
              <a:t>й.</a:t>
            </a:r>
          </a:p>
          <a:p>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00108"/>
            <a:ext cx="8229600" cy="5126055"/>
          </a:xfrm>
        </p:spPr>
        <p:txBody>
          <a:bodyPr/>
          <a:lstStyle/>
          <a:p>
            <a:pPr algn="ctr">
              <a:buNone/>
            </a:pPr>
            <a:endParaRPr lang="ru-RU" dirty="0" smtClean="0"/>
          </a:p>
          <a:p>
            <a:pPr algn="ctr">
              <a:buNone/>
            </a:pPr>
            <a:endParaRPr lang="ru-RU" dirty="0"/>
          </a:p>
          <a:p>
            <a:pPr algn="ctr">
              <a:buNone/>
            </a:pPr>
            <a:endParaRPr lang="ru-RU" dirty="0" smtClean="0"/>
          </a:p>
          <a:p>
            <a:pPr algn="ctr">
              <a:buNone/>
            </a:pPr>
            <a:r>
              <a:rPr lang="ru-RU" sz="4000" i="1" dirty="0" smtClean="0"/>
              <a:t>Спасибо за внимание!</a:t>
            </a:r>
            <a:endParaRPr lang="ru-RU" sz="4000"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Autofit/>
          </a:bodyPr>
          <a:lstStyle/>
          <a:p>
            <a:pPr indent="371475">
              <a:buNone/>
            </a:pPr>
            <a:r>
              <a:rPr lang="ru-RU" sz="2300" u="sng" dirty="0" smtClean="0"/>
              <a:t>Государственные финансы </a:t>
            </a:r>
            <a:r>
              <a:rPr lang="ru-RU" sz="2300" dirty="0" smtClean="0"/>
              <a:t>— это та часть финансовой системы общества, которая охватывает движение денежных фондов, необходимых государству для осуществления его функций.</a:t>
            </a:r>
          </a:p>
          <a:p>
            <a:pPr indent="371475">
              <a:buNone/>
            </a:pPr>
            <a:r>
              <a:rPr lang="ru-RU" sz="2300" u="sng" dirty="0" smtClean="0"/>
              <a:t>Финансы предприятий </a:t>
            </a:r>
            <a:r>
              <a:rPr lang="ru-RU" sz="2300" dirty="0" smtClean="0"/>
              <a:t>— это денежные активы, которые образуются, распределяются и используются в процессе экономической деятельности этих хозяйствующих субъектов.</a:t>
            </a:r>
          </a:p>
          <a:p>
            <a:pPr indent="371475">
              <a:buNone/>
            </a:pPr>
            <a:r>
              <a:rPr lang="ru-RU" sz="2300" u="sng" dirty="0" smtClean="0"/>
              <a:t>Финансы населения </a:t>
            </a:r>
            <a:r>
              <a:rPr lang="ru-RU" sz="2300" dirty="0" smtClean="0"/>
              <a:t>— это та часть финансовой системы,  которая характеризует движение денежных средств населения, домашних хозяйств, физических лиц.</a:t>
            </a:r>
          </a:p>
          <a:p>
            <a:pPr indent="371475">
              <a:buNone/>
            </a:pPr>
            <a:r>
              <a:rPr lang="ru-RU" sz="2300" dirty="0" smtClean="0"/>
              <a:t>Выделяют типичные внутренние связи и финансовые отношения на разных уровнях: государство — предприятие и наоборот; государство — население и наоборот; государство — </a:t>
            </a:r>
            <a:r>
              <a:rPr lang="ru-RU" sz="2300" dirty="0" err="1" smtClean="0"/>
              <a:t>государство</a:t>
            </a:r>
            <a:r>
              <a:rPr lang="ru-RU" sz="2300" dirty="0" smtClean="0"/>
              <a:t> и т. п.</a:t>
            </a:r>
          </a:p>
          <a:p>
            <a:pPr indent="371475">
              <a:buNone/>
            </a:pPr>
            <a:r>
              <a:rPr lang="ru-RU" sz="2300" u="sng" dirty="0" smtClean="0"/>
              <a:t>Государственные финансы представляют собой форму организации денежных отношений, участником которых в той или иной форме выступает государство</a:t>
            </a:r>
            <a:r>
              <a:rPr lang="ru-RU" sz="2300" dirty="0" smtClean="0"/>
              <a:t>. Это совокупность экономических связей, система образования и распределения денежных фондов, необходимых государству для содержания его органов и выполнения присущих ему функций.</a:t>
            </a:r>
            <a:endParaRPr lang="ru-RU" sz="2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Autofit/>
          </a:bodyPr>
          <a:lstStyle/>
          <a:p>
            <a:pPr indent="371475">
              <a:buNone/>
            </a:pPr>
            <a:r>
              <a:rPr lang="ru-RU" sz="2300" dirty="0" smtClean="0"/>
              <a:t>Политика государства в отношении финансовой системы является одним из важнейших регуляторов развития экономики. </a:t>
            </a:r>
          </a:p>
          <a:p>
            <a:pPr indent="371475">
              <a:buNone/>
            </a:pPr>
            <a:r>
              <a:rPr lang="ru-RU" sz="2300" u="sng" dirty="0" smtClean="0"/>
              <a:t>Финансовая политика </a:t>
            </a:r>
            <a:r>
              <a:rPr lang="ru-RU" sz="2300" dirty="0" smtClean="0"/>
              <a:t>— мероприятия государства по мобилизации финансовых ресурсов, их распределению и использованию на основе финансового законодательства страны. Финансовая политика складывается из взаимосвязанных направлений деятельности государства: в области налогообложения и регулирования структуры государственных расходов с целью воздействия на экономику (фискальная политика) и в области регулирования бюджета (бюджетная политика).</a:t>
            </a:r>
          </a:p>
          <a:p>
            <a:pPr indent="371475">
              <a:buNone/>
            </a:pPr>
            <a:r>
              <a:rPr lang="ru-RU" sz="2300" u="sng" dirty="0" smtClean="0"/>
              <a:t>Фискальная политика </a:t>
            </a:r>
            <a:r>
              <a:rPr lang="ru-RU" sz="2300" dirty="0" smtClean="0"/>
              <a:t>— деятельность государства по распоряжению бюджетными средствами. С одной стороны, это сбор налогов, а с другой — их расходование. Именно за счет этих средств государство решает вопросы национальной безопасности, социальные и экологические проблемы.</a:t>
            </a:r>
          </a:p>
          <a:p>
            <a:pPr indent="371475">
              <a:buNone/>
            </a:pPr>
            <a:r>
              <a:rPr lang="ru-RU" sz="2300" u="sng" dirty="0" smtClean="0"/>
              <a:t>Бюджетная политика </a:t>
            </a:r>
            <a:r>
              <a:rPr lang="ru-RU" sz="2300" dirty="0" smtClean="0"/>
              <a:t>— направление экономической политики государства, связанное с разработкой и использованием федерального бюджета и бюджетов территориально-административных единиц, входящих в это государство.</a:t>
            </a:r>
            <a:endParaRPr lang="ru-RU" sz="2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marL="361950" indent="352425">
              <a:buNone/>
              <a:tabLst>
                <a:tab pos="361950" algn="l"/>
              </a:tabLst>
            </a:pPr>
            <a:r>
              <a:rPr lang="ru-RU" u="sng" dirty="0"/>
              <a:t>Финансы для социальной </a:t>
            </a:r>
            <a:r>
              <a:rPr lang="ru-RU" u="sng" dirty="0" smtClean="0"/>
              <a:t>сферы – это </a:t>
            </a:r>
            <a:r>
              <a:rPr lang="ru-RU" u="sng" dirty="0"/>
              <a:t>система предоставления, организации и расходования средств в социальной сфере</a:t>
            </a:r>
            <a:r>
              <a:rPr lang="ru-RU" dirty="0"/>
              <a:t>. </a:t>
            </a:r>
            <a:r>
              <a:rPr lang="ru-RU" dirty="0" smtClean="0"/>
              <a:t>Это важнейшая составная часть всей финансовой системы государства. Финансирование </a:t>
            </a:r>
            <a:r>
              <a:rPr lang="ru-RU" dirty="0"/>
              <a:t>мероприятий по социальной защите населения обеспечивает функционирование всей системы, выступает гарантом реализации социальных </a:t>
            </a:r>
            <a:r>
              <a:rPr lang="ru-RU" dirty="0" smtClean="0"/>
              <a:t>стандартов</a:t>
            </a:r>
            <a:endParaRPr lang="ru-RU" dirty="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a:bodyPr>
          <a:lstStyle/>
          <a:p>
            <a:pPr lvl="0" indent="371475">
              <a:buNone/>
            </a:pPr>
            <a:r>
              <a:rPr lang="ru-RU" u="sng" dirty="0"/>
              <a:t>Основными функциями финансирования социальной защиты населения являются:</a:t>
            </a:r>
          </a:p>
          <a:p>
            <a:pPr lvl="0" indent="371475"/>
            <a:r>
              <a:rPr lang="ru-RU" u="sng" dirty="0"/>
              <a:t>Распределительная </a:t>
            </a:r>
          </a:p>
          <a:p>
            <a:pPr lvl="0" indent="371475"/>
            <a:r>
              <a:rPr lang="ru-RU" u="sng" dirty="0"/>
              <a:t>Стимулирующая (население – к </a:t>
            </a:r>
            <a:r>
              <a:rPr lang="ru-RU" u="sng" dirty="0" err="1"/>
              <a:t>самообеспечению</a:t>
            </a:r>
            <a:r>
              <a:rPr lang="ru-RU" u="sng" dirty="0"/>
              <a:t>, социальные службы – к деятельности по улучшению качества, расширению спектра услуг)</a:t>
            </a:r>
          </a:p>
          <a:p>
            <a:pPr lvl="0" indent="371475"/>
            <a:r>
              <a:rPr lang="ru-RU" u="sng" dirty="0"/>
              <a:t>Контролирующая (оценка эффективности использования средств)</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6643710"/>
          </a:xfrm>
        </p:spPr>
        <p:txBody>
          <a:bodyPr>
            <a:normAutofit fontScale="70000" lnSpcReduction="20000"/>
          </a:bodyPr>
          <a:lstStyle/>
          <a:p>
            <a:pPr algn="ctr">
              <a:buNone/>
            </a:pPr>
            <a:r>
              <a:rPr lang="ru-RU" sz="5100" u="sng" dirty="0" smtClean="0"/>
              <a:t>Принципы финансирования </a:t>
            </a:r>
          </a:p>
          <a:p>
            <a:pPr algn="ctr">
              <a:buNone/>
            </a:pPr>
            <a:r>
              <a:rPr lang="ru-RU" sz="5100" u="sng" dirty="0" smtClean="0"/>
              <a:t>социальной работы</a:t>
            </a:r>
            <a:r>
              <a:rPr lang="ru-RU" sz="5100" dirty="0" smtClean="0"/>
              <a:t>:</a:t>
            </a:r>
          </a:p>
          <a:p>
            <a:pPr algn="ctr">
              <a:buNone/>
            </a:pPr>
            <a:endParaRPr lang="ru-RU" dirty="0"/>
          </a:p>
          <a:p>
            <a:pPr lvl="0"/>
            <a:r>
              <a:rPr lang="ru-RU" sz="4000" u="sng" dirty="0"/>
              <a:t>Принцип целевого использования средств </a:t>
            </a:r>
            <a:r>
              <a:rPr lang="ru-RU" sz="4000" dirty="0"/>
              <a:t>(каждый вид расходов имеет свои цели, в соответствии с которыми средства должны расходоваться)</a:t>
            </a:r>
          </a:p>
          <a:p>
            <a:pPr lvl="0"/>
            <a:r>
              <a:rPr lang="ru-RU" sz="4000" u="sng" dirty="0"/>
              <a:t>Принцип экономии </a:t>
            </a:r>
            <a:r>
              <a:rPr lang="ru-RU" sz="4000" dirty="0"/>
              <a:t>(рациональное использование средств)</a:t>
            </a:r>
          </a:p>
          <a:p>
            <a:pPr lvl="0"/>
            <a:r>
              <a:rPr lang="ru-RU" sz="4000" u="sng" dirty="0"/>
              <a:t>Принцип отчетности</a:t>
            </a:r>
          </a:p>
          <a:p>
            <a:pPr lvl="0"/>
            <a:r>
              <a:rPr lang="ru-RU" sz="4000" u="sng" dirty="0"/>
              <a:t>Принцип социального реагирования </a:t>
            </a:r>
            <a:r>
              <a:rPr lang="ru-RU" sz="4000" dirty="0"/>
              <a:t>(предполагает пересмотр социальных нормативов в выделении денежных средств в связи с инфляцией, ростом стоимости жизни, повышением стоимости бюджета прожиточного минимума, изменением уровня занятости трудоспособного населения</a:t>
            </a:r>
            <a:r>
              <a:rPr lang="ru-RU" sz="4000" dirty="0" smtClean="0"/>
              <a:t>)</a:t>
            </a:r>
            <a:endParaRPr lang="ru-RU" sz="4000"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670</TotalTime>
  <Words>2677</Words>
  <Application>Microsoft Office PowerPoint</Application>
  <PresentationFormat>Экран (4:3)</PresentationFormat>
  <Paragraphs>185</Paragraphs>
  <Slides>41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41</vt:i4>
      </vt:variant>
    </vt:vector>
  </HeadingPairs>
  <TitlesOfParts>
    <vt:vector size="42" baseType="lpstr">
      <vt:lpstr>Тема Office</vt:lpstr>
      <vt:lpstr>Финансирование социальной работы</vt:lpstr>
      <vt:lpstr>Слайд 2</vt:lpstr>
      <vt:lpstr>Финансы – </vt:lpstr>
      <vt:lpstr>Слайд 4</vt:lpstr>
      <vt:lpstr>Слайд 5</vt:lpstr>
      <vt:lpstr>Слайд 6</vt:lpstr>
      <vt:lpstr>Слайд 7</vt:lpstr>
      <vt:lpstr>Слайд 8</vt:lpstr>
      <vt:lpstr>Слайд 9</vt:lpstr>
      <vt:lpstr>Слайд 10</vt:lpstr>
      <vt:lpstr> Способы финансирования социальной защиты населения:  </vt:lpstr>
      <vt:lpstr>КОСВЕННОЕ ФИНАНСИРОВАНИЕ Например, льготное кредитование на приобретение жилья многодетным и молодым семьям</vt:lpstr>
      <vt:lpstr>КОСВЕННОЕ ФИНАНСИРОВАНИЕ Например, льготное ценообразование на социально значимые виды товаров и услуг </vt:lpstr>
      <vt:lpstr>Источники финансирования мероприятий по социальной работе: </vt:lpstr>
      <vt:lpstr>1. Государственный бюджет</vt:lpstr>
      <vt:lpstr>Слайд 16</vt:lpstr>
      <vt:lpstr>Слайд 17</vt:lpstr>
      <vt:lpstr>Слайд 18</vt:lpstr>
      <vt:lpstr>Слайд 19</vt:lpstr>
      <vt:lpstr>Слайд 20</vt:lpstr>
      <vt:lpstr>Слайд 21</vt:lpstr>
      <vt:lpstr>Слайд 22</vt:lpstr>
      <vt:lpstr>Слайд 23</vt:lpstr>
      <vt:lpstr>Слайд 24</vt:lpstr>
      <vt:lpstr>2. Государственные внебюджетные фонды</vt:lpstr>
      <vt:lpstr>Функции Пенсионного фонда РФ </vt:lpstr>
      <vt:lpstr>Функции Пенсионного фонда РФ </vt:lpstr>
      <vt:lpstr>Задачами фонда социального страхования РФ являются: </vt:lpstr>
      <vt:lpstr>Задачами фонда социального страхования РФ являются: </vt:lpstr>
      <vt:lpstr>Задачи Фонда обязательного медицинского страхования РФ</vt:lpstr>
      <vt:lpstr>Источники пополнения государственных внебюджетных фондов</vt:lpstr>
      <vt:lpstr>Слайд 32</vt:lpstr>
      <vt:lpstr>Слайд 33</vt:lpstr>
      <vt:lpstr>Слайд 34</vt:lpstr>
      <vt:lpstr>Слайд 35</vt:lpstr>
      <vt:lpstr>Слайд 36</vt:lpstr>
      <vt:lpstr>Слайд 37</vt:lpstr>
      <vt:lpstr>3. Негосударственные источники финансирования  </vt:lpstr>
      <vt:lpstr> Б) Предпринимательство  в социальном обслуживании </vt:lpstr>
      <vt:lpstr>Слайд 40</vt:lpstr>
      <vt:lpstr>Слайд 41</vt:lpstr>
    </vt:vector>
  </TitlesOfParts>
  <Company>WolfishLair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Финансирование социальной работы</dc:title>
  <dc:creator>Admin</dc:creator>
  <cp:lastModifiedBy>WIN_user</cp:lastModifiedBy>
  <cp:revision>62</cp:revision>
  <dcterms:created xsi:type="dcterms:W3CDTF">2017-11-12T12:55:00Z</dcterms:created>
  <dcterms:modified xsi:type="dcterms:W3CDTF">2019-12-17T14:30:18Z</dcterms:modified>
</cp:coreProperties>
</file>