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5" r:id="rId4"/>
    <p:sldId id="302" r:id="rId5"/>
    <p:sldId id="300" r:id="rId6"/>
    <p:sldId id="303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7" r:id="rId15"/>
    <p:sldId id="299" r:id="rId16"/>
    <p:sldId id="313" r:id="rId17"/>
    <p:sldId id="318" r:id="rId18"/>
    <p:sldId id="323" r:id="rId19"/>
    <p:sldId id="315" r:id="rId20"/>
    <p:sldId id="316" r:id="rId21"/>
    <p:sldId id="319" r:id="rId22"/>
    <p:sldId id="320" r:id="rId23"/>
    <p:sldId id="321" r:id="rId24"/>
    <p:sldId id="322" r:id="rId25"/>
    <p:sldId id="331" r:id="rId26"/>
    <p:sldId id="324" r:id="rId27"/>
    <p:sldId id="325" r:id="rId28"/>
    <p:sldId id="332" r:id="rId29"/>
    <p:sldId id="327" r:id="rId30"/>
    <p:sldId id="328" r:id="rId31"/>
    <p:sldId id="329" r:id="rId32"/>
    <p:sldId id="33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A7E6-C53D-48C9-9F53-CFF6F41794C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irinasocio@mail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74639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КРИТЕРИИ НАУЧНОГО СТАТУСА ТЕОРИИ СОЦИАЛЬНОЙ РАБОТЫ</a:t>
            </a:r>
            <a:b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часть 2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7558118" cy="1489720"/>
          </a:xfrm>
        </p:spPr>
        <p:txBody>
          <a:bodyPr/>
          <a:lstStyle/>
          <a:p>
            <a:pPr algn="r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Щеткина И.А., </a:t>
            </a:r>
          </a:p>
          <a:p>
            <a:pPr algn="r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канд. </a:t>
            </a:r>
            <a:r>
              <a:rPr lang="ru-RU" i="1" dirty="0" err="1" smtClean="0">
                <a:solidFill>
                  <a:schemeClr val="bg2">
                    <a:lumMod val="10000"/>
                  </a:schemeClr>
                </a:solidFill>
              </a:rPr>
              <a:t>социол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. наук, доцент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5723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Частнонаучные методы познания: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501122" cy="6000792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Социологические методы познания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опрос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(метод, заключающийся в сборе и получении первичных эмпирических сведений об определённых мнениях, знаниях и фактах путём устного или письменного взаимодействия исследователя (интервьюера) и заданной совокупности опрашиваемых (интервьюируемые, респонденты);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социометрия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(изучение группы, ее состава и взаимоотношений внутри нее);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мониторинг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(постоянное отслеживание социальных ситуаций в фокусе их изменений);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2800" i="1" u="sng" dirty="0" err="1" smtClean="0">
                <a:solidFill>
                  <a:schemeClr val="bg2">
                    <a:lumMod val="10000"/>
                  </a:schemeClr>
                </a:solidFill>
              </a:rPr>
              <a:t>контент-анализ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(оценка содержания текстовых массивов и продуктов с целью интерпретации выявленных числовых закономерностей)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5723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Частнонаучные методы познания: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501122" cy="6000792"/>
          </a:xfrm>
        </p:spPr>
        <p:txBody>
          <a:bodyPr>
            <a:normAutofit fontScale="92500" lnSpcReduction="10000"/>
          </a:bodyPr>
          <a:lstStyle/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2.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Психологические методы познания</a:t>
            </a: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 (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методы психодиагностики)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позволяющие изучать уровень развития интеллекта, познавательных способностей, уровня притязаний и самооценки, тревожность, конфликтность, темперамент, характер и др.</a:t>
            </a:r>
          </a:p>
          <a:p>
            <a:pPr marL="514350" indent="-51435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     Например: </a:t>
            </a:r>
          </a:p>
          <a:p>
            <a:pPr marL="514350" indent="-514350" algn="just">
              <a:buFontTx/>
              <a:buChar char="-"/>
            </a:pP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психологическое тестирование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- стандартизированное задание, результат выполнения которого позволяет измерить психологические характеристики испытуемого (</a:t>
            </a:r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</a:rPr>
              <a:t>тест-опросник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, тест-задание);</a:t>
            </a:r>
          </a:p>
          <a:p>
            <a:pPr marL="514350" indent="-514350" algn="just">
              <a:buFontTx/>
              <a:buChar char="-"/>
            </a:pP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беседа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 - диалог между двумя людьми, в ходе которого один человек выявляет психологические особенности другого;</a:t>
            </a:r>
          </a:p>
          <a:p>
            <a:pPr marL="514350" indent="-514350" algn="just">
              <a:buFontTx/>
              <a:buChar char="-"/>
            </a:pP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метод изучения результатов деятельности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 (анализ рисунков, сочинений и др.).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5723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Частнонаучные методы познания: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501122" cy="6000792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3.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Математические методы познания:</a:t>
            </a: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514350" indent="-51435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-  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методы математической статистики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-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методы сбора, систематизации, обработки эмпирических (статистических) данных - результатов наблюдений массовых случайных явлений, выявление статистических закономерностей (кластерный анализ, нацеленный на выделение групп объектов, похожих друг на друга; многомерное </a:t>
            </a:r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</a:rPr>
              <a:t>шкалирование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, позволяющее наглядно представить объекты на плоскости и др.)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8929718" cy="857256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Специальные методы познания теории социальной работы: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501122" cy="550072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В качестве метода «преимущественно» теории социальной работы выделяют метод написания 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«социальных биографий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»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(Л.Г. </a:t>
            </a:r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</a:rPr>
              <a:t>Гуслякова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, Е.И. </a:t>
            </a:r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</a:rPr>
              <a:t>Холостова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Биографический метод (или метод изучения личных документов) позволяет исследовать субъективные стороны общественной жизни. 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Данный метод фиксирует личные отношения человека к тем социальным процессам, социально-психологическим ситуациям, в которые он был включен (опосредовано или непосредственно).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8929718" cy="857256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smtClean="0">
                <a:solidFill>
                  <a:schemeClr val="bg2">
                    <a:lumMod val="10000"/>
                  </a:schemeClr>
                </a:solidFill>
              </a:rPr>
              <a:t>Специальные </a:t>
            </a: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методы познания теории социальной работы: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501122" cy="5500726"/>
          </a:xfrm>
        </p:spPr>
        <p:txBody>
          <a:bodyPr>
            <a:normAutofit/>
          </a:bodyPr>
          <a:lstStyle/>
          <a:p>
            <a:endParaRPr lang="ru-RU" sz="1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 социального сравнения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</a:p>
          <a:p>
            <a:pPr algn="just"/>
            <a:endParaRPr lang="ru-RU" sz="9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это объективная регистрация динамики состояния клиентов при индивидуальной работе сопоставлением со стандартами, полученными при изучении группы лиц, не имеющих социальных отклонений 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 - 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это способы профессионального воздействия на клиента или социальное окружение, его социальную среду с целью решения определенных практических задач </a:t>
            </a:r>
          </a:p>
          <a:p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Существует множество оснований для классификации преобразовательных методов теории социальной работы</a:t>
            </a: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По объекту воздействия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514350" indent="-51435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1) метод индивидуальной работы;</a:t>
            </a:r>
          </a:p>
          <a:p>
            <a:pPr marL="514350" indent="-51435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2) метод групповой работы;</a:t>
            </a:r>
          </a:p>
          <a:p>
            <a:pPr marL="514350" indent="-51435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3) метод общинной работы (социальная работа с сообществом (общиной)).</a:t>
            </a:r>
          </a:p>
          <a:p>
            <a:pPr marL="514350" indent="-514350" algn="l"/>
            <a:endParaRPr lang="ru-RU" sz="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l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     1)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 индивидуальной работы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 метод социальной работы, связанный с оказанием помощи индивидам в решении психологических, межличностных, социальных и экономических проблем путем личного взаимодействия с ними.</a:t>
            </a:r>
          </a:p>
          <a:p>
            <a:pPr marL="447675" algn="l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Характеризуется контактом специалиста и клиента (консультирование, реабилитация, социальная терапия и др.)</a:t>
            </a: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Взаимодействие специалиста и клиента предполагает: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установление первичной коммуникации (эмоционального и интеллектуального контакта);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изучение и анализ проблемной ситуации;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определение целей и задач совместной работы;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видоизменение взаимоотношений индивида с социальным окружением и/или с самим собой;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оценку прогресса и результата совместной работы.</a:t>
            </a: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Метод индивидуальной работы реализуется, в частности, с помощью </a:t>
            </a:r>
          </a:p>
          <a:p>
            <a:pPr algn="just"/>
            <a:r>
              <a:rPr lang="ru-RU" sz="2800" i="1" u="sng" dirty="0" smtClean="0">
                <a:solidFill>
                  <a:schemeClr val="tx1"/>
                </a:solidFill>
              </a:rPr>
              <a:t>индивидуального менеджмента</a:t>
            </a:r>
            <a:r>
              <a:rPr lang="ru-RU" sz="2800" i="1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- метода социальной работы, заключающегося в организации и координации помощи и услуг на уровне индивида путем сбора данных, их анализа, определения стратегии и сопровождения процесса помощи.</a:t>
            </a:r>
            <a:endParaRPr lang="ru-RU" sz="28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643602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rabicParenR" startAt="2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 групповой работы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- метод социальной работы с малой группой с целью использования возможностей совместной деятельности для решения существующих или предотвращения ожидаемых проблем в психосоциальном функционировании ее членов. </a:t>
            </a:r>
          </a:p>
          <a:p>
            <a:pPr marL="514350" indent="-514350" algn="l"/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Регулируется теорией поля и социального обмена.</a:t>
            </a:r>
          </a:p>
          <a:p>
            <a:pPr marL="514350" indent="-514350" algn="l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Главные цели групповой работы:</a:t>
            </a:r>
          </a:p>
          <a:p>
            <a:pPr marL="514350" indent="-514350" algn="l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обмен ценной информацией;</a:t>
            </a:r>
          </a:p>
          <a:p>
            <a:pPr marL="514350" indent="-514350" algn="l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развитие социальных умений;</a:t>
            </a:r>
          </a:p>
          <a:p>
            <a:pPr marL="514350" indent="-514350" algn="l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изменение ценностных ориентаций;</a:t>
            </a:r>
          </a:p>
          <a:p>
            <a:pPr marL="514350" indent="-514350" algn="l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перестройка поведения в позитивном направлении</a:t>
            </a:r>
          </a:p>
          <a:p>
            <a:pPr marL="514350" indent="-514350" algn="l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85883"/>
          </a:xfrm>
        </p:spPr>
        <p:txBody>
          <a:bodyPr/>
          <a:lstStyle/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СОДЕРЖАНИЕ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8429684" cy="5072098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Объект и предмет теории социальной работы: научные подходы к определению.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Принципы теории социальной работы.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Закономерности теории социальной работы.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Методы теории социальной работы.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Понятийно-категориальный аппарат теории социальной работы.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786454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endParaRPr lang="ru-RU" sz="11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Примеры методов групповой работы: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Групповая дискуссия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ru-RU" sz="2800" dirty="0" smtClean="0">
                <a:solidFill>
                  <a:schemeClr val="tx1"/>
                </a:solidFill>
              </a:rPr>
              <a:t>быстрое решение задачи, воздействие на мнения и установки участников). 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Деловая игра.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Социально-психологический тренинг.</a:t>
            </a:r>
          </a:p>
          <a:p>
            <a:pPr marL="514350" indent="-514350" algn="just"/>
            <a:endParaRPr lang="ru-RU" sz="1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Социальная работа с группой осуществляется за счет: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- организации опыта групповой деятельности и социальной активности членов группы в достижении общезначимых целей;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- расширения сферы индивидуального опыта и самосознания в интенсивном и рефлексивном общении;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включения группы в активную, творческую и развивающую деятельность.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fontScale="92500"/>
          </a:bodyPr>
          <a:lstStyle/>
          <a:p>
            <a:endParaRPr lang="ru-RU" sz="9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3)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Социальная работа с сообществом (общиной)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это метод социальной работы, посредством которого индивиды, группы и организации вовлекаются в целенаправленные спланированные действия для решения социальных проблем.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Термин 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«сообщество» (община)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представляет русский эквивалент английского термина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community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(общество, сообщество, община). </a:t>
            </a:r>
          </a:p>
          <a:p>
            <a:pPr algn="just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Сообщество (община)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относительно небольшая общность людей, проживающих на одной географически ограниченной территории и имеющих общие интересы и сложившуюся субкультуру.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lnSpcReduction="10000"/>
          </a:bodyPr>
          <a:lstStyle/>
          <a:p>
            <a:endParaRPr lang="ru-RU" sz="9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Примером сообществ являются жители одного города, поселка, района и микрорайона и т.п., а также  люди, объединенные чувством принадлежности к одной расовой, этнической, социальной, культурной, религиозной и т. п. группе.</a:t>
            </a:r>
          </a:p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Социальная работа в общине организуется через участие социальных работников в деятельности: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1) по развитию местной, географически ограниченной общности людей через стимулирование и координацию индивидуальных и групповых отношений и интересов относительно некоторых общезначимых проблем;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lnSpcReduction="10000"/>
          </a:bodyPr>
          <a:lstStyle/>
          <a:p>
            <a:endParaRPr lang="ru-RU" sz="9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Социальная работа в общине организуется через участие социальных работников в деятельности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2) по социальному планированию, выработке политики и стратегии действий различных организаций по вопросам социального образования, здравоохранения и защиты;</a:t>
            </a:r>
          </a:p>
          <a:p>
            <a:pPr lvl="0"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3) по организации публичных социальных акций и общественных кампаний, направленных на изменение существующей законодательной и организационной практики, препятствующей осуществлению основных гражданских прав уязвимых групп населения.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9144000" cy="857256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Преобразовательные методы социальной  работы по направлениям и формам: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071546"/>
            <a:ext cx="8572560" cy="578645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3400" i="1" dirty="0" smtClean="0">
                <a:solidFill>
                  <a:schemeClr val="tx1"/>
                </a:solidFill>
              </a:rPr>
              <a:t>1) </a:t>
            </a:r>
            <a:r>
              <a:rPr lang="ru-RU" sz="3400" i="1" u="sng" dirty="0" smtClean="0">
                <a:solidFill>
                  <a:schemeClr val="tx1"/>
                </a:solidFill>
              </a:rPr>
              <a:t>Организационно-распорядительные методы </a:t>
            </a:r>
            <a:r>
              <a:rPr lang="ru-RU" sz="3400" dirty="0" smtClean="0">
                <a:solidFill>
                  <a:schemeClr val="tx1"/>
                </a:solidFill>
              </a:rPr>
              <a:t>лежат в основе управленческого воздействия организационной структуры социальных служб, опираются на регламентирующие, нормативно-правовые акты. </a:t>
            </a:r>
          </a:p>
          <a:p>
            <a:pPr algn="l"/>
            <a:r>
              <a:rPr lang="ru-RU" sz="3400" dirty="0" smtClean="0">
                <a:solidFill>
                  <a:schemeClr val="tx1"/>
                </a:solidFill>
              </a:rPr>
              <a:t>Организационные методы – методы управления социальными системами (объединениями людей и организациями), содействия работе муниципальных образований. </a:t>
            </a:r>
          </a:p>
          <a:p>
            <a:pPr algn="l"/>
            <a:r>
              <a:rPr lang="ru-RU" sz="3400" dirty="0" smtClean="0">
                <a:solidFill>
                  <a:schemeClr val="tx1"/>
                </a:solidFill>
              </a:rPr>
              <a:t>Распорядительные методы позволяют осуществлять оперативное вмешательство, уточнение и решение эпизодических задач. </a:t>
            </a:r>
          </a:p>
          <a:p>
            <a:r>
              <a:rPr lang="ru-RU" sz="3400" dirty="0" smtClean="0">
                <a:solidFill>
                  <a:schemeClr val="tx1"/>
                </a:solidFill>
              </a:rPr>
              <a:t>Основные методы данной группы: </a:t>
            </a:r>
          </a:p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регламентирование, нормирование и инструктирование</a:t>
            </a:r>
            <a:endParaRPr lang="ru-RU" sz="2800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9144000" cy="857256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Преобразовательные методы социальной  работы по направлениям и формам: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071546"/>
            <a:ext cx="8572560" cy="578645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Регламентирование</a:t>
            </a:r>
            <a:r>
              <a:rPr lang="ru-RU" sz="3400" i="1" dirty="0" smtClean="0">
                <a:solidFill>
                  <a:schemeClr val="tx1"/>
                </a:solidFill>
              </a:rPr>
              <a:t> – введение приказов, типовых положений, инструкций, распоряжений, обязательных для исполнения.</a:t>
            </a:r>
          </a:p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Нормирование</a:t>
            </a:r>
            <a:r>
              <a:rPr lang="ru-RU" sz="3400" i="1" dirty="0" smtClean="0">
                <a:solidFill>
                  <a:schemeClr val="tx1"/>
                </a:solidFill>
              </a:rPr>
              <a:t> – установка видов, форм, объемов, временн</a:t>
            </a:r>
            <a:r>
              <a:rPr lang="ru-RU" sz="3400" i="1" u="sng" dirty="0" smtClean="0">
                <a:solidFill>
                  <a:schemeClr val="tx1"/>
                </a:solidFill>
              </a:rPr>
              <a:t>ы</a:t>
            </a:r>
            <a:r>
              <a:rPr lang="ru-RU" sz="3400" i="1" dirty="0" smtClean="0">
                <a:solidFill>
                  <a:schemeClr val="tx1"/>
                </a:solidFill>
                <a:sym typeface="Symbol"/>
              </a:rPr>
              <a:t>х р</a:t>
            </a:r>
            <a:r>
              <a:rPr lang="ru-RU" sz="3400" i="1" dirty="0" smtClean="0">
                <a:solidFill>
                  <a:schemeClr val="tx1"/>
                </a:solidFill>
              </a:rPr>
              <a:t>амок выполнения работы.</a:t>
            </a:r>
          </a:p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Инструктирование</a:t>
            </a:r>
            <a:r>
              <a:rPr lang="ru-RU" sz="3400" i="1" dirty="0" smtClean="0">
                <a:solidFill>
                  <a:schemeClr val="tx1"/>
                </a:solidFill>
              </a:rPr>
              <a:t> – помощь в решении практических задач, разъяснение обстановки, плана действий, совет по характеру действий.</a:t>
            </a:r>
          </a:p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Организация</a:t>
            </a:r>
            <a:r>
              <a:rPr lang="ru-RU" sz="3400" dirty="0" smtClean="0">
                <a:solidFill>
                  <a:schemeClr val="tx1"/>
                </a:solidFill>
              </a:rPr>
              <a:t> – закрепление полномочий сотрудников, их прав и обязанностей.</a:t>
            </a:r>
          </a:p>
          <a:p>
            <a:pPr algn="l"/>
            <a:r>
              <a:rPr lang="ru-RU" sz="3400" i="1" u="sng" dirty="0" smtClean="0">
                <a:solidFill>
                  <a:schemeClr val="tx1"/>
                </a:solidFill>
              </a:rPr>
              <a:t>Контроль работы</a:t>
            </a:r>
            <a:r>
              <a:rPr lang="ru-RU" sz="3400" i="1" dirty="0" smtClean="0">
                <a:solidFill>
                  <a:schemeClr val="tx1"/>
                </a:solidFill>
              </a:rPr>
              <a:t> </a:t>
            </a:r>
            <a:r>
              <a:rPr lang="ru-RU" sz="3400" dirty="0" smtClean="0">
                <a:solidFill>
                  <a:schemeClr val="tx1"/>
                </a:solidFill>
              </a:rPr>
              <a:t>– отслеживание промежуточных результатов, сравнение их с планом, своевременная коррекция отклонений и ошибок.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501090" cy="564360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i="1" dirty="0" smtClean="0">
                <a:solidFill>
                  <a:schemeClr val="tx1"/>
                </a:solidFill>
              </a:rPr>
              <a:t>2)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u="sng" dirty="0" smtClean="0">
                <a:solidFill>
                  <a:schemeClr val="tx1"/>
                </a:solidFill>
              </a:rPr>
              <a:t>К социально-экономическим методам</a:t>
            </a: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социальной работы относят все способы, с помощью которых специалисты социальной работы оказывают воздействие на материальные, моральные, национальные, семейные и другие социальные интересы и потребности клиента. </a:t>
            </a:r>
          </a:p>
          <a:p>
            <a:pPr marL="514350" indent="-514350" algn="l"/>
            <a:r>
              <a:rPr lang="ru-RU" sz="3400" dirty="0" smtClean="0">
                <a:solidFill>
                  <a:schemeClr val="tx1"/>
                </a:solidFill>
              </a:rPr>
              <a:t>Основные методы данной группы: </a:t>
            </a:r>
          </a:p>
          <a:p>
            <a:pPr algn="l"/>
            <a:r>
              <a:rPr lang="ru-RU" i="1" u="sng" dirty="0" smtClean="0">
                <a:solidFill>
                  <a:schemeClr val="tx1"/>
                </a:solidFill>
              </a:rPr>
              <a:t>натуральная и денежная помощь, выплата пособий, пенсий, предоставление мер социальной поддержки, компенсация, индексация доходов и т.п</a:t>
            </a:r>
            <a:r>
              <a:rPr lang="ru-RU" sz="3400" i="1" u="sng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В чем сущность данных методов?</a:t>
            </a:r>
          </a:p>
          <a:p>
            <a:pPr marL="514350" indent="-514350" algn="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Необходимо дать развернутый ответ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Autofit/>
          </a:bodyPr>
          <a:lstStyle/>
          <a:p>
            <a:pPr algn="l"/>
            <a:r>
              <a:rPr lang="ru-RU" sz="2200" i="1" dirty="0" smtClean="0">
                <a:solidFill>
                  <a:schemeClr val="tx1"/>
                </a:solidFill>
              </a:rPr>
              <a:t>3)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i="1" u="sng" dirty="0" smtClean="0">
                <a:solidFill>
                  <a:schemeClr val="tx1"/>
                </a:solidFill>
              </a:rPr>
              <a:t>Социально-психологические методы</a:t>
            </a:r>
            <a:r>
              <a:rPr lang="ru-RU" sz="2200" i="1" dirty="0" smtClean="0">
                <a:solidFill>
                  <a:schemeClr val="tx1"/>
                </a:solidFill>
              </a:rPr>
              <a:t> </a:t>
            </a:r>
            <a:r>
              <a:rPr lang="ru-RU" sz="2200" dirty="0" smtClean="0">
                <a:solidFill>
                  <a:schemeClr val="tx1"/>
                </a:solidFill>
              </a:rPr>
              <a:t>связаны с косвенным воздействием и влиянием на клиента через механизм регуляции его самочувствия и поведения.</a:t>
            </a:r>
          </a:p>
          <a:p>
            <a:pPr marL="514350" indent="-514350"/>
            <a:r>
              <a:rPr lang="ru-RU" sz="2200" dirty="0" smtClean="0">
                <a:solidFill>
                  <a:schemeClr val="tx1"/>
                </a:solidFill>
              </a:rPr>
              <a:t>Основные методы данной группы: </a:t>
            </a:r>
          </a:p>
          <a:p>
            <a:pPr algn="l"/>
            <a:r>
              <a:rPr lang="ru-RU" sz="2200" i="1" u="sng" dirty="0" smtClean="0">
                <a:solidFill>
                  <a:schemeClr val="tx1"/>
                </a:solidFill>
              </a:rPr>
              <a:t>Исповедальный метод</a:t>
            </a:r>
            <a:r>
              <a:rPr lang="ru-RU" sz="2200" i="1" dirty="0" smtClean="0">
                <a:solidFill>
                  <a:schemeClr val="tx1"/>
                </a:solidFill>
              </a:rPr>
              <a:t> – </a:t>
            </a:r>
            <a:r>
              <a:rPr lang="ru-RU" sz="2200" dirty="0" smtClean="0">
                <a:solidFill>
                  <a:schemeClr val="tx1"/>
                </a:solidFill>
              </a:rPr>
              <a:t>форма работы с клиентом по устранению стрессов, трудностей во взаимодействии с социальной средой.</a:t>
            </a:r>
          </a:p>
          <a:p>
            <a:pPr algn="l"/>
            <a:r>
              <a:rPr lang="ru-RU" sz="2200" i="1" u="sng" dirty="0" smtClean="0">
                <a:solidFill>
                  <a:schemeClr val="tx1"/>
                </a:solidFill>
              </a:rPr>
              <a:t>Психологическое консультирование</a:t>
            </a:r>
            <a:r>
              <a:rPr lang="ru-RU" sz="2200" i="1" dirty="0" smtClean="0">
                <a:solidFill>
                  <a:schemeClr val="tx1"/>
                </a:solidFill>
              </a:rPr>
              <a:t> – </a:t>
            </a:r>
            <a:r>
              <a:rPr lang="ru-RU" sz="2200" dirty="0" smtClean="0">
                <a:solidFill>
                  <a:schemeClr val="tx1"/>
                </a:solidFill>
              </a:rPr>
              <a:t>оказание помощи психически здоровым людям для достижения ими каких-либо целей, более эффективной организации поведения. </a:t>
            </a:r>
          </a:p>
          <a:p>
            <a:pPr algn="l"/>
            <a:r>
              <a:rPr lang="ru-RU" sz="2200" i="1" u="sng" dirty="0" smtClean="0">
                <a:solidFill>
                  <a:schemeClr val="bg2">
                    <a:lumMod val="10000"/>
                  </a:schemeClr>
                </a:solidFill>
              </a:rPr>
              <a:t>Психотерапия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(от греческого 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</a:rPr>
              <a:t>рsyche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- душа и 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</a:rPr>
              <a:t>therapeia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- уход, лечение) </a:t>
            </a:r>
            <a:r>
              <a:rPr lang="ru-RU" sz="2200" i="1" dirty="0" smtClean="0">
                <a:solidFill>
                  <a:schemeClr val="tx1"/>
                </a:solidFill>
              </a:rPr>
              <a:t>–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комплексное лечебное, вербальное и невербальное воздействие на эмоции, суждения, самосознание человека при многих психических, нервных и психосоматических заболеваниях</a:t>
            </a:r>
          </a:p>
          <a:p>
            <a:pPr algn="l"/>
            <a:r>
              <a:rPr lang="ru-RU" sz="22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Социально-психологический тренинг, аутотренинг, </a:t>
            </a:r>
            <a:r>
              <a:rPr lang="ru-RU" sz="2200" i="1" u="sng" dirty="0" err="1" smtClean="0">
                <a:solidFill>
                  <a:schemeClr val="bg2">
                    <a:lumMod val="10000"/>
                  </a:schemeClr>
                </a:solidFill>
              </a:rPr>
              <a:t>психопрофилактика</a:t>
            </a:r>
            <a:r>
              <a:rPr lang="ru-RU" sz="2200" i="1" u="sng" dirty="0" smtClean="0">
                <a:solidFill>
                  <a:schemeClr val="bg2">
                    <a:lumMod val="10000"/>
                  </a:schemeClr>
                </a:solidFill>
              </a:rPr>
              <a:t>, психогигиена и др.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Преобразовательные (прикладные)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м</a:t>
            </a:r>
            <a:r>
              <a:rPr lang="ru-RU" sz="3200" b="1" i="1" dirty="0" smtClean="0"/>
              <a:t>етоды социальной  работы :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i="1" dirty="0" smtClean="0">
                <a:solidFill>
                  <a:schemeClr val="tx1"/>
                </a:solidFill>
              </a:rPr>
              <a:t>3)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u="sng" dirty="0" smtClean="0">
                <a:solidFill>
                  <a:schemeClr val="tx1"/>
                </a:solidFill>
              </a:rPr>
              <a:t>Социально-педагогические методы</a:t>
            </a: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направлены на развитие личности, ее </a:t>
            </a:r>
            <a:r>
              <a:rPr lang="ru-RU" b="1" i="1" dirty="0" smtClean="0">
                <a:solidFill>
                  <a:schemeClr val="tx1"/>
                </a:solidFill>
              </a:rPr>
              <a:t>социализацию или </a:t>
            </a:r>
            <a:r>
              <a:rPr lang="ru-RU" b="1" i="1" dirty="0" err="1" smtClean="0">
                <a:solidFill>
                  <a:schemeClr val="tx1"/>
                </a:solidFill>
              </a:rPr>
              <a:t>ресоциализацию</a:t>
            </a:r>
            <a:r>
              <a:rPr lang="ru-RU" dirty="0" smtClean="0">
                <a:solidFill>
                  <a:schemeClr val="tx1"/>
                </a:solidFill>
              </a:rPr>
              <a:t>, формирование жизненных знаний, навыков, а также на изменения микросреды.</a:t>
            </a:r>
          </a:p>
          <a:p>
            <a:pPr marL="514350" indent="-514350" algn="l"/>
            <a:r>
              <a:rPr lang="ru-RU" sz="3400" dirty="0" smtClean="0">
                <a:solidFill>
                  <a:schemeClr val="tx1"/>
                </a:solidFill>
              </a:rPr>
              <a:t>Основные методы данной группы: </a:t>
            </a:r>
          </a:p>
          <a:p>
            <a:pPr algn="l"/>
            <a:r>
              <a:rPr lang="ru-RU" i="1" u="sng" dirty="0" smtClean="0">
                <a:solidFill>
                  <a:schemeClr val="tx1"/>
                </a:solidFill>
              </a:rPr>
              <a:t>Убеждение (разъяснение, совет, аргументация, рекомендация, положительный пример), метод </a:t>
            </a:r>
            <a:r>
              <a:rPr lang="en-US" i="1" u="sng" dirty="0" smtClean="0">
                <a:solidFill>
                  <a:schemeClr val="tx1"/>
                </a:solidFill>
              </a:rPr>
              <a:t>case-study</a:t>
            </a:r>
            <a:r>
              <a:rPr lang="ru-RU" i="1" u="sng" dirty="0" smtClean="0">
                <a:solidFill>
                  <a:schemeClr val="tx1"/>
                </a:solidFill>
              </a:rPr>
              <a:t>, привлечение к труду (поручение, упражнение), стимулирование полезной деятельности (оценка, порицание, наказание, поощрение, похвала) и др.</a:t>
            </a:r>
            <a:endParaRPr lang="ru-RU" sz="3400" i="1" u="sng" dirty="0" smtClean="0">
              <a:solidFill>
                <a:schemeClr val="tx1"/>
              </a:solidFill>
            </a:endParaRPr>
          </a:p>
          <a:p>
            <a:pPr marL="514350" indent="-514350" algn="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В чем сущность данных методов?</a:t>
            </a:r>
          </a:p>
          <a:p>
            <a:pPr marL="514350" indent="-514350" algn="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Необходимо дать развернутый ответ</a:t>
            </a:r>
          </a:p>
          <a:p>
            <a:pPr marL="514350" indent="-514350" algn="l">
              <a:buFontTx/>
              <a:buChar char="-"/>
            </a:pPr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Понятийно-категориальный аппарат 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теории социальной работы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643998" cy="5500726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Наиболее важные, ключевые понятия любой науки, составляющие основу ее аппарата и отражающие существенные связи и отношения, называются категориями.</a:t>
            </a:r>
          </a:p>
          <a:p>
            <a:r>
              <a:rPr lang="ru-RU" i="1" u="sng" dirty="0" smtClean="0">
                <a:solidFill>
                  <a:schemeClr val="tx1"/>
                </a:solidFill>
              </a:rPr>
              <a:t>Три группы категорий </a:t>
            </a:r>
          </a:p>
          <a:p>
            <a:r>
              <a:rPr lang="ru-RU" i="1" u="sng" dirty="0" smtClean="0">
                <a:solidFill>
                  <a:schemeClr val="tx1"/>
                </a:solidFill>
              </a:rPr>
              <a:t>теории социальной работы (по Е.И. </a:t>
            </a:r>
            <a:r>
              <a:rPr lang="ru-RU" i="1" u="sng" dirty="0" err="1" smtClean="0">
                <a:solidFill>
                  <a:schemeClr val="tx1"/>
                </a:solidFill>
              </a:rPr>
              <a:t>Холостовой</a:t>
            </a:r>
            <a:r>
              <a:rPr lang="ru-RU" i="1" u="sng" dirty="0" smtClean="0">
                <a:solidFill>
                  <a:schemeClr val="tx1"/>
                </a:solidFill>
              </a:rPr>
              <a:t>):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1. Категории, не являющиеся специфическими для теории социальной работы, а обозначаемые ими явления и процессы изучаются также другими науками («социализация», «социальное», «социальные отношения» и др.).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714356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4. </a:t>
            </a:r>
            <a:r>
              <a:rPr lang="ru-RU" sz="3200" b="1" i="1" u="sng" dirty="0" smtClean="0"/>
              <a:t>Методы теории социальной  работы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501122" cy="6215082"/>
          </a:xfrm>
        </p:spPr>
        <p:txBody>
          <a:bodyPr>
            <a:normAutofit/>
          </a:bodyPr>
          <a:lstStyle/>
          <a:p>
            <a:pPr algn="l"/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Метод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от. греч.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methodos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способ, путь исследования</a:t>
            </a:r>
            <a:endParaRPr lang="ru-RU" sz="28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b="1" i="1" u="sng" dirty="0" smtClean="0">
                <a:solidFill>
                  <a:schemeClr val="bg2">
                    <a:lumMod val="10000"/>
                  </a:schemeClr>
                </a:solidFill>
              </a:rPr>
              <a:t>ТЕОРИЯ СОЦИАЛЬНОЙ РАБОТЫ</a:t>
            </a:r>
          </a:p>
          <a:p>
            <a:endParaRPr lang="ru-RU" sz="28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                    </a:t>
            </a:r>
            <a:r>
              <a:rPr lang="ru-RU" sz="2800" b="1" i="1" u="sng" dirty="0" smtClean="0">
                <a:solidFill>
                  <a:schemeClr val="bg2">
                    <a:lumMod val="10000"/>
                  </a:schemeClr>
                </a:solidFill>
              </a:rPr>
              <a:t>Цель 1</a:t>
            </a:r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                               </a:t>
            </a:r>
            <a:r>
              <a:rPr lang="ru-RU" sz="2800" b="1" i="1" u="sng" dirty="0" smtClean="0">
                <a:solidFill>
                  <a:schemeClr val="bg2">
                    <a:lumMod val="10000"/>
                  </a:schemeClr>
                </a:solidFill>
              </a:rPr>
              <a:t>Цель 2</a:t>
            </a:r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   </a:t>
            </a:r>
          </a:p>
          <a:p>
            <a:pPr algn="l"/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  <a:r>
              <a:rPr lang="ru-RU" sz="2600" i="1" dirty="0" smtClean="0">
                <a:solidFill>
                  <a:schemeClr val="bg2">
                    <a:lumMod val="10000"/>
                  </a:schemeClr>
                </a:solidFill>
              </a:rPr>
              <a:t>Познать предметную        Найти и применить</a:t>
            </a:r>
          </a:p>
          <a:p>
            <a:pPr algn="l"/>
            <a:r>
              <a:rPr lang="ru-RU" sz="2600" i="1" dirty="0" smtClean="0">
                <a:solidFill>
                  <a:schemeClr val="bg2">
                    <a:lumMod val="10000"/>
                  </a:schemeClr>
                </a:solidFill>
              </a:rPr>
              <a:t>                   область                   эффективные способы </a:t>
            </a:r>
          </a:p>
          <a:p>
            <a:pPr algn="l"/>
            <a:r>
              <a:rPr lang="ru-RU" sz="2600" i="1" dirty="0" smtClean="0">
                <a:solidFill>
                  <a:schemeClr val="bg2">
                    <a:lumMod val="10000"/>
                  </a:schemeClr>
                </a:solidFill>
              </a:rPr>
              <a:t>                                                       помощи нуждающимся</a:t>
            </a:r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                         </a:t>
            </a:r>
          </a:p>
          <a:p>
            <a:pPr algn="l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</a:rPr>
              <a:t>   Научно-исследовательские            Преобразовательные</a:t>
            </a:r>
          </a:p>
          <a:p>
            <a:pPr algn="just"/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</a:rPr>
              <a:t>   методы (</a:t>
            </a:r>
            <a:r>
              <a:rPr lang="ru-RU" sz="2400" i="1" dirty="0" err="1" smtClean="0">
                <a:solidFill>
                  <a:schemeClr val="bg2">
                    <a:lumMod val="10000"/>
                  </a:schemeClr>
                </a:solidFill>
              </a:rPr>
              <a:t>методы</a:t>
            </a:r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</a:rPr>
              <a:t> научного           (прикладные) методы</a:t>
            </a:r>
          </a:p>
          <a:p>
            <a:pPr algn="just"/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</a:rPr>
              <a:t>                   познания)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285984" y="2000240"/>
            <a:ext cx="1214446" cy="714380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786446" y="2000240"/>
            <a:ext cx="1214446" cy="714380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428860" y="4429132"/>
            <a:ext cx="1214446" cy="714380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000760" y="4429132"/>
            <a:ext cx="1214446" cy="714380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Понятийно-категориальный аппарат 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теории социальной работы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071546"/>
            <a:ext cx="8643966" cy="550072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2. Категории, являющиеся, прежде всего категориями социальной работы, но  используемые и другими науками («психосоциальная работа», «социальная реабилитация», «социальное благополучие» и др.).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3. Категории, являющиеся собственно категориями социальной работы. Например, призрение, благотворительность,  волонтерство, социальная работа.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Понятийно-категориальный аппарат </a:t>
            </a:r>
            <a:b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теории социальной работы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501090" cy="550072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>
                <a:solidFill>
                  <a:schemeClr val="tx1"/>
                </a:solidFill>
              </a:rPr>
              <a:t>Павленок</a:t>
            </a:r>
            <a:r>
              <a:rPr lang="ru-RU" dirty="0" smtClean="0">
                <a:solidFill>
                  <a:schemeClr val="tx1"/>
                </a:solidFill>
              </a:rPr>
              <a:t> П.Д. считает, что, с одной стороны, социальная работа, имея междисциплинарный характер, использует социологические и психологические понятия, с другой стороны, выделяет ключевые понятия – социальная защита, благотворительность,  волонтерство, социальные гарантии.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Выступая в качестве универсальных постоянных, они выполняют роль организующих структур языкового пространства теории социальной работы.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"/>
          </a:xfrm>
        </p:spPr>
        <p:txBody>
          <a:bodyPr>
            <a:noAutofit/>
          </a:bodyPr>
          <a:lstStyle/>
          <a:p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785794"/>
            <a:ext cx="8072494" cy="5786478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СПАСИБО ЗА ВНИМАНИЕ!</a:t>
            </a:r>
          </a:p>
          <a:p>
            <a:pPr algn="r"/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Контактная информация:</a:t>
            </a:r>
          </a:p>
          <a:p>
            <a:pPr algn="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Тел.: 8-3022-32-57-47,</a:t>
            </a:r>
          </a:p>
          <a:p>
            <a:pPr algn="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8-914-366-17-23</a:t>
            </a:r>
          </a:p>
          <a:p>
            <a:pPr algn="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е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-mail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mtClean="0">
                <a:solidFill>
                  <a:schemeClr val="tx1"/>
                </a:solidFill>
                <a:hlinkClick r:id="rId3"/>
              </a:rPr>
              <a:t>irinasocio@mail.ru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214290"/>
          </a:xfrm>
        </p:spPr>
        <p:txBody>
          <a:bodyPr>
            <a:noAutofit/>
          </a:bodyPr>
          <a:lstStyle/>
          <a:p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8604"/>
            <a:ext cx="9144000" cy="6429396"/>
          </a:xfrm>
        </p:spPr>
        <p:txBody>
          <a:bodyPr>
            <a:normAutofit/>
          </a:bodyPr>
          <a:lstStyle/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Научно-исследовательские          Преобразовательные</a:t>
            </a: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методы (</a:t>
            </a:r>
            <a:r>
              <a:rPr lang="ru-RU" sz="2800" i="1" dirty="0" err="1" smtClean="0">
                <a:solidFill>
                  <a:schemeClr val="bg2">
                    <a:lumMod val="10000"/>
                  </a:schemeClr>
                </a:solidFill>
              </a:rPr>
              <a:t>методы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научного         (прикладные) методы</a:t>
            </a: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                познания)</a:t>
            </a:r>
            <a:endParaRPr lang="ru-RU" sz="28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ru-RU" sz="2800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способы, пути познания                 определенные способы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      и применения знаний           воздействия, направленные на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     для объяснения тех или              качественное изменение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   иных явлений и процессов                объекта и решение 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и для выработки практических             </a:t>
            </a:r>
            <a:r>
              <a:rPr lang="ru-RU" sz="2600" dirty="0" err="1" smtClean="0">
                <a:solidFill>
                  <a:schemeClr val="bg2">
                    <a:lumMod val="10000"/>
                  </a:schemeClr>
                </a:solidFill>
              </a:rPr>
              <a:t>практических</a:t>
            </a:r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задач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            рекомендаций</a:t>
            </a:r>
          </a:p>
          <a:p>
            <a:pPr algn="just"/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</a:rPr>
              <a:t>             </a:t>
            </a:r>
          </a:p>
          <a:p>
            <a:endParaRPr lang="ru-RU" sz="2800" b="1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571604" y="1857364"/>
            <a:ext cx="1214446" cy="785818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215074" y="1785926"/>
            <a:ext cx="1214446" cy="785818"/>
          </a:xfrm>
          <a:prstGeom prst="down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u="sng" dirty="0" smtClean="0"/>
              <a:t>Научно-исследовательские методы </a:t>
            </a:r>
            <a:br>
              <a:rPr lang="ru-RU" sz="3200" b="1" i="1" u="sng" dirty="0" smtClean="0"/>
            </a:br>
            <a:r>
              <a:rPr lang="ru-RU" sz="3200" b="1" i="1" u="sng" dirty="0" smtClean="0"/>
              <a:t>теории социальной  работы</a:t>
            </a:r>
            <a:r>
              <a:rPr lang="ru-RU" sz="3200" dirty="0" smtClean="0"/>
              <a:t> 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142984"/>
            <a:ext cx="9001156" cy="571501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В науке очень строгое отношение к способам получения знания. Они достаточно жестко регламентированы, чтобы полученные данные удовлетворяли строгим требованиям научной обоснованности и объективности; в науке не существует знания вне метода: если нет научного метода для изучения явления - значит, нет и научного знания о нем.</a:t>
            </a:r>
          </a:p>
          <a:p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Выделяют два уровня научного познания: </a:t>
            </a:r>
          </a:p>
          <a:p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эмпирический 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ru-RU" sz="2800" dirty="0" smtClean="0"/>
              <a:t> 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чувственное исследование реально существующих и доступных опыту объектов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) и </a:t>
            </a:r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теоретический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(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обработка мышлением эмпирических данных с помощью абстрактной работы мысли,       т.н. рациональное познание)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b="1" i="1" u="sng" dirty="0" smtClean="0"/>
              <a:t>Научно-исследовательские методы </a:t>
            </a:r>
            <a:br>
              <a:rPr lang="ru-RU" sz="3200" b="1" i="1" u="sng" dirty="0" smtClean="0"/>
            </a:br>
            <a:r>
              <a:rPr lang="ru-RU" sz="3200" b="1" i="1" u="sng" dirty="0" smtClean="0"/>
              <a:t>теории социальной  работы</a:t>
            </a:r>
            <a:r>
              <a:rPr lang="ru-RU" sz="3200" dirty="0" smtClean="0"/>
              <a:t> 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14422"/>
            <a:ext cx="8286808" cy="5357850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Существуют различные классификации научно-исследовательских методов теории социальной работы</a:t>
            </a:r>
          </a:p>
          <a:p>
            <a:pPr marL="514350" indent="-514350"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Общелогические методы научного познания.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 Общенаучные методы познания.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Частнонаучные методы познания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Специальные методы познания теории социальной работы.</a:t>
            </a:r>
          </a:p>
          <a:p>
            <a:pPr marL="514350" indent="-514350" algn="just">
              <a:buAutoNum type="arabicPeriod"/>
            </a:pPr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0"/>
            <a:ext cx="8858280" cy="85723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Общелогические методы научного познания (теоретический уровень познания):</a:t>
            </a:r>
            <a:endParaRPr lang="ru-RU" sz="30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8501122" cy="5786478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Метод научной абстракции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который состоит в отвлечении в процессе познания от внешних явлений, сторон и выделении (вычленении) глубинной сущности процесса. 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Анализ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разложение целого на составные части и исследование каждой отдельно.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Синтез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соединение элементов воедино.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Индукция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переход от относительно частных к общим выводам.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Дедукция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переход от наиболее общих выводов при изучении социальной действительности к относительно частным.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Сравнение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  – процесс количественного или качественного сопоставления разных свойств (сходств, отличий, преимуществ и недостатков) двух и более объектов</a:t>
            </a: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5723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Общенаучные методы познания:</a:t>
            </a:r>
            <a:endParaRPr lang="ru-RU" sz="30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071546"/>
            <a:ext cx="8501122" cy="5572164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Наблюдение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это...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Эксперимент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это...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Анализ литературы, документов, различных данных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это...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Моделирование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это...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Прогнозирование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– это...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Изучение и обобщение опыта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  – это…</a:t>
            </a:r>
          </a:p>
          <a:p>
            <a:pPr marL="514350" indent="-514350" algn="just">
              <a:buAutoNum type="arabicPeriod"/>
            </a:pP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Структурирование и систематизаци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я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– это…</a:t>
            </a: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</a:rPr>
              <a:t>Найдите определение данных методов познания </a:t>
            </a: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5723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Частнонаучные методы познания -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501122" cy="6000792"/>
          </a:xfrm>
        </p:spPr>
        <p:txBody>
          <a:bodyPr>
            <a:normAutofit/>
          </a:bodyPr>
          <a:lstStyle/>
          <a:p>
            <a:pPr algn="just"/>
            <a:endParaRPr lang="ru-RU" sz="1100" dirty="0" smtClean="0"/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специальные способы познания и преобразования отдельных областей реального мира</a:t>
            </a:r>
          </a:p>
          <a:p>
            <a:pPr marL="514350" indent="-514350"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Выделяют следующие </a:t>
            </a:r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</a:rPr>
              <a:t>частнонаучные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методы познания, используемые в 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теории социальной работы:</a:t>
            </a:r>
          </a:p>
          <a:p>
            <a:pPr marL="514350" indent="-514350"/>
            <a:endParaRPr lang="ru-RU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Социологические методы познания</a:t>
            </a:r>
          </a:p>
          <a:p>
            <a:pPr algn="just"/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2. Психологические методы познания</a:t>
            </a:r>
          </a:p>
          <a:p>
            <a:pPr algn="just"/>
            <a:r>
              <a:rPr lang="ru-RU" sz="2800" b="1" i="1" dirty="0" smtClean="0">
                <a:solidFill>
                  <a:schemeClr val="bg2">
                    <a:lumMod val="10000"/>
                  </a:schemeClr>
                </a:solidFill>
              </a:rPr>
              <a:t>3. Методы математической статистики</a:t>
            </a:r>
          </a:p>
          <a:p>
            <a:pPr algn="just"/>
            <a:endParaRPr lang="ru-RU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4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r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1547</Words>
  <Application>Microsoft Office PowerPoint</Application>
  <PresentationFormat>Экран (4:3)</PresentationFormat>
  <Paragraphs>223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Calibri</vt:lpstr>
      <vt:lpstr>Symbol</vt:lpstr>
      <vt:lpstr>Тема Office</vt:lpstr>
      <vt:lpstr>КРИТЕРИИ НАУЧНОГО СТАТУСА ТЕОРИИ СОЦИАЛЬНОЙ РАБОТЫ часть 2</vt:lpstr>
      <vt:lpstr>СОДЕРЖАНИЕ</vt:lpstr>
      <vt:lpstr>4. Методы теории социальной  работы</vt:lpstr>
      <vt:lpstr>Презентация PowerPoint</vt:lpstr>
      <vt:lpstr>Научно-исследовательские методы  теории социальной  работы </vt:lpstr>
      <vt:lpstr>Научно-исследовательские методы  теории социальной  работы </vt:lpstr>
      <vt:lpstr>Общелогические методы научного познания (теоретический уровень познания):</vt:lpstr>
      <vt:lpstr>Общенаучные методы познания:</vt:lpstr>
      <vt:lpstr>Частнонаучные методы познания -</vt:lpstr>
      <vt:lpstr>Частнонаучные методы познания:</vt:lpstr>
      <vt:lpstr>Частнонаучные методы познания:</vt:lpstr>
      <vt:lpstr>Частнонаучные методы познания:</vt:lpstr>
      <vt:lpstr>Специальные методы познания теории социальной работы:</vt:lpstr>
      <vt:lpstr>Специальные методы познания теории социальной работы:</vt:lpstr>
      <vt:lpstr>Преобразовательные (прикладные) методы социальной  работы  - 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методы социальной  работы по направлениям и формам:</vt:lpstr>
      <vt:lpstr>Преобразовательные методы социальной  работы по направлениям и формам: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Преобразовательные (прикладные) методы социальной  работы :</vt:lpstr>
      <vt:lpstr>Понятийно-категориальный аппарат  теории социальной работы</vt:lpstr>
      <vt:lpstr>Понятийно-категориальный аппарат  теории социальной работы</vt:lpstr>
      <vt:lpstr>Понятийно-категориальный аппарат  теории социальной работы</vt:lpstr>
      <vt:lpstr>Презентация PowerPoint</vt:lpstr>
    </vt:vector>
  </TitlesOfParts>
  <Company>WolfishLair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НАУЧНОГО СТАТУСА ТЕОРИИ СОЦИАЛЬНОЙ РАБОТЫ</dc:title>
  <dc:creator>Admin</dc:creator>
  <cp:lastModifiedBy>Admin</cp:lastModifiedBy>
  <cp:revision>138</cp:revision>
  <dcterms:created xsi:type="dcterms:W3CDTF">2017-02-13T00:09:36Z</dcterms:created>
  <dcterms:modified xsi:type="dcterms:W3CDTF">2020-04-06T14:01:10Z</dcterms:modified>
</cp:coreProperties>
</file>