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333" r:id="rId10"/>
    <p:sldId id="267" r:id="rId11"/>
    <p:sldId id="269" r:id="rId12"/>
    <p:sldId id="334" r:id="rId13"/>
    <p:sldId id="271" r:id="rId14"/>
    <p:sldId id="272" r:id="rId15"/>
    <p:sldId id="274" r:id="rId16"/>
    <p:sldId id="275" r:id="rId17"/>
    <p:sldId id="279" r:id="rId18"/>
    <p:sldId id="276" r:id="rId19"/>
    <p:sldId id="280" r:id="rId20"/>
    <p:sldId id="281" r:id="rId21"/>
    <p:sldId id="282" r:id="rId22"/>
    <p:sldId id="283" r:id="rId23"/>
    <p:sldId id="284" r:id="rId24"/>
    <p:sldId id="278" r:id="rId25"/>
    <p:sldId id="285" r:id="rId26"/>
    <p:sldId id="286" r:id="rId27"/>
    <p:sldId id="287" r:id="rId28"/>
    <p:sldId id="288" r:id="rId29"/>
    <p:sldId id="289" r:id="rId30"/>
    <p:sldId id="290" r:id="rId31"/>
    <p:sldId id="294" r:id="rId32"/>
    <p:sldId id="291" r:id="rId33"/>
    <p:sldId id="292" r:id="rId34"/>
    <p:sldId id="330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A7E6-C53D-48C9-9F53-CFF6F41794C0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193DE-87BF-4D34-A014-F36E9D508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06687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КРИТЕРИИ НАУЧНОГО СТАТУСА ТЕОРИИ СОЦИАЛЬНОЙ РАБОТЫ</a:t>
            </a:r>
            <a:b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часть 1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7558118" cy="1584176"/>
          </a:xfrm>
        </p:spPr>
        <p:txBody>
          <a:bodyPr/>
          <a:lstStyle/>
          <a:p>
            <a:pPr algn="r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Щеткина И.А., </a:t>
            </a:r>
          </a:p>
          <a:p>
            <a:pPr algn="r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канд. </a:t>
            </a:r>
            <a:r>
              <a:rPr lang="ru-RU" i="1" dirty="0" err="1" smtClean="0">
                <a:solidFill>
                  <a:schemeClr val="bg2">
                    <a:lumMod val="10000"/>
                  </a:schemeClr>
                </a:solidFill>
              </a:rPr>
              <a:t>социол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. наук, доцент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14313"/>
          </a:xfrm>
        </p:spPr>
        <p:txBody>
          <a:bodyPr>
            <a:normAutofit fontScale="90000"/>
          </a:bodyPr>
          <a:lstStyle/>
          <a:p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429684" cy="6000792"/>
          </a:xfrm>
        </p:spPr>
        <p:txBody>
          <a:bodyPr>
            <a:normAutofit lnSpcReduction="10000"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Предмет науки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– сторона объекта (явления, процессы), на изучение которой направлены конкретные исследования в данной области научных знаний (под определенным углом зрения).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При определении предмета теории социальной работы необходимо ответить на два вопроса: 1)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является ли необходимым изучение этого круга явлений, процессов и 2) не изучаются ли они другими науками?</a:t>
            </a:r>
          </a:p>
          <a:p>
            <a:pPr marL="514350" indent="-514350" algn="just"/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Основные подходы к рассмотрению предмета теории социальной работы</a:t>
            </a:r>
            <a:endParaRPr lang="ru-RU" sz="28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142984"/>
            <a:ext cx="8786874" cy="5572164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sz="3000" b="1" i="1" dirty="0" smtClean="0">
                <a:solidFill>
                  <a:schemeClr val="bg2">
                    <a:lumMod val="10000"/>
                  </a:schemeClr>
                </a:solidFill>
              </a:rPr>
              <a:t>Предмет социальной работы – это…</a:t>
            </a:r>
          </a:p>
          <a:p>
            <a:pPr marL="514350" indent="-514350" algn="just"/>
            <a:endParaRPr lang="ru-RU" sz="15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закономерности  и  принципы  развития  социальных  процессов  и социальных отношений под влиянием различных факторов. </a:t>
            </a: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Следовательно,  теория  социальной  работы  рассматривает процессы  реализации  социальных  изменений  через  установление оптимальных взаимоотношений между людьми в социальной среде. 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Основные подходы к рассмотрению предмета теории социальной работы</a:t>
            </a:r>
            <a:endParaRPr lang="ru-RU" sz="28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142984"/>
            <a:ext cx="8786874" cy="5572164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sz="3000" b="1" i="1" dirty="0" smtClean="0">
                <a:solidFill>
                  <a:schemeClr val="bg2">
                    <a:lumMod val="10000"/>
                  </a:schemeClr>
                </a:solidFill>
              </a:rPr>
              <a:t>Предмет социальной работы – это…</a:t>
            </a:r>
          </a:p>
          <a:p>
            <a:pPr marL="514350" indent="-514350" algn="just"/>
            <a:endParaRPr lang="ru-RU" sz="15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Предметом социальной работы как самостоятельной социальной науки,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по мнению </a:t>
            </a:r>
            <a:r>
              <a:rPr lang="ru-RU" i="1" u="sng" dirty="0" smtClean="0">
                <a:solidFill>
                  <a:schemeClr val="tx1"/>
                </a:solidFill>
              </a:rPr>
              <a:t>Л.Г.  </a:t>
            </a:r>
            <a:r>
              <a:rPr lang="ru-RU" i="1" u="sng" dirty="0" err="1" smtClean="0">
                <a:solidFill>
                  <a:schemeClr val="tx1"/>
                </a:solidFill>
              </a:rPr>
              <a:t>Гусляковой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,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являются закономерности  содействия  становлению  и  реализации  жизненных сил индивидуальной и социальной </a:t>
            </a:r>
            <a:r>
              <a:rPr lang="ru-RU" i="1" dirty="0" err="1" smtClean="0">
                <a:solidFill>
                  <a:schemeClr val="bg2">
                    <a:lumMod val="10000"/>
                  </a:schemeClr>
                </a:solidFill>
              </a:rPr>
              <a:t>субъектности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человека, а также  совершенствование  механизмов  сопряженности  жизненных  сил и средств обеспечения и их осуществления, реабилитации.</a:t>
            </a: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Неоднозначность трактовки объекта и предмета теории социальной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285860"/>
            <a:ext cx="8786874" cy="5429288"/>
          </a:xfrm>
        </p:spPr>
        <p:txBody>
          <a:bodyPr>
            <a:normAutofit fontScale="92500"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В отечественной научной литературе трактовка предмета теории социальной работы неоднозначна (</a:t>
            </a:r>
            <a:r>
              <a:rPr lang="ru-RU" sz="3000" i="1" u="sng" dirty="0" err="1" smtClean="0">
                <a:solidFill>
                  <a:schemeClr val="bg2">
                    <a:lumMod val="10000"/>
                  </a:schemeClr>
                </a:solidFill>
              </a:rPr>
              <a:t>Гуслякова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 Л.Г., </a:t>
            </a:r>
            <a:r>
              <a:rPr lang="ru-RU" sz="3000" i="1" u="sng" dirty="0" err="1" smtClean="0">
                <a:solidFill>
                  <a:schemeClr val="bg2">
                    <a:lumMod val="10000"/>
                  </a:schemeClr>
                </a:solidFill>
              </a:rPr>
              <a:t>Зайнышев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 И.Г., </a:t>
            </a:r>
            <a:r>
              <a:rPr lang="ru-RU" sz="3000" i="1" u="sng" dirty="0" err="1" smtClean="0">
                <a:solidFill>
                  <a:schemeClr val="bg2">
                    <a:lumMod val="10000"/>
                  </a:schemeClr>
                </a:solidFill>
              </a:rPr>
              <a:t>ЖуковВ.И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., Курбатов В.И., Фирсов М.В. и др</a:t>
            </a:r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.).</a:t>
            </a:r>
          </a:p>
          <a:p>
            <a:pPr marL="514350" indent="-514350"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В США знание социальной работы связывают с представлениями о специфической деятельности, позволяющей субъектам восстанавливать и сохранять способность  к общественному функционированию. </a:t>
            </a:r>
          </a:p>
          <a:p>
            <a:pPr marL="514350" indent="-514350"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В Англии знание сфокусировано вокруг принципов организации индивидуальной помощи.      </a:t>
            </a:r>
            <a:endParaRPr lang="ru-RU" sz="30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857256"/>
          </a:xfrm>
        </p:spPr>
        <p:txBody>
          <a:bodyPr>
            <a:no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Неоднозначность трактовки объекта и предмета теории социальной работы</a:t>
            </a:r>
            <a:endParaRPr lang="ru-RU" sz="3200" i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357298"/>
            <a:ext cx="8358246" cy="5357850"/>
          </a:xfrm>
        </p:spPr>
        <p:txBody>
          <a:bodyPr>
            <a:normAutofit/>
          </a:bodyPr>
          <a:lstStyle/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Необходимо  отметить,  что  подходы  отечественных  ученых (В.И.  Жуков,  П.Д.  </a:t>
            </a:r>
            <a:r>
              <a:rPr lang="ru-RU" sz="2800" i="1" dirty="0" err="1" smtClean="0">
                <a:solidFill>
                  <a:schemeClr val="bg2">
                    <a:lumMod val="10000"/>
                  </a:schemeClr>
                </a:solidFill>
              </a:rPr>
              <a:t>Павленок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,  Л.В.  </a:t>
            </a:r>
            <a:r>
              <a:rPr lang="ru-RU" sz="2800" i="1" dirty="0" err="1" smtClean="0">
                <a:solidFill>
                  <a:schemeClr val="bg2">
                    <a:lumMod val="10000"/>
                  </a:schemeClr>
                </a:solidFill>
              </a:rPr>
              <a:t>Топчий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,  Е.И.  </a:t>
            </a:r>
            <a:r>
              <a:rPr lang="ru-RU" sz="2800" i="1" dirty="0" err="1" smtClean="0">
                <a:solidFill>
                  <a:schemeClr val="bg2">
                    <a:lumMod val="10000"/>
                  </a:schemeClr>
                </a:solidFill>
              </a:rPr>
              <a:t>Холостова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и  др.) к определению сущности  и  предмета  исследования теории  социальной  работы  связаны с  изучением  закономерностей  социальных процессов и жизнедеятельности человека, его адаптацией к новым экономическим условиям, сопряженностью жизненных сил индивида, группы и средств их реализации в разных социальных ситуациях, связанных с формированием рыночных отношений в обществе.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857256"/>
          </a:xfrm>
        </p:spPr>
        <p:txBody>
          <a:bodyPr>
            <a:no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Неоднозначность трактовки объекта и предмета теории социальной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14422"/>
            <a:ext cx="8286808" cy="4857784"/>
          </a:xfrm>
        </p:spPr>
        <p:txBody>
          <a:bodyPr>
            <a:normAutofit/>
          </a:bodyPr>
          <a:lstStyle/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Предмет теории  социальной  работы, как и любой другой  науки, изменяется в ходе развития как самого социального знания, так и социальной  практики  в целом.  </a:t>
            </a: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По мере углубления  понимания  предмета, раскрытия  все новых и  новых его сторон  происходит  изменение  представлений  о  содержании  важнейших разделов теории социальной работы.</a:t>
            </a:r>
            <a:endParaRPr lang="ru-RU" sz="28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714380"/>
          </a:xfrm>
        </p:spPr>
        <p:txBody>
          <a:bodyPr>
            <a:no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2. Принципы теории социальной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286808" cy="57150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 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Принципы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-</a:t>
            </a:r>
          </a:p>
          <a:p>
            <a:pPr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это основные правила, исходные идеи, положения, определяющие направленность и содержание науки и деятельности.                                 </a:t>
            </a:r>
            <a:r>
              <a:rPr lang="ru-RU" sz="2600" b="1" i="1" dirty="0" smtClean="0">
                <a:solidFill>
                  <a:schemeClr val="bg2">
                    <a:lumMod val="10000"/>
                  </a:schemeClr>
                </a:solidFill>
              </a:rPr>
              <a:t>Другие определения - ?</a:t>
            </a:r>
            <a:endParaRPr lang="en-US" sz="2600" b="1" i="1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ru-RU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b="1" i="1" u="sng" dirty="0" smtClean="0">
                <a:solidFill>
                  <a:schemeClr val="bg2">
                    <a:lumMod val="10000"/>
                  </a:schemeClr>
                </a:solidFill>
              </a:rPr>
              <a:t>Принципы теории социальной работы</a:t>
            </a:r>
            <a:r>
              <a:rPr lang="en-US" b="1" i="1" u="sng" dirty="0" smtClean="0">
                <a:solidFill>
                  <a:schemeClr val="bg2">
                    <a:lumMod val="10000"/>
                  </a:schemeClr>
                </a:solidFill>
              </a:rPr>
              <a:t>  - </a:t>
            </a:r>
            <a:endParaRPr lang="ru-RU" b="1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это важнейшие структурные элементы логических форм научной теории и основополагающие правила эмпирической деятельности. </a:t>
            </a:r>
          </a:p>
          <a:p>
            <a:pPr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Именно применение принципов позволяет соотносить теоретические положения, воплощенные в категориях и закономерностях, с практикой социальной работы.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1000132"/>
          </a:xfrm>
        </p:spPr>
        <p:txBody>
          <a:bodyPr>
            <a:no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Принципы социальной работы включают (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по классификации Л.Г. </a:t>
            </a:r>
            <a:r>
              <a:rPr lang="ru-RU" sz="2800" i="1" u="sng" dirty="0" err="1" smtClean="0">
                <a:solidFill>
                  <a:schemeClr val="bg2">
                    <a:lumMod val="10000"/>
                  </a:schemeClr>
                </a:solidFill>
              </a:rPr>
              <a:t>Гусляковой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):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286808" cy="57150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 </a:t>
            </a:r>
            <a:endParaRPr lang="ru-RU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en-US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- общефилософские (методологические) принципы;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общие принципы социальных наук;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содержательные принципы социальной работы;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психолого-педагогические принципы;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социально-политические принципы;</a:t>
            </a:r>
          </a:p>
          <a:p>
            <a:pPr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этические принципы</a:t>
            </a:r>
          </a:p>
          <a:p>
            <a:pPr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/>
            <a:r>
              <a:rPr lang="ru-RU" sz="2600" b="1" i="1" dirty="0" smtClean="0">
                <a:solidFill>
                  <a:schemeClr val="bg2">
                    <a:lumMod val="10000"/>
                  </a:schemeClr>
                </a:solidFill>
              </a:rPr>
              <a:t>Существуют ли другие классификации?</a:t>
            </a:r>
          </a:p>
          <a:p>
            <a:pPr algn="r"/>
            <a:r>
              <a:rPr lang="ru-RU" sz="2600" b="1" i="1" dirty="0" smtClean="0">
                <a:solidFill>
                  <a:schemeClr val="bg2">
                    <a:lumMod val="10000"/>
                  </a:schemeClr>
                </a:solidFill>
              </a:rPr>
              <a:t>Приведите примеры принципов </a:t>
            </a:r>
          </a:p>
          <a:p>
            <a:pPr algn="r"/>
            <a:r>
              <a:rPr lang="ru-RU" sz="2600" b="1" i="1" dirty="0" smtClean="0">
                <a:solidFill>
                  <a:schemeClr val="bg2">
                    <a:lumMod val="10000"/>
                  </a:schemeClr>
                </a:solidFill>
              </a:rPr>
              <a:t>социальной работы</a:t>
            </a:r>
            <a:endParaRPr lang="ru-RU" sz="26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Общефилософские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b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(методологические)</a:t>
            </a:r>
            <a:r>
              <a:rPr lang="ru-RU" sz="3200" i="1" u="sng" dirty="0" smtClean="0"/>
              <a:t> принципы </a:t>
            </a:r>
            <a:endParaRPr lang="ru-RU" sz="3200" i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86808" cy="5286412"/>
          </a:xfrm>
        </p:spPr>
        <p:txBody>
          <a:bodyPr>
            <a:normAutofit/>
          </a:bodyPr>
          <a:lstStyle/>
          <a:p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лежат в основе всех наук об обществе, человеке и механизмы их взаимодействия. </a:t>
            </a:r>
          </a:p>
          <a:p>
            <a:pPr algn="just"/>
            <a:endParaRPr lang="ru-RU" sz="19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К ним относятся: </a:t>
            </a:r>
          </a:p>
          <a:p>
            <a:pPr algn="just"/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детерминизма, </a:t>
            </a:r>
          </a:p>
          <a:p>
            <a:pPr algn="just"/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отражения, </a:t>
            </a:r>
          </a:p>
          <a:p>
            <a:pPr algn="just"/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развития, </a:t>
            </a:r>
          </a:p>
          <a:p>
            <a:pPr algn="just"/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гносеологического подхода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О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бщие принципы социальных наук</a:t>
            </a:r>
            <a:endParaRPr lang="ru-RU" sz="3200" i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86808" cy="5286412"/>
          </a:xfrm>
        </p:spPr>
        <p:txBody>
          <a:bodyPr>
            <a:normAutofit/>
          </a:bodyPr>
          <a:lstStyle/>
          <a:p>
            <a:pPr algn="just"/>
            <a:endParaRPr lang="ru-RU" sz="19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К ним относятся: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историзма,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социальной обусловленности,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социальной значимости.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285883"/>
          </a:xfrm>
        </p:spPr>
        <p:txBody>
          <a:bodyPr/>
          <a:lstStyle/>
          <a:p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СОДЕРЖАНИЕ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428736"/>
            <a:ext cx="8429684" cy="5072098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Объект и предмет теории социальной работы: научные подходы к определению.</a:t>
            </a:r>
          </a:p>
          <a:p>
            <a:pPr marL="514350" indent="-514350" algn="just">
              <a:buAutoNum type="arabicPeriod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Принципы теории социальной работы.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Закономерности теории социальной работы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Содержательные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 принципы </a:t>
            </a:r>
            <a:b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социальной работы</a:t>
            </a:r>
            <a:endParaRPr lang="ru-RU" sz="3200" i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86808" cy="5286412"/>
          </a:xfrm>
        </p:spPr>
        <p:txBody>
          <a:bodyPr>
            <a:normAutofit/>
          </a:bodyPr>
          <a:lstStyle/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К ним относятся: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гуманизма,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социальной справедливости, 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альтруизма,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гармонизации общественных, групповых и личных интересов,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соблюдения прав человека и равных возможностей,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добровольности социального обслуживания,</a:t>
            </a:r>
          </a:p>
          <a:p>
            <a:pPr algn="just">
              <a:buFontTx/>
              <a:buChar char="-"/>
            </a:pP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Содержательные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 принципы </a:t>
            </a:r>
            <a:b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социальной работы</a:t>
            </a:r>
            <a:endParaRPr lang="ru-RU" sz="3200" i="1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86808" cy="5286412"/>
          </a:xfrm>
        </p:spPr>
        <p:txBody>
          <a:bodyPr>
            <a:normAutofit/>
          </a:bodyPr>
          <a:lstStyle/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К ним относятся: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доступности социальных услуг,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err="1" smtClean="0">
                <a:solidFill>
                  <a:schemeClr val="bg2">
                    <a:lumMod val="10000"/>
                  </a:schemeClr>
                </a:solidFill>
              </a:rPr>
              <a:t>адресности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 социальной помощи, 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профилактической направленности,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err="1" smtClean="0">
                <a:solidFill>
                  <a:schemeClr val="bg2">
                    <a:lumMod val="10000"/>
                  </a:schemeClr>
                </a:solidFill>
              </a:rPr>
              <a:t>межведомственности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 социального содействия клиенту,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стимулирования социальной активности</a:t>
            </a:r>
            <a:r>
              <a:rPr lang="en-US" sz="2800" i="1" u="sng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i="1" u="sng" dirty="0" smtClean="0">
                <a:solidFill>
                  <a:schemeClr val="tx1"/>
                </a:solidFill>
              </a:rPr>
              <a:t>(</a:t>
            </a:r>
            <a:r>
              <a:rPr lang="ru-RU" sz="2800" i="1" u="sng" dirty="0" smtClean="0">
                <a:solidFill>
                  <a:schemeClr val="tx1"/>
                </a:solidFill>
              </a:rPr>
              <a:t>опоры на собственные силы</a:t>
            </a:r>
            <a:r>
              <a:rPr lang="en-US" sz="2800" i="1" u="sng" dirty="0" smtClean="0">
                <a:solidFill>
                  <a:schemeClr val="tx1"/>
                </a:solidFill>
              </a:rPr>
              <a:t>)</a:t>
            </a:r>
            <a:r>
              <a:rPr lang="ru-RU" sz="2800" i="1" u="sng" dirty="0" smtClean="0">
                <a:solidFill>
                  <a:schemeClr val="tx1"/>
                </a:solidFill>
              </a:rPr>
              <a:t>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поддержки добровольной общественной деятельности</a:t>
            </a:r>
          </a:p>
          <a:p>
            <a:pPr algn="just">
              <a:buFontTx/>
              <a:buChar char="-"/>
            </a:pP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Психолого-педагогические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 принципы </a:t>
            </a:r>
            <a:b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социальной работы</a:t>
            </a:r>
            <a:r>
              <a:rPr lang="ru-RU" sz="3200" i="1" dirty="0" smtClean="0">
                <a:solidFill>
                  <a:schemeClr val="bg2">
                    <a:lumMod val="10000"/>
                  </a:schemeClr>
                </a:solidFill>
              </a:rPr>
              <a:t> -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86808" cy="5286412"/>
          </a:xfrm>
        </p:spPr>
        <p:txBody>
          <a:bodyPr>
            <a:normAutofit/>
          </a:bodyPr>
          <a:lstStyle/>
          <a:p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это требования к выбору средств психолого-педагогического воздействия</a:t>
            </a: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   К ним относятся: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индивидуального подхода,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err="1" smtClean="0">
                <a:solidFill>
                  <a:schemeClr val="bg2">
                    <a:lumMod val="10000"/>
                  </a:schemeClr>
                </a:solidFill>
              </a:rPr>
              <a:t>эмпатии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аттракции,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аутентичности,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компетентности,</a:t>
            </a:r>
          </a:p>
          <a:p>
            <a:pPr algn="just">
              <a:buFontTx/>
              <a:buChar char="-"/>
            </a:pP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Психолого-педагогические</a:t>
            </a: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 принципы </a:t>
            </a:r>
            <a:b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</a:rPr>
              <a:t>социальной работы</a:t>
            </a:r>
            <a:r>
              <a:rPr lang="ru-RU" sz="3200" i="1" dirty="0" smtClean="0">
                <a:solidFill>
                  <a:schemeClr val="bg2">
                    <a:lumMod val="10000"/>
                  </a:schemeClr>
                </a:solidFill>
              </a:rPr>
              <a:t> -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86808" cy="5286412"/>
          </a:xfrm>
        </p:spPr>
        <p:txBody>
          <a:bodyPr>
            <a:normAutofit/>
          </a:bodyPr>
          <a:lstStyle/>
          <a:p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</a:t>
            </a: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   К ним относятся: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учета возрастных и личностных особенностей клиента, </a:t>
            </a:r>
          </a:p>
          <a:p>
            <a:pPr algn="l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непрерывности контакта с клиентом до разрешения проблемы, </a:t>
            </a:r>
          </a:p>
          <a:p>
            <a:pPr algn="l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толерантности</a:t>
            </a:r>
          </a:p>
          <a:p>
            <a:pPr algn="just">
              <a:buFontTx/>
              <a:buChar char="-"/>
            </a:pP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Социально-политические принципы </a:t>
            </a:r>
            <a:br>
              <a:rPr lang="ru-RU" sz="3200" i="1" u="sng" dirty="0" smtClean="0"/>
            </a:br>
            <a:r>
              <a:rPr lang="ru-RU" sz="3200" i="1" u="sng" dirty="0" smtClean="0"/>
              <a:t>социальной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286808" cy="5429288"/>
          </a:xfrm>
        </p:spPr>
        <p:txBody>
          <a:bodyPr>
            <a:normAutofit fontScale="85000" lnSpcReduction="20000"/>
          </a:bodyPr>
          <a:lstStyle/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         </a:t>
            </a:r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выражают требования, обусловленные зависимостью содержания и направленности социальной работы от </a:t>
            </a:r>
          </a:p>
          <a:p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социальной политики государства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 К ним относятся: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единства государственного подхода в сочетании с региональными особенностями социальной работы,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демократизма,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законности,</a:t>
            </a:r>
          </a:p>
          <a:p>
            <a:pPr algn="just">
              <a:buFontTx/>
              <a:buChar char="-"/>
            </a:pP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 принцип учета конкретных условий жизнедеятельности личности или социальной группы при выборе содержания, форм и методов социальной работы с ними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 Этические  принципы  </a:t>
            </a:r>
            <a:br>
              <a:rPr lang="ru-RU" sz="3200" i="1" u="sng" dirty="0" smtClean="0"/>
            </a:br>
            <a:r>
              <a:rPr lang="ru-RU" sz="3200" i="1" u="sng" dirty="0" smtClean="0"/>
              <a:t>социальной 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286808" cy="5429288"/>
          </a:xfrm>
        </p:spPr>
        <p:txBody>
          <a:bodyPr>
            <a:normAutofit fontScale="92500"/>
          </a:bodyPr>
          <a:lstStyle/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определяют нормированное </a:t>
            </a:r>
          </a:p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поведение социального работника</a:t>
            </a:r>
            <a:endParaRPr lang="ru-RU" sz="30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   К ним относятся: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соблюдения разумных интересов клиента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личной ответственности социального работника за нежелательные для клиента и общества последствия его действий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уважения права клиента на принятие самостоятельного решения</a:t>
            </a:r>
            <a:r>
              <a:rPr lang="ru-RU" sz="2800" u="sng" dirty="0" smtClean="0">
                <a:solidFill>
                  <a:schemeClr val="bg2">
                    <a:lumMod val="10000"/>
                  </a:schemeClr>
                </a:solidFill>
              </a:rPr>
              <a:t>,</a:t>
            </a: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принятия клиента таким, каков он есть,</a:t>
            </a:r>
          </a:p>
          <a:p>
            <a:pPr algn="just">
              <a:buFontTx/>
              <a:buChar char="-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принцип конфиденциальности,</a:t>
            </a: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 Этические  принципы  </a:t>
            </a:r>
            <a:br>
              <a:rPr lang="ru-RU" sz="3200" i="1" u="sng" dirty="0" smtClean="0"/>
            </a:br>
            <a:r>
              <a:rPr lang="ru-RU" sz="3200" i="1" u="sng" dirty="0" smtClean="0"/>
              <a:t>социальной 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286808" cy="5429288"/>
          </a:xfrm>
        </p:spPr>
        <p:txBody>
          <a:bodyPr>
            <a:normAutofit/>
          </a:bodyPr>
          <a:lstStyle/>
          <a:p>
            <a:pPr algn="l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</a:p>
          <a:p>
            <a:pPr algn="l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К ним относятся: </a:t>
            </a: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доброжелательности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</a:p>
          <a:p>
            <a:pPr algn="l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честности и открытости, </a:t>
            </a: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полноты информирования клиента о предпринимаемых действиях,</a:t>
            </a:r>
            <a:endParaRPr lang="ru-RU" sz="3000" i="1" u="sng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3000" i="1" u="sng" dirty="0" smtClean="0">
                <a:solidFill>
                  <a:schemeClr val="bg2">
                    <a:lumMod val="10000"/>
                  </a:schemeClr>
                </a:solidFill>
              </a:rPr>
              <a:t>принцип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отсутствия предрассудков и предубеждений в отношении клиента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i="1" dirty="0" smtClean="0"/>
              <a:t>3. </a:t>
            </a:r>
            <a:r>
              <a:rPr lang="ru-RU" sz="3200" i="1" u="sng" dirty="0" smtClean="0"/>
              <a:t>Закономерности теории социальной 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286808" cy="5429288"/>
          </a:xfrm>
        </p:spPr>
        <p:txBody>
          <a:bodyPr>
            <a:normAutofit/>
          </a:bodyPr>
          <a:lstStyle/>
          <a:p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Закономерности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</a:p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это относительно устойчивые и регулярные взаимосвязи между явлениями и объектами реальности, обнаруживающиеся в процессах изменения и развития</a:t>
            </a:r>
          </a:p>
          <a:p>
            <a:endParaRPr lang="ru-RU" sz="20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Открытие, обоснование и экспериментальное подтверждение закономерностей является важной задачей любой науки. Знание закономерностей позволяет прогнозировать определенные явления и процессы, их связи и последовательность</a:t>
            </a:r>
          </a:p>
          <a:p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Закономерности теории социальной  работы -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286808" cy="5429288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chemeClr val="bg2">
                    <a:lumMod val="10000"/>
                  </a:schemeClr>
                </a:solidFill>
              </a:rPr>
              <a:t>это прочные, устойчивые и регулярно повторяющиеся связи между явлениями и процессами социальной работы</a:t>
            </a:r>
          </a:p>
          <a:p>
            <a:endParaRPr lang="en-US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Закономерности теории социальной работы носят объективный характер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и проявляют себя независимо от желания, знания и воли людей.</a:t>
            </a:r>
          </a:p>
          <a:p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928694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Закономерности теории социальной  работы 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286808" cy="5429288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делятся на две группы:</a:t>
            </a:r>
          </a:p>
          <a:p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первая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– закономерности  функционирования и развития субъектов социальной работы, </a:t>
            </a:r>
          </a:p>
          <a:p>
            <a:pPr algn="just"/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</a:rPr>
              <a:t>вторая</a:t>
            </a: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 – существенные связи между субъектами и объектами социальной деятельности.</a:t>
            </a:r>
          </a:p>
          <a:p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14313"/>
          </a:xfrm>
        </p:spPr>
        <p:txBody>
          <a:bodyPr>
            <a:normAutofit fontScale="90000"/>
          </a:bodyPr>
          <a:lstStyle/>
          <a:p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429684" cy="6000792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Наука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– система объективных знаний о реальной действительности, о законах, действующих в ней.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Цель науки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– описание, объяснение и прогнозирование процессов и явлений, относящихся к той части реальной действительности, которую она изучает.</a:t>
            </a: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714380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Закономерности теории социальной 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286808" cy="5715040"/>
          </a:xfrm>
        </p:spPr>
        <p:txBody>
          <a:bodyPr>
            <a:normAutofit/>
          </a:bodyPr>
          <a:lstStyle/>
          <a:p>
            <a:endParaRPr lang="ru-RU" sz="14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Первая группа включает:</a:t>
            </a:r>
          </a:p>
          <a:p>
            <a:endParaRPr lang="ru-RU" sz="14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Результативность социальной защиты зависит от завершенности системы органов управления и учреждений социальной защиты.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Эффективность социальной защиты зависит от согласованности целей и задач социальной защиты  на разных уровнях ее реализации (федеральном, региональном и локальном).</a:t>
            </a: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714380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Закономерности теории социальной  работы 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286808" cy="5715040"/>
          </a:xfrm>
        </p:spPr>
        <p:txBody>
          <a:bodyPr>
            <a:normAutofit/>
          </a:bodyPr>
          <a:lstStyle/>
          <a:p>
            <a:endParaRPr lang="ru-RU" sz="12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Первая группа включает:</a:t>
            </a:r>
          </a:p>
          <a:p>
            <a:endParaRPr lang="ru-RU" sz="12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3. Содержание социальной работы зависит от характера социальных процессов и существующих проблем в обществе.</a:t>
            </a:r>
          </a:p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4. Формирование спектра социальных услуг обуславливается потребностями общества и отражают тенденции его развития.</a:t>
            </a: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714380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Закономерности теории социальной  работы 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286808" cy="5715040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Вторая группа включает: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Содержание форм и методов социальной работы зависит от конкретных обстоятельств (социальной ситуации) клиента.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Результативность работы специалиста зависит от профессионализма и нравственных качеств.</a:t>
            </a:r>
          </a:p>
          <a:p>
            <a:pPr marL="514350" indent="-514350" algn="just">
              <a:buAutoNum type="arabicPeriod"/>
            </a:pPr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Результативность социальной работы зависит от учета личных потребностей и интересов клиента</a:t>
            </a: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714380"/>
          </a:xfrm>
        </p:spPr>
        <p:txBody>
          <a:bodyPr>
            <a:noAutofit/>
          </a:bodyPr>
          <a:lstStyle/>
          <a:p>
            <a:r>
              <a:rPr lang="ru-RU" sz="3200" i="1" u="sng" dirty="0" smtClean="0"/>
              <a:t>Закономерности теории социальной  работы</a:t>
            </a:r>
            <a:endParaRPr lang="ru-RU" sz="32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8286808" cy="5715040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Вторая группа включает:</a:t>
            </a:r>
          </a:p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4. Особенности клиента и его социальная ситуация зависят от внешних и внутренних факторов (условий среды и личностных черт), которые следует учитывать.</a:t>
            </a:r>
          </a:p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5. Результат работы зависит от общей заинтересованности специалиста и клиента в решении проблемы.</a:t>
            </a:r>
          </a:p>
          <a:p>
            <a:pPr marL="514350" indent="-514350" algn="just"/>
            <a:r>
              <a:rPr lang="ru-RU" sz="2800" i="1" dirty="0" smtClean="0">
                <a:solidFill>
                  <a:schemeClr val="bg2">
                    <a:lumMod val="10000"/>
                  </a:schemeClr>
                </a:solidFill>
              </a:rPr>
              <a:t>6.   Качество социальной работы зависит от соответствия полномочий и ответственности специалиста по социальной работе.   </a:t>
            </a:r>
          </a:p>
          <a:p>
            <a:pPr marL="514350" indent="-514350" algn="just">
              <a:buAutoNum type="arabicPeriod"/>
            </a:pPr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endParaRPr lang="ru-RU" sz="28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8929718" cy="71438"/>
          </a:xfrm>
        </p:spPr>
        <p:txBody>
          <a:bodyPr>
            <a:noAutofit/>
          </a:bodyPr>
          <a:lstStyle/>
          <a:p>
            <a:endParaRPr lang="ru-RU" sz="3200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785794"/>
            <a:ext cx="8072494" cy="5786478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Продолжение следует…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14313"/>
          </a:xfrm>
        </p:spPr>
        <p:txBody>
          <a:bodyPr>
            <a:normAutofit fontScale="90000"/>
          </a:bodyPr>
          <a:lstStyle/>
          <a:p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429684" cy="6000792"/>
          </a:xfrm>
        </p:spPr>
        <p:txBody>
          <a:bodyPr>
            <a:normAutofit fontScale="92500" lnSpcReduction="10000"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Методология науки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(в 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прикладном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смысле) – 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это система (комплекс, взаимосвязанная совокупность) принципов и подходов исследовательской деятельности, на которые опирается исследователь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в 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ходе получения и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разработки знаний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 в рамках конкретной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науки.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 </a:t>
            </a:r>
            <a:endParaRPr lang="en-US" i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/>
              <a:t>Совокупность средств применения общих теоретических и методологических принципов к специфике решаемых задач, к особенностям изучаемого объекта или ситуации называется </a:t>
            </a:r>
            <a:r>
              <a:rPr lang="ru-RU" u="sng" dirty="0" smtClean="0"/>
              <a:t>МЕТОДОЛОГИЕЙ.</a:t>
            </a:r>
            <a:endParaRPr lang="ru-RU" dirty="0" smtClean="0"/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14313"/>
          </a:xfrm>
        </p:spPr>
        <p:txBody>
          <a:bodyPr>
            <a:normAutofit fontScale="90000"/>
          </a:bodyPr>
          <a:lstStyle/>
          <a:p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429684" cy="6000792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Методология науки включает в себя: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514350" indent="-514350"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объект исследования;</a:t>
            </a:r>
          </a:p>
          <a:p>
            <a:pPr marL="514350" indent="-514350"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предмет исследования;</a:t>
            </a:r>
          </a:p>
          <a:p>
            <a:pPr marL="514350" indent="-514350"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принципы исследования;</a:t>
            </a:r>
          </a:p>
          <a:p>
            <a:pPr marL="514350" indent="-514350"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закономерности;</a:t>
            </a:r>
          </a:p>
          <a:p>
            <a:pPr marL="514350" indent="-514350"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система методов исследования;</a:t>
            </a:r>
          </a:p>
          <a:p>
            <a:pPr marL="514350" indent="-514350" algn="just">
              <a:buFontTx/>
              <a:buChar char="-"/>
            </a:pP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понятийно-категориальный аппарат.</a:t>
            </a: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14313"/>
          </a:xfrm>
        </p:spPr>
        <p:txBody>
          <a:bodyPr>
            <a:normAutofit fontScale="90000"/>
          </a:bodyPr>
          <a:lstStyle/>
          <a:p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429684" cy="6000792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Теория социальной работы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sz="3600" i="1" dirty="0" smtClean="0">
                <a:solidFill>
                  <a:schemeClr val="tx1"/>
                </a:solidFill>
              </a:rPr>
              <a:t>система  основных  идей  в  общественной  сфере  знаний,  форма  научного познания,  дающая  целостное  представление  о  закономерностях  и  существенных  связях социальной работы;</a:t>
            </a: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214313"/>
          </a:xfrm>
        </p:spPr>
        <p:txBody>
          <a:bodyPr>
            <a:normAutofit fontScale="90000"/>
          </a:bodyPr>
          <a:lstStyle/>
          <a:p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429684" cy="6000792"/>
          </a:xfrm>
        </p:spPr>
        <p:txBody>
          <a:bodyPr>
            <a:normAutofit/>
          </a:bodyPr>
          <a:lstStyle/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r>
              <a:rPr lang="ru-RU" i="1" u="sng" dirty="0" smtClean="0">
                <a:solidFill>
                  <a:schemeClr val="bg2">
                    <a:lumMod val="10000"/>
                  </a:schemeClr>
                </a:solidFill>
              </a:rPr>
              <a:t>Объект науки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– реально существующая действительность (природная и социальная).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</a:p>
          <a:p>
            <a:pPr marL="514350" indent="-514350" algn="just"/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Определение объекта теории социальной работы идет в постоянных дискуссиях.</a:t>
            </a:r>
          </a:p>
          <a:p>
            <a:pPr marL="514350" indent="-514350" algn="just"/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261812"/>
          </a:xfrm>
        </p:spPr>
        <p:txBody>
          <a:bodyPr>
            <a:normAutofit/>
          </a:bodyPr>
          <a:lstStyle/>
          <a:p>
            <a:endParaRPr lang="ru-RU" sz="8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692696"/>
            <a:ext cx="8786874" cy="6022452"/>
          </a:xfrm>
        </p:spPr>
        <p:txBody>
          <a:bodyPr>
            <a:normAutofit fontScale="85000" lnSpcReduction="10000"/>
          </a:bodyPr>
          <a:lstStyle/>
          <a:p>
            <a:pPr marL="514350" indent="-514350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Объект социальной работы – это…</a:t>
            </a: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 социальные отношения между субъектами и объектами социальной работы.</a:t>
            </a: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Социальные отношения выступают  здесь  как  специфические  отношения  между  людьми  и социальными  группами  по  поводу  удовлетворения  потребностей  в материальных  благах,  условиях  труда,  улучшении  быта  и  досуга, медицинском  обслуживании  и  социальном  обеспечении,  получении образования и доступа к предметам духовной культуры и пр. </a:t>
            </a:r>
          </a:p>
          <a:p>
            <a:pPr marL="514350" indent="-514350" algn="r"/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     (примеры -?)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261812"/>
          </a:xfrm>
        </p:spPr>
        <p:txBody>
          <a:bodyPr>
            <a:normAutofit/>
          </a:bodyPr>
          <a:lstStyle/>
          <a:p>
            <a:endParaRPr lang="ru-RU" sz="8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548680"/>
            <a:ext cx="8786874" cy="6166468"/>
          </a:xfrm>
        </p:spPr>
        <p:txBody>
          <a:bodyPr>
            <a:normAutofit/>
          </a:bodyPr>
          <a:lstStyle/>
          <a:p>
            <a:pPr marL="514350" indent="-514350"/>
            <a:r>
              <a:rPr lang="ru-RU" sz="3000" i="1" dirty="0" smtClean="0">
                <a:solidFill>
                  <a:schemeClr val="bg2">
                    <a:lumMod val="10000"/>
                  </a:schemeClr>
                </a:solidFill>
              </a:rPr>
              <a:t>     </a:t>
            </a:r>
            <a:r>
              <a:rPr lang="ru-RU" sz="3000" b="1" i="1" dirty="0" smtClean="0">
                <a:solidFill>
                  <a:schemeClr val="bg2">
                    <a:lumMod val="10000"/>
                  </a:schemeClr>
                </a:solidFill>
              </a:rPr>
              <a:t>Объект социальной работы – это…</a:t>
            </a: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/>
            <a:r>
              <a:rPr lang="ru-RU" sz="2900" i="1" dirty="0" smtClean="0">
                <a:solidFill>
                  <a:schemeClr val="tx1"/>
                </a:solidFill>
              </a:rPr>
              <a:t>       </a:t>
            </a:r>
            <a:r>
              <a:rPr lang="ru-RU" sz="2900" i="1" u="sng" dirty="0" smtClean="0">
                <a:solidFill>
                  <a:schemeClr val="tx1"/>
                </a:solidFill>
              </a:rPr>
              <a:t>По  мнению  Л.Г.  </a:t>
            </a:r>
            <a:r>
              <a:rPr lang="ru-RU" sz="2900" i="1" u="sng" dirty="0" err="1" smtClean="0">
                <a:solidFill>
                  <a:schemeClr val="tx1"/>
                </a:solidFill>
              </a:rPr>
              <a:t>Гусляковой</a:t>
            </a:r>
            <a:r>
              <a:rPr lang="ru-RU" sz="2900" i="1" dirty="0" smtClean="0">
                <a:solidFill>
                  <a:schemeClr val="tx1"/>
                </a:solidFill>
              </a:rPr>
              <a:t>, «объектом  исследования  социальной  работы  является  процесс  связей,  взаимодействий, взаимовлияний механизмов, способов и средств регуляции поведения социальных групп и личностей,  способствующих  реализации  их  жизненных  сил  и  социальной </a:t>
            </a:r>
            <a:r>
              <a:rPr lang="ru-RU" sz="2900" i="1" dirty="0" err="1" smtClean="0">
                <a:solidFill>
                  <a:schemeClr val="tx1"/>
                </a:solidFill>
              </a:rPr>
              <a:t>субъектности</a:t>
            </a:r>
            <a:r>
              <a:rPr lang="ru-RU" sz="2900" i="1" dirty="0" smtClean="0">
                <a:solidFill>
                  <a:schemeClr val="tx1"/>
                </a:solidFill>
              </a:rPr>
              <a:t>,  а  также  характер сопряженности жизненных сил индивида и группы и средств обеспечения их реализации в разных социальных ситуациях». </a:t>
            </a:r>
            <a:r>
              <a:rPr lang="ru-RU" sz="2900" i="1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endParaRPr lang="ru-RU" sz="2900" i="1" dirty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 algn="just"/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1379</Words>
  <Application>Microsoft Office PowerPoint</Application>
  <PresentationFormat>Экран (4:3)</PresentationFormat>
  <Paragraphs>189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7" baseType="lpstr">
      <vt:lpstr>Arial</vt:lpstr>
      <vt:lpstr>Calibri</vt:lpstr>
      <vt:lpstr>Тема Office</vt:lpstr>
      <vt:lpstr>КРИТЕРИИ НАУЧНОГО СТАТУСА ТЕОРИИ СОЦИАЛЬНОЙ РАБОТЫ часть 1</vt:lpstr>
      <vt:lpstr>СОДЕРЖАНИЕ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подходы к рассмотрению предмета теории социальной работы</vt:lpstr>
      <vt:lpstr>Основные подходы к рассмотрению предмета теории социальной работы</vt:lpstr>
      <vt:lpstr>Неоднозначность трактовки объекта и предмета теории социальной работы</vt:lpstr>
      <vt:lpstr>Неоднозначность трактовки объекта и предмета теории социальной работы</vt:lpstr>
      <vt:lpstr>Неоднозначность трактовки объекта и предмета теории социальной работы</vt:lpstr>
      <vt:lpstr>2. Принципы теории социальной работы</vt:lpstr>
      <vt:lpstr>Принципы социальной работы включают (по классификации Л.Г. Гусляковой):</vt:lpstr>
      <vt:lpstr>Общефилософские  (методологические) принципы </vt:lpstr>
      <vt:lpstr>Общие принципы социальных наук</vt:lpstr>
      <vt:lpstr>Содержательные принципы  социальной работы</vt:lpstr>
      <vt:lpstr>Содержательные принципы  социальной работы</vt:lpstr>
      <vt:lpstr>Психолого-педагогические принципы  социальной работы -</vt:lpstr>
      <vt:lpstr>Психолого-педагогические принципы  социальной работы -</vt:lpstr>
      <vt:lpstr>Социально-политические принципы  социальной работы</vt:lpstr>
      <vt:lpstr> Этические  принципы   социальной  работы</vt:lpstr>
      <vt:lpstr> Этические  принципы   социальной  работы</vt:lpstr>
      <vt:lpstr>3. Закономерности теории социальной  работы</vt:lpstr>
      <vt:lpstr>Закономерности теории социальной  работы -</vt:lpstr>
      <vt:lpstr>Закономерности теории социальной  работы </vt:lpstr>
      <vt:lpstr>Закономерности теории социальной  работы</vt:lpstr>
      <vt:lpstr>Закономерности теории социальной  работы </vt:lpstr>
      <vt:lpstr>Закономерности теории социальной  работы </vt:lpstr>
      <vt:lpstr>Закономерности теории социальной  работы</vt:lpstr>
      <vt:lpstr>Презентация PowerPoint</vt:lpstr>
    </vt:vector>
  </TitlesOfParts>
  <Company>WolfishLair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НАУЧНОГО СТАТУСА ТЕОРИИ СОЦИАЛЬНОЙ РАБОТЫ</dc:title>
  <dc:creator>Admin</dc:creator>
  <cp:lastModifiedBy>Admin</cp:lastModifiedBy>
  <cp:revision>139</cp:revision>
  <dcterms:created xsi:type="dcterms:W3CDTF">2017-02-13T00:09:36Z</dcterms:created>
  <dcterms:modified xsi:type="dcterms:W3CDTF">2020-11-09T12:17:59Z</dcterms:modified>
</cp:coreProperties>
</file>